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34"/>
  </p:notesMasterIdLst>
  <p:sldIdLst>
    <p:sldId id="258" r:id="rId2"/>
    <p:sldId id="282" r:id="rId3"/>
    <p:sldId id="259" r:id="rId4"/>
    <p:sldId id="260" r:id="rId5"/>
    <p:sldId id="261" r:id="rId6"/>
    <p:sldId id="283" r:id="rId7"/>
    <p:sldId id="266" r:id="rId8"/>
    <p:sldId id="267" r:id="rId9"/>
    <p:sldId id="262" r:id="rId10"/>
    <p:sldId id="268" r:id="rId11"/>
    <p:sldId id="269" r:id="rId12"/>
    <p:sldId id="270" r:id="rId13"/>
    <p:sldId id="271" r:id="rId14"/>
    <p:sldId id="272" r:id="rId15"/>
    <p:sldId id="273" r:id="rId16"/>
    <p:sldId id="274" r:id="rId17"/>
    <p:sldId id="275" r:id="rId18"/>
    <p:sldId id="281" r:id="rId19"/>
    <p:sldId id="263" r:id="rId20"/>
    <p:sldId id="264" r:id="rId21"/>
    <p:sldId id="276" r:id="rId22"/>
    <p:sldId id="277" r:id="rId23"/>
    <p:sldId id="279" r:id="rId24"/>
    <p:sldId id="284" r:id="rId25"/>
    <p:sldId id="280" r:id="rId26"/>
    <p:sldId id="285" r:id="rId27"/>
    <p:sldId id="286" r:id="rId28"/>
    <p:sldId id="287" r:id="rId29"/>
    <p:sldId id="290" r:id="rId30"/>
    <p:sldId id="289" r:id="rId31"/>
    <p:sldId id="288" r:id="rId32"/>
    <p:sldId id="291" r:id="rId3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9971" autoAdjust="0"/>
    <p:restoredTop sz="85696" autoAdjust="0"/>
  </p:normalViewPr>
  <p:slideViewPr>
    <p:cSldViewPr snapToGrid="0">
      <p:cViewPr varScale="1">
        <p:scale>
          <a:sx n="62" d="100"/>
          <a:sy n="62" d="100"/>
        </p:scale>
        <p:origin x="852" y="6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5C20BB3-3CCB-4FE5-991B-82F6BCB48AF3}" type="datetimeFigureOut">
              <a:rPr lang="en-US" smtClean="0"/>
              <a:t>5/18/2020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0746DE6-3336-457D-A091-FA20AC1C536E}" type="slidenum">
              <a:rPr lang="en-US" smtClean="0"/>
              <a:t>‹#›</a:t>
            </a:fld>
            <a:endParaRPr lang="en-US"/>
          </a:p>
        </p:txBody>
      </p:sp>
    </p:spTree>
    <p:extLst>
      <p:ext uri="{BB962C8B-B14F-4D97-AF65-F5344CB8AC3E}">
        <p14:creationId xmlns:p14="http://schemas.microsoft.com/office/powerpoint/2010/main" val="129344704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n-US" dirty="0"/>
          </a:p>
        </p:txBody>
      </p:sp>
      <p:sp>
        <p:nvSpPr>
          <p:cNvPr id="4" name="Marcador de número de diapositiva 3"/>
          <p:cNvSpPr>
            <a:spLocks noGrp="1"/>
          </p:cNvSpPr>
          <p:nvPr>
            <p:ph type="sldNum" sz="quarter" idx="10"/>
          </p:nvPr>
        </p:nvSpPr>
        <p:spPr/>
        <p:txBody>
          <a:bodyPr/>
          <a:lstStyle/>
          <a:p>
            <a:fld id="{E0746DE6-3336-457D-A091-FA20AC1C536E}" type="slidenum">
              <a:rPr lang="en-US" smtClean="0"/>
              <a:t>1</a:t>
            </a:fld>
            <a:endParaRPr lang="en-US" dirty="0"/>
          </a:p>
        </p:txBody>
      </p:sp>
    </p:spTree>
    <p:extLst>
      <p:ext uri="{BB962C8B-B14F-4D97-AF65-F5344CB8AC3E}">
        <p14:creationId xmlns:p14="http://schemas.microsoft.com/office/powerpoint/2010/main" val="322751103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O" noProof="0" dirty="0"/>
          </a:p>
        </p:txBody>
      </p:sp>
      <p:sp>
        <p:nvSpPr>
          <p:cNvPr id="4" name="Marcador de número de diapositiva 3"/>
          <p:cNvSpPr>
            <a:spLocks noGrp="1"/>
          </p:cNvSpPr>
          <p:nvPr>
            <p:ph type="sldNum" sz="quarter" idx="10"/>
          </p:nvPr>
        </p:nvSpPr>
        <p:spPr/>
        <p:txBody>
          <a:bodyPr/>
          <a:lstStyle/>
          <a:p>
            <a:fld id="{E0746DE6-3336-457D-A091-FA20AC1C536E}" type="slidenum">
              <a:rPr lang="en-US" smtClean="0"/>
              <a:t>27</a:t>
            </a:fld>
            <a:endParaRPr lang="en-US"/>
          </a:p>
        </p:txBody>
      </p:sp>
    </p:spTree>
    <p:extLst>
      <p:ext uri="{BB962C8B-B14F-4D97-AF65-F5344CB8AC3E}">
        <p14:creationId xmlns:p14="http://schemas.microsoft.com/office/powerpoint/2010/main" val="71252579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O" noProof="0" dirty="0"/>
          </a:p>
        </p:txBody>
      </p:sp>
      <p:sp>
        <p:nvSpPr>
          <p:cNvPr id="4" name="Marcador de número de diapositiva 3"/>
          <p:cNvSpPr>
            <a:spLocks noGrp="1"/>
          </p:cNvSpPr>
          <p:nvPr>
            <p:ph type="sldNum" sz="quarter" idx="10"/>
          </p:nvPr>
        </p:nvSpPr>
        <p:spPr/>
        <p:txBody>
          <a:bodyPr/>
          <a:lstStyle/>
          <a:p>
            <a:fld id="{E0746DE6-3336-457D-A091-FA20AC1C536E}" type="slidenum">
              <a:rPr lang="en-US" smtClean="0"/>
              <a:t>28</a:t>
            </a:fld>
            <a:endParaRPr lang="en-US"/>
          </a:p>
        </p:txBody>
      </p:sp>
    </p:spTree>
    <p:extLst>
      <p:ext uri="{BB962C8B-B14F-4D97-AF65-F5344CB8AC3E}">
        <p14:creationId xmlns:p14="http://schemas.microsoft.com/office/powerpoint/2010/main" val="153750928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O" noProof="0" dirty="0"/>
          </a:p>
        </p:txBody>
      </p:sp>
      <p:sp>
        <p:nvSpPr>
          <p:cNvPr id="4" name="Marcador de número de diapositiva 3"/>
          <p:cNvSpPr>
            <a:spLocks noGrp="1"/>
          </p:cNvSpPr>
          <p:nvPr>
            <p:ph type="sldNum" sz="quarter" idx="10"/>
          </p:nvPr>
        </p:nvSpPr>
        <p:spPr/>
        <p:txBody>
          <a:bodyPr/>
          <a:lstStyle/>
          <a:p>
            <a:fld id="{E0746DE6-3336-457D-A091-FA20AC1C536E}" type="slidenum">
              <a:rPr lang="en-US" smtClean="0"/>
              <a:t>29</a:t>
            </a:fld>
            <a:endParaRPr lang="en-US"/>
          </a:p>
        </p:txBody>
      </p:sp>
    </p:spTree>
    <p:extLst>
      <p:ext uri="{BB962C8B-B14F-4D97-AF65-F5344CB8AC3E}">
        <p14:creationId xmlns:p14="http://schemas.microsoft.com/office/powerpoint/2010/main" val="403399784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O" noProof="0" dirty="0"/>
          </a:p>
        </p:txBody>
      </p:sp>
      <p:sp>
        <p:nvSpPr>
          <p:cNvPr id="4" name="Marcador de número de diapositiva 3"/>
          <p:cNvSpPr>
            <a:spLocks noGrp="1"/>
          </p:cNvSpPr>
          <p:nvPr>
            <p:ph type="sldNum" sz="quarter" idx="10"/>
          </p:nvPr>
        </p:nvSpPr>
        <p:spPr/>
        <p:txBody>
          <a:bodyPr/>
          <a:lstStyle/>
          <a:p>
            <a:fld id="{E0746DE6-3336-457D-A091-FA20AC1C536E}" type="slidenum">
              <a:rPr lang="en-US" smtClean="0"/>
              <a:t>30</a:t>
            </a:fld>
            <a:endParaRPr lang="en-US"/>
          </a:p>
        </p:txBody>
      </p:sp>
    </p:spTree>
    <p:extLst>
      <p:ext uri="{BB962C8B-B14F-4D97-AF65-F5344CB8AC3E}">
        <p14:creationId xmlns:p14="http://schemas.microsoft.com/office/powerpoint/2010/main" val="86122507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O" noProof="0" dirty="0"/>
          </a:p>
        </p:txBody>
      </p:sp>
      <p:sp>
        <p:nvSpPr>
          <p:cNvPr id="4" name="Marcador de número de diapositiva 3"/>
          <p:cNvSpPr>
            <a:spLocks noGrp="1"/>
          </p:cNvSpPr>
          <p:nvPr>
            <p:ph type="sldNum" sz="quarter" idx="10"/>
          </p:nvPr>
        </p:nvSpPr>
        <p:spPr/>
        <p:txBody>
          <a:bodyPr/>
          <a:lstStyle/>
          <a:p>
            <a:fld id="{E0746DE6-3336-457D-A091-FA20AC1C536E}" type="slidenum">
              <a:rPr lang="en-US" smtClean="0"/>
              <a:t>31</a:t>
            </a:fld>
            <a:endParaRPr lang="en-US"/>
          </a:p>
        </p:txBody>
      </p:sp>
    </p:spTree>
    <p:extLst>
      <p:ext uri="{BB962C8B-B14F-4D97-AF65-F5344CB8AC3E}">
        <p14:creationId xmlns:p14="http://schemas.microsoft.com/office/powerpoint/2010/main" val="120185272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n-US" dirty="0"/>
          </a:p>
        </p:txBody>
      </p:sp>
      <p:sp>
        <p:nvSpPr>
          <p:cNvPr id="4" name="Marcador de número de diapositiva 3"/>
          <p:cNvSpPr>
            <a:spLocks noGrp="1"/>
          </p:cNvSpPr>
          <p:nvPr>
            <p:ph type="sldNum" sz="quarter" idx="10"/>
          </p:nvPr>
        </p:nvSpPr>
        <p:spPr/>
        <p:txBody>
          <a:bodyPr/>
          <a:lstStyle/>
          <a:p>
            <a:fld id="{E0746DE6-3336-457D-A091-FA20AC1C536E}" type="slidenum">
              <a:rPr lang="en-US" smtClean="0"/>
              <a:t>32</a:t>
            </a:fld>
            <a:endParaRPr lang="en-US" dirty="0"/>
          </a:p>
        </p:txBody>
      </p:sp>
    </p:spTree>
    <p:extLst>
      <p:ext uri="{BB962C8B-B14F-4D97-AF65-F5344CB8AC3E}">
        <p14:creationId xmlns:p14="http://schemas.microsoft.com/office/powerpoint/2010/main" val="33811010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n-US" dirty="0"/>
          </a:p>
        </p:txBody>
      </p:sp>
      <p:sp>
        <p:nvSpPr>
          <p:cNvPr id="4" name="Marcador de número de diapositiva 3"/>
          <p:cNvSpPr>
            <a:spLocks noGrp="1"/>
          </p:cNvSpPr>
          <p:nvPr>
            <p:ph type="sldNum" sz="quarter" idx="10"/>
          </p:nvPr>
        </p:nvSpPr>
        <p:spPr/>
        <p:txBody>
          <a:bodyPr/>
          <a:lstStyle/>
          <a:p>
            <a:fld id="{E0746DE6-3336-457D-A091-FA20AC1C536E}" type="slidenum">
              <a:rPr lang="en-US" smtClean="0"/>
              <a:t>2</a:t>
            </a:fld>
            <a:endParaRPr lang="en-US" dirty="0"/>
          </a:p>
        </p:txBody>
      </p:sp>
    </p:spTree>
    <p:extLst>
      <p:ext uri="{BB962C8B-B14F-4D97-AF65-F5344CB8AC3E}">
        <p14:creationId xmlns:p14="http://schemas.microsoft.com/office/powerpoint/2010/main" val="25892965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n-US" dirty="0"/>
          </a:p>
        </p:txBody>
      </p:sp>
      <p:sp>
        <p:nvSpPr>
          <p:cNvPr id="4" name="Marcador de número de diapositiva 3"/>
          <p:cNvSpPr>
            <a:spLocks noGrp="1"/>
          </p:cNvSpPr>
          <p:nvPr>
            <p:ph type="sldNum" sz="quarter" idx="10"/>
          </p:nvPr>
        </p:nvSpPr>
        <p:spPr/>
        <p:txBody>
          <a:bodyPr/>
          <a:lstStyle/>
          <a:p>
            <a:fld id="{E0746DE6-3336-457D-A091-FA20AC1C536E}" type="slidenum">
              <a:rPr lang="en-US" smtClean="0"/>
              <a:t>3</a:t>
            </a:fld>
            <a:endParaRPr lang="en-US"/>
          </a:p>
        </p:txBody>
      </p:sp>
    </p:spTree>
    <p:extLst>
      <p:ext uri="{BB962C8B-B14F-4D97-AF65-F5344CB8AC3E}">
        <p14:creationId xmlns:p14="http://schemas.microsoft.com/office/powerpoint/2010/main" val="128618585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Consider talking about:</a:t>
            </a:r>
          </a:p>
          <a:p>
            <a:pPr marL="171450" indent="-171450">
              <a:buFont typeface="Arial" panose="020B0604020202020204" pitchFamily="34" charset="0"/>
              <a:buChar char="•"/>
            </a:pPr>
            <a:r>
              <a:rPr lang="en-US" dirty="0"/>
              <a:t>Statement of cash flows</a:t>
            </a:r>
          </a:p>
          <a:p>
            <a:pPr marL="171450" indent="-171450">
              <a:buFont typeface="Arial" panose="020B0604020202020204" pitchFamily="34" charset="0"/>
              <a:buChar char="•"/>
            </a:pPr>
            <a:r>
              <a:rPr lang="en-US" dirty="0"/>
              <a:t>Statement of profit and loss (income statement or statement of operations)</a:t>
            </a:r>
          </a:p>
          <a:p>
            <a:pPr marL="171450" indent="-171450">
              <a:buFont typeface="Arial" panose="020B0604020202020204" pitchFamily="34" charset="0"/>
              <a:buChar char="•"/>
            </a:pPr>
            <a:r>
              <a:rPr lang="en-US" dirty="0"/>
              <a:t>Statement of financial position (balance sheet)</a:t>
            </a:r>
          </a:p>
        </p:txBody>
      </p:sp>
      <p:sp>
        <p:nvSpPr>
          <p:cNvPr id="4" name="Slide Number Placeholder 3"/>
          <p:cNvSpPr>
            <a:spLocks noGrp="1"/>
          </p:cNvSpPr>
          <p:nvPr>
            <p:ph type="sldNum" sz="quarter" idx="10"/>
          </p:nvPr>
        </p:nvSpPr>
        <p:spPr/>
        <p:txBody>
          <a:bodyPr/>
          <a:lstStyle/>
          <a:p>
            <a:fld id="{E0746DE6-3336-457D-A091-FA20AC1C536E}" type="slidenum">
              <a:rPr lang="en-US" smtClean="0"/>
              <a:t>4</a:t>
            </a:fld>
            <a:endParaRPr lang="en-US"/>
          </a:p>
        </p:txBody>
      </p:sp>
    </p:spTree>
    <p:extLst>
      <p:ext uri="{BB962C8B-B14F-4D97-AF65-F5344CB8AC3E}">
        <p14:creationId xmlns:p14="http://schemas.microsoft.com/office/powerpoint/2010/main" val="194448736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O" noProof="0" dirty="0"/>
          </a:p>
        </p:txBody>
      </p:sp>
      <p:sp>
        <p:nvSpPr>
          <p:cNvPr id="4" name="Marcador de número de diapositiva 3"/>
          <p:cNvSpPr>
            <a:spLocks noGrp="1"/>
          </p:cNvSpPr>
          <p:nvPr>
            <p:ph type="sldNum" sz="quarter" idx="10"/>
          </p:nvPr>
        </p:nvSpPr>
        <p:spPr/>
        <p:txBody>
          <a:bodyPr/>
          <a:lstStyle/>
          <a:p>
            <a:fld id="{E0746DE6-3336-457D-A091-FA20AC1C536E}" type="slidenum">
              <a:rPr lang="en-US" smtClean="0"/>
              <a:t>19</a:t>
            </a:fld>
            <a:endParaRPr lang="en-US"/>
          </a:p>
        </p:txBody>
      </p:sp>
    </p:spTree>
    <p:extLst>
      <p:ext uri="{BB962C8B-B14F-4D97-AF65-F5344CB8AC3E}">
        <p14:creationId xmlns:p14="http://schemas.microsoft.com/office/powerpoint/2010/main" val="79398235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n-US" dirty="0"/>
          </a:p>
        </p:txBody>
      </p:sp>
      <p:sp>
        <p:nvSpPr>
          <p:cNvPr id="4" name="Marcador de número de diapositiva 3"/>
          <p:cNvSpPr>
            <a:spLocks noGrp="1"/>
          </p:cNvSpPr>
          <p:nvPr>
            <p:ph type="sldNum" sz="quarter" idx="10"/>
          </p:nvPr>
        </p:nvSpPr>
        <p:spPr/>
        <p:txBody>
          <a:bodyPr/>
          <a:lstStyle/>
          <a:p>
            <a:fld id="{E0746DE6-3336-457D-A091-FA20AC1C536E}" type="slidenum">
              <a:rPr lang="en-US" smtClean="0"/>
              <a:t>21</a:t>
            </a:fld>
            <a:endParaRPr lang="en-US"/>
          </a:p>
        </p:txBody>
      </p:sp>
    </p:spTree>
    <p:extLst>
      <p:ext uri="{BB962C8B-B14F-4D97-AF65-F5344CB8AC3E}">
        <p14:creationId xmlns:p14="http://schemas.microsoft.com/office/powerpoint/2010/main" val="110051645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n-US" dirty="0"/>
          </a:p>
        </p:txBody>
      </p:sp>
      <p:sp>
        <p:nvSpPr>
          <p:cNvPr id="4" name="Marcador de número de diapositiva 3"/>
          <p:cNvSpPr>
            <a:spLocks noGrp="1"/>
          </p:cNvSpPr>
          <p:nvPr>
            <p:ph type="sldNum" sz="quarter" idx="10"/>
          </p:nvPr>
        </p:nvSpPr>
        <p:spPr/>
        <p:txBody>
          <a:bodyPr/>
          <a:lstStyle/>
          <a:p>
            <a:fld id="{E0746DE6-3336-457D-A091-FA20AC1C536E}" type="slidenum">
              <a:rPr lang="en-US" smtClean="0"/>
              <a:t>24</a:t>
            </a:fld>
            <a:endParaRPr lang="en-US"/>
          </a:p>
        </p:txBody>
      </p:sp>
    </p:spTree>
    <p:extLst>
      <p:ext uri="{BB962C8B-B14F-4D97-AF65-F5344CB8AC3E}">
        <p14:creationId xmlns:p14="http://schemas.microsoft.com/office/powerpoint/2010/main" val="387778614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O" noProof="0" dirty="0"/>
          </a:p>
        </p:txBody>
      </p:sp>
      <p:sp>
        <p:nvSpPr>
          <p:cNvPr id="4" name="Marcador de número de diapositiva 3"/>
          <p:cNvSpPr>
            <a:spLocks noGrp="1"/>
          </p:cNvSpPr>
          <p:nvPr>
            <p:ph type="sldNum" sz="quarter" idx="10"/>
          </p:nvPr>
        </p:nvSpPr>
        <p:spPr/>
        <p:txBody>
          <a:bodyPr/>
          <a:lstStyle/>
          <a:p>
            <a:fld id="{E0746DE6-3336-457D-A091-FA20AC1C536E}" type="slidenum">
              <a:rPr lang="en-US" smtClean="0"/>
              <a:t>25</a:t>
            </a:fld>
            <a:endParaRPr lang="en-US"/>
          </a:p>
        </p:txBody>
      </p:sp>
    </p:spTree>
    <p:extLst>
      <p:ext uri="{BB962C8B-B14F-4D97-AF65-F5344CB8AC3E}">
        <p14:creationId xmlns:p14="http://schemas.microsoft.com/office/powerpoint/2010/main" val="347200026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O" noProof="0" dirty="0"/>
          </a:p>
        </p:txBody>
      </p:sp>
      <p:sp>
        <p:nvSpPr>
          <p:cNvPr id="4" name="Marcador de número de diapositiva 3"/>
          <p:cNvSpPr>
            <a:spLocks noGrp="1"/>
          </p:cNvSpPr>
          <p:nvPr>
            <p:ph type="sldNum" sz="quarter" idx="10"/>
          </p:nvPr>
        </p:nvSpPr>
        <p:spPr/>
        <p:txBody>
          <a:bodyPr/>
          <a:lstStyle/>
          <a:p>
            <a:fld id="{E0746DE6-3336-457D-A091-FA20AC1C536E}" type="slidenum">
              <a:rPr lang="en-US" smtClean="0"/>
              <a:t>26</a:t>
            </a:fld>
            <a:endParaRPr lang="en-US"/>
          </a:p>
        </p:txBody>
      </p:sp>
    </p:spTree>
    <p:extLst>
      <p:ext uri="{BB962C8B-B14F-4D97-AF65-F5344CB8AC3E}">
        <p14:creationId xmlns:p14="http://schemas.microsoft.com/office/powerpoint/2010/main" val="284958064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12" name="Freeform 6" title="Page Number Shape"/>
          <p:cNvSpPr/>
          <p:nvPr/>
        </p:nvSpPr>
        <p:spPr bwMode="auto">
          <a:xfrm>
            <a:off x="11784011" y="1189204"/>
            <a:ext cx="407988" cy="819150"/>
          </a:xfrm>
          <a:custGeom>
            <a:avLst/>
            <a:gdLst/>
            <a:ahLst/>
            <a:cxnLst/>
            <a:rect l="0" t="0" r="r" b="b"/>
            <a:pathLst>
              <a:path w="1799" h="3612">
                <a:moveTo>
                  <a:pt x="1799" y="0"/>
                </a:moveTo>
                <a:lnTo>
                  <a:pt x="1799" y="3612"/>
                </a:lnTo>
                <a:lnTo>
                  <a:pt x="1686" y="3609"/>
                </a:lnTo>
                <a:lnTo>
                  <a:pt x="1574" y="3598"/>
                </a:lnTo>
                <a:lnTo>
                  <a:pt x="1464" y="3581"/>
                </a:lnTo>
                <a:lnTo>
                  <a:pt x="1357" y="3557"/>
                </a:lnTo>
                <a:lnTo>
                  <a:pt x="1251" y="3527"/>
                </a:lnTo>
                <a:lnTo>
                  <a:pt x="1150" y="3490"/>
                </a:lnTo>
                <a:lnTo>
                  <a:pt x="1050" y="3448"/>
                </a:lnTo>
                <a:lnTo>
                  <a:pt x="953" y="3401"/>
                </a:lnTo>
                <a:lnTo>
                  <a:pt x="860" y="3347"/>
                </a:lnTo>
                <a:lnTo>
                  <a:pt x="771" y="3289"/>
                </a:lnTo>
                <a:lnTo>
                  <a:pt x="686" y="3224"/>
                </a:lnTo>
                <a:lnTo>
                  <a:pt x="604" y="3156"/>
                </a:lnTo>
                <a:lnTo>
                  <a:pt x="527" y="3083"/>
                </a:lnTo>
                <a:lnTo>
                  <a:pt x="454" y="3005"/>
                </a:lnTo>
                <a:lnTo>
                  <a:pt x="386" y="2923"/>
                </a:lnTo>
                <a:lnTo>
                  <a:pt x="323" y="2838"/>
                </a:lnTo>
                <a:lnTo>
                  <a:pt x="265" y="2748"/>
                </a:lnTo>
                <a:lnTo>
                  <a:pt x="211" y="2655"/>
                </a:lnTo>
                <a:lnTo>
                  <a:pt x="163" y="2559"/>
                </a:lnTo>
                <a:lnTo>
                  <a:pt x="121" y="2459"/>
                </a:lnTo>
                <a:lnTo>
                  <a:pt x="85" y="2356"/>
                </a:lnTo>
                <a:lnTo>
                  <a:pt x="55" y="2251"/>
                </a:lnTo>
                <a:lnTo>
                  <a:pt x="32" y="2143"/>
                </a:lnTo>
                <a:lnTo>
                  <a:pt x="14" y="2033"/>
                </a:lnTo>
                <a:lnTo>
                  <a:pt x="4" y="1920"/>
                </a:lnTo>
                <a:lnTo>
                  <a:pt x="0" y="1806"/>
                </a:lnTo>
                <a:lnTo>
                  <a:pt x="4" y="1692"/>
                </a:lnTo>
                <a:lnTo>
                  <a:pt x="14" y="1580"/>
                </a:lnTo>
                <a:lnTo>
                  <a:pt x="32" y="1469"/>
                </a:lnTo>
                <a:lnTo>
                  <a:pt x="55" y="1362"/>
                </a:lnTo>
                <a:lnTo>
                  <a:pt x="85" y="1256"/>
                </a:lnTo>
                <a:lnTo>
                  <a:pt x="121" y="1154"/>
                </a:lnTo>
                <a:lnTo>
                  <a:pt x="163" y="1054"/>
                </a:lnTo>
                <a:lnTo>
                  <a:pt x="211" y="958"/>
                </a:lnTo>
                <a:lnTo>
                  <a:pt x="265" y="864"/>
                </a:lnTo>
                <a:lnTo>
                  <a:pt x="323" y="774"/>
                </a:lnTo>
                <a:lnTo>
                  <a:pt x="386" y="689"/>
                </a:lnTo>
                <a:lnTo>
                  <a:pt x="454" y="607"/>
                </a:lnTo>
                <a:lnTo>
                  <a:pt x="527" y="529"/>
                </a:lnTo>
                <a:lnTo>
                  <a:pt x="604" y="456"/>
                </a:lnTo>
                <a:lnTo>
                  <a:pt x="686" y="388"/>
                </a:lnTo>
                <a:lnTo>
                  <a:pt x="771" y="325"/>
                </a:lnTo>
                <a:lnTo>
                  <a:pt x="860" y="266"/>
                </a:lnTo>
                <a:lnTo>
                  <a:pt x="953" y="212"/>
                </a:lnTo>
                <a:lnTo>
                  <a:pt x="1050" y="164"/>
                </a:lnTo>
                <a:lnTo>
                  <a:pt x="1150" y="122"/>
                </a:lnTo>
                <a:lnTo>
                  <a:pt x="1251" y="85"/>
                </a:lnTo>
                <a:lnTo>
                  <a:pt x="1357" y="55"/>
                </a:lnTo>
                <a:lnTo>
                  <a:pt x="1464" y="32"/>
                </a:lnTo>
                <a:lnTo>
                  <a:pt x="1574" y="14"/>
                </a:lnTo>
                <a:lnTo>
                  <a:pt x="1686" y="5"/>
                </a:lnTo>
                <a:lnTo>
                  <a:pt x="1799" y="0"/>
                </a:lnTo>
                <a:close/>
              </a:path>
            </a:pathLst>
          </a:custGeom>
          <a:solidFill>
            <a:schemeClr val="tx2"/>
          </a:solidFill>
          <a:ln w="0">
            <a:noFill/>
            <a:prstDash val="solid"/>
            <a:round/>
            <a:headEnd/>
            <a:tailEnd/>
          </a:ln>
        </p:spPr>
      </p:sp>
      <p:sp>
        <p:nvSpPr>
          <p:cNvPr id="2" name="Title 1"/>
          <p:cNvSpPr>
            <a:spLocks noGrp="1"/>
          </p:cNvSpPr>
          <p:nvPr>
            <p:ph type="ctrTitle"/>
          </p:nvPr>
        </p:nvSpPr>
        <p:spPr>
          <a:xfrm>
            <a:off x="1088913" y="1143293"/>
            <a:ext cx="7034362" cy="4268965"/>
          </a:xfrm>
        </p:spPr>
        <p:txBody>
          <a:bodyPr anchor="t">
            <a:normAutofit/>
          </a:bodyPr>
          <a:lstStyle>
            <a:lvl1pPr algn="l">
              <a:lnSpc>
                <a:spcPct val="85000"/>
              </a:lnSpc>
              <a:defRPr sz="7700" cap="all" baseline="0">
                <a:solidFill>
                  <a:schemeClr val="tx2"/>
                </a:solidFill>
              </a:defRPr>
            </a:lvl1pPr>
          </a:lstStyle>
          <a:p>
            <a:r>
              <a:rPr lang="en-US"/>
              <a:t>Click to edit Master title style</a:t>
            </a:r>
            <a:endParaRPr lang="en-US" dirty="0"/>
          </a:p>
        </p:txBody>
      </p:sp>
      <p:sp>
        <p:nvSpPr>
          <p:cNvPr id="3" name="Subtitle 2"/>
          <p:cNvSpPr>
            <a:spLocks noGrp="1"/>
          </p:cNvSpPr>
          <p:nvPr>
            <p:ph type="subTitle" idx="1"/>
          </p:nvPr>
        </p:nvSpPr>
        <p:spPr>
          <a:xfrm>
            <a:off x="1088914" y="5537925"/>
            <a:ext cx="7034362" cy="706355"/>
          </a:xfrm>
        </p:spPr>
        <p:txBody>
          <a:bodyPr>
            <a:normAutofit/>
          </a:bodyPr>
          <a:lstStyle>
            <a:lvl1pPr marL="0" indent="0" algn="l">
              <a:lnSpc>
                <a:spcPct val="114000"/>
              </a:lnSpc>
              <a:spcBef>
                <a:spcPts val="0"/>
              </a:spcBef>
              <a:buNone/>
              <a:defRPr sz="2000" b="0" i="1" baseline="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a:xfrm>
            <a:off x="1088913" y="6314440"/>
            <a:ext cx="1596622" cy="365125"/>
          </a:xfrm>
        </p:spPr>
        <p:txBody>
          <a:bodyPr/>
          <a:lstStyle>
            <a:lvl1pPr algn="l">
              <a:defRPr sz="1200">
                <a:solidFill>
                  <a:schemeClr val="tx2"/>
                </a:solidFill>
              </a:defRPr>
            </a:lvl1pPr>
          </a:lstStyle>
          <a:p>
            <a:fld id="{3C633830-2244-49AE-BC4A-47F415C177C6}" type="datetimeFigureOut">
              <a:rPr lang="en-US" dirty="0"/>
              <a:pPr/>
              <a:t>5/18/2020</a:t>
            </a:fld>
            <a:endParaRPr lang="en-US" dirty="0"/>
          </a:p>
        </p:txBody>
      </p:sp>
      <p:sp>
        <p:nvSpPr>
          <p:cNvPr id="5" name="Footer Placeholder 4"/>
          <p:cNvSpPr>
            <a:spLocks noGrp="1"/>
          </p:cNvSpPr>
          <p:nvPr>
            <p:ph type="ftr" sz="quarter" idx="11"/>
          </p:nvPr>
        </p:nvSpPr>
        <p:spPr>
          <a:xfrm>
            <a:off x="3000591" y="6314440"/>
            <a:ext cx="5122683" cy="365125"/>
          </a:xfrm>
        </p:spPr>
        <p:txBody>
          <a:bodyPr/>
          <a:lstStyle>
            <a:lvl1pPr algn="l">
              <a:defRPr b="0">
                <a:solidFill>
                  <a:schemeClr val="tx2"/>
                </a:solidFill>
              </a:defRPr>
            </a:lvl1pPr>
          </a:lstStyle>
          <a:p>
            <a:endParaRPr lang="en-US" dirty="0"/>
          </a:p>
        </p:txBody>
      </p:sp>
      <p:sp>
        <p:nvSpPr>
          <p:cNvPr id="6" name="Slide Number Placeholder 5"/>
          <p:cNvSpPr>
            <a:spLocks noGrp="1"/>
          </p:cNvSpPr>
          <p:nvPr>
            <p:ph type="sldNum" sz="quarter" idx="12"/>
          </p:nvPr>
        </p:nvSpPr>
        <p:spPr>
          <a:xfrm>
            <a:off x="11784011" y="1416216"/>
            <a:ext cx="407988" cy="365125"/>
          </a:xfrm>
        </p:spPr>
        <p:txBody>
          <a:bodyPr/>
          <a:lstStyle>
            <a:lvl1pPr algn="r">
              <a:defRPr>
                <a:solidFill>
                  <a:schemeClr val="bg2"/>
                </a:solidFill>
              </a:defRPr>
            </a:lvl1pPr>
          </a:lstStyle>
          <a:p>
            <a:fld id="{2AC27A5A-7290-4DE1-BA94-4BE8A8E57DCF}" type="slidenum">
              <a:rPr lang="en-US" dirty="0"/>
              <a:pPr/>
              <a:t>‹#›</a:t>
            </a:fld>
            <a:endParaRPr lang="en-US" dirty="0"/>
          </a:p>
        </p:txBody>
      </p:sp>
      <p:cxnSp>
        <p:nvCxnSpPr>
          <p:cNvPr id="9" name="Straight Connector 8" title="Verticle Rule Line"/>
          <p:cNvCxnSpPr/>
          <p:nvPr/>
        </p:nvCxnSpPr>
        <p:spPr>
          <a:xfrm>
            <a:off x="773855" y="1257300"/>
            <a:ext cx="0" cy="5600700"/>
          </a:xfrm>
          <a:prstGeom prst="line">
            <a:avLst/>
          </a:prstGeom>
          <a:ln w="25400">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02983428"/>
      </p:ext>
    </p:extLst>
  </p:cSld>
  <p:clrMapOvr>
    <a:overrideClrMapping bg1="dk1" tx1="lt1" bg2="dk2" tx2="lt2" accent1="accent1" accent2="accent2" accent3="accent3" accent4="accent4" accent5="accent5" accent6="accent6" hlink="hlink" folHlink="folHlink"/>
  </p:clrMapOvr>
  <p:extLst>
    <p:ext uri="{DCECCB84-F9BA-43D5-87BE-67443E8EF086}">
      <p15:sldGuideLst xmlns:p15="http://schemas.microsoft.com/office/powerpoint/2012/main">
        <p15:guide id="1" orient="horz" pos="792">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a:xfrm>
            <a:off x="5181600" y="640080"/>
            <a:ext cx="6248398" cy="558414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C633830-2244-49AE-BC4A-47F415C177C6}" type="datetimeFigureOut">
              <a:rPr lang="en-US" dirty="0"/>
              <a:t>5/18/2020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AC27A5A-7290-4DE1-BA94-4BE8A8E57DCF}" type="slidenum">
              <a:rPr lang="en-US" dirty="0"/>
              <a:t>‹#›</a:t>
            </a:fld>
            <a:endParaRPr lang="en-US" dirty="0"/>
          </a:p>
        </p:txBody>
      </p:sp>
    </p:spTree>
    <p:extLst>
      <p:ext uri="{BB962C8B-B14F-4D97-AF65-F5344CB8AC3E}">
        <p14:creationId xmlns:p14="http://schemas.microsoft.com/office/powerpoint/2010/main" val="9459533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12" name="Freeform 6" title="Page Number Shape"/>
          <p:cNvSpPr/>
          <p:nvPr/>
        </p:nvSpPr>
        <p:spPr bwMode="auto">
          <a:xfrm>
            <a:off x="11784011" y="5380580"/>
            <a:ext cx="407988" cy="819150"/>
          </a:xfrm>
          <a:custGeom>
            <a:avLst/>
            <a:gdLst/>
            <a:ahLst/>
            <a:cxnLst/>
            <a:rect l="0" t="0" r="r" b="b"/>
            <a:pathLst>
              <a:path w="1799" h="3612">
                <a:moveTo>
                  <a:pt x="1799" y="0"/>
                </a:moveTo>
                <a:lnTo>
                  <a:pt x="1799" y="3612"/>
                </a:lnTo>
                <a:lnTo>
                  <a:pt x="1686" y="3609"/>
                </a:lnTo>
                <a:lnTo>
                  <a:pt x="1574" y="3598"/>
                </a:lnTo>
                <a:lnTo>
                  <a:pt x="1464" y="3581"/>
                </a:lnTo>
                <a:lnTo>
                  <a:pt x="1357" y="3557"/>
                </a:lnTo>
                <a:lnTo>
                  <a:pt x="1251" y="3527"/>
                </a:lnTo>
                <a:lnTo>
                  <a:pt x="1150" y="3490"/>
                </a:lnTo>
                <a:lnTo>
                  <a:pt x="1050" y="3448"/>
                </a:lnTo>
                <a:lnTo>
                  <a:pt x="953" y="3401"/>
                </a:lnTo>
                <a:lnTo>
                  <a:pt x="860" y="3347"/>
                </a:lnTo>
                <a:lnTo>
                  <a:pt x="771" y="3289"/>
                </a:lnTo>
                <a:lnTo>
                  <a:pt x="686" y="3224"/>
                </a:lnTo>
                <a:lnTo>
                  <a:pt x="604" y="3156"/>
                </a:lnTo>
                <a:lnTo>
                  <a:pt x="527" y="3083"/>
                </a:lnTo>
                <a:lnTo>
                  <a:pt x="454" y="3005"/>
                </a:lnTo>
                <a:lnTo>
                  <a:pt x="386" y="2923"/>
                </a:lnTo>
                <a:lnTo>
                  <a:pt x="323" y="2838"/>
                </a:lnTo>
                <a:lnTo>
                  <a:pt x="265" y="2748"/>
                </a:lnTo>
                <a:lnTo>
                  <a:pt x="211" y="2655"/>
                </a:lnTo>
                <a:lnTo>
                  <a:pt x="163" y="2559"/>
                </a:lnTo>
                <a:lnTo>
                  <a:pt x="121" y="2459"/>
                </a:lnTo>
                <a:lnTo>
                  <a:pt x="85" y="2356"/>
                </a:lnTo>
                <a:lnTo>
                  <a:pt x="55" y="2251"/>
                </a:lnTo>
                <a:lnTo>
                  <a:pt x="32" y="2143"/>
                </a:lnTo>
                <a:lnTo>
                  <a:pt x="14" y="2033"/>
                </a:lnTo>
                <a:lnTo>
                  <a:pt x="4" y="1920"/>
                </a:lnTo>
                <a:lnTo>
                  <a:pt x="0" y="1806"/>
                </a:lnTo>
                <a:lnTo>
                  <a:pt x="4" y="1692"/>
                </a:lnTo>
                <a:lnTo>
                  <a:pt x="14" y="1580"/>
                </a:lnTo>
                <a:lnTo>
                  <a:pt x="32" y="1469"/>
                </a:lnTo>
                <a:lnTo>
                  <a:pt x="55" y="1362"/>
                </a:lnTo>
                <a:lnTo>
                  <a:pt x="85" y="1256"/>
                </a:lnTo>
                <a:lnTo>
                  <a:pt x="121" y="1154"/>
                </a:lnTo>
                <a:lnTo>
                  <a:pt x="163" y="1054"/>
                </a:lnTo>
                <a:lnTo>
                  <a:pt x="211" y="958"/>
                </a:lnTo>
                <a:lnTo>
                  <a:pt x="265" y="864"/>
                </a:lnTo>
                <a:lnTo>
                  <a:pt x="323" y="774"/>
                </a:lnTo>
                <a:lnTo>
                  <a:pt x="386" y="689"/>
                </a:lnTo>
                <a:lnTo>
                  <a:pt x="454" y="607"/>
                </a:lnTo>
                <a:lnTo>
                  <a:pt x="527" y="529"/>
                </a:lnTo>
                <a:lnTo>
                  <a:pt x="604" y="456"/>
                </a:lnTo>
                <a:lnTo>
                  <a:pt x="686" y="388"/>
                </a:lnTo>
                <a:lnTo>
                  <a:pt x="771" y="325"/>
                </a:lnTo>
                <a:lnTo>
                  <a:pt x="860" y="266"/>
                </a:lnTo>
                <a:lnTo>
                  <a:pt x="953" y="212"/>
                </a:lnTo>
                <a:lnTo>
                  <a:pt x="1050" y="164"/>
                </a:lnTo>
                <a:lnTo>
                  <a:pt x="1150" y="122"/>
                </a:lnTo>
                <a:lnTo>
                  <a:pt x="1251" y="85"/>
                </a:lnTo>
                <a:lnTo>
                  <a:pt x="1357" y="55"/>
                </a:lnTo>
                <a:lnTo>
                  <a:pt x="1464" y="32"/>
                </a:lnTo>
                <a:lnTo>
                  <a:pt x="1574" y="14"/>
                </a:lnTo>
                <a:lnTo>
                  <a:pt x="1686" y="5"/>
                </a:lnTo>
                <a:lnTo>
                  <a:pt x="1799" y="0"/>
                </a:lnTo>
                <a:close/>
              </a:path>
            </a:pathLst>
          </a:custGeom>
          <a:solidFill>
            <a:srgbClr val="262626"/>
          </a:solidFill>
          <a:ln w="0">
            <a:noFill/>
            <a:prstDash val="solid"/>
            <a:round/>
            <a:headEnd/>
            <a:tailEnd/>
          </a:ln>
        </p:spPr>
      </p:sp>
      <p:sp>
        <p:nvSpPr>
          <p:cNvPr id="2" name="Vertical Title 1"/>
          <p:cNvSpPr>
            <a:spLocks noGrp="1"/>
          </p:cNvSpPr>
          <p:nvPr>
            <p:ph type="title" orient="vert"/>
          </p:nvPr>
        </p:nvSpPr>
        <p:spPr>
          <a:xfrm>
            <a:off x="7990765" y="642931"/>
            <a:ext cx="2446670" cy="4678106"/>
          </a:xfrm>
        </p:spPr>
        <p:txBody>
          <a:bodyPr vert="eaVert"/>
          <a:lstStyle>
            <a:lvl1pPr algn="l">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838200" y="642932"/>
            <a:ext cx="7070678" cy="467810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6536187" y="5927131"/>
            <a:ext cx="3814856" cy="365125"/>
          </a:xfrm>
        </p:spPr>
        <p:txBody>
          <a:bodyPr/>
          <a:lstStyle/>
          <a:p>
            <a:fld id="{3C633830-2244-49AE-BC4A-47F415C177C6}" type="datetimeFigureOut">
              <a:rPr lang="en-US" dirty="0"/>
              <a:t>5/18/2020</a:t>
            </a:fld>
            <a:endParaRPr lang="en-US" dirty="0"/>
          </a:p>
        </p:txBody>
      </p:sp>
      <p:sp>
        <p:nvSpPr>
          <p:cNvPr id="5" name="Footer Placeholder 4"/>
          <p:cNvSpPr>
            <a:spLocks noGrp="1"/>
          </p:cNvSpPr>
          <p:nvPr>
            <p:ph type="ftr" sz="quarter" idx="11"/>
          </p:nvPr>
        </p:nvSpPr>
        <p:spPr>
          <a:xfrm>
            <a:off x="6536187" y="6315949"/>
            <a:ext cx="3814856" cy="365125"/>
          </a:xfrm>
        </p:spPr>
        <p:txBody>
          <a:bodyPr/>
          <a:lstStyle/>
          <a:p>
            <a:endParaRPr lang="en-US" dirty="0"/>
          </a:p>
        </p:txBody>
      </p:sp>
      <p:sp>
        <p:nvSpPr>
          <p:cNvPr id="6" name="Slide Number Placeholder 5"/>
          <p:cNvSpPr>
            <a:spLocks noGrp="1"/>
          </p:cNvSpPr>
          <p:nvPr>
            <p:ph type="sldNum" sz="quarter" idx="12"/>
          </p:nvPr>
        </p:nvSpPr>
        <p:spPr>
          <a:xfrm>
            <a:off x="11784011" y="5607592"/>
            <a:ext cx="407988" cy="365125"/>
          </a:xfrm>
        </p:spPr>
        <p:txBody>
          <a:bodyPr/>
          <a:lstStyle/>
          <a:p>
            <a:fld id="{2AC27A5A-7290-4DE1-BA94-4BE8A8E57DCF}" type="slidenum">
              <a:rPr lang="en-US" dirty="0"/>
              <a:t>‹#›</a:t>
            </a:fld>
            <a:endParaRPr lang="en-US" dirty="0"/>
          </a:p>
        </p:txBody>
      </p:sp>
      <p:cxnSp>
        <p:nvCxnSpPr>
          <p:cNvPr id="13" name="Straight Connector 12" title="Horizontal Rule Line"/>
          <p:cNvCxnSpPr/>
          <p:nvPr/>
        </p:nvCxnSpPr>
        <p:spPr>
          <a:xfrm>
            <a:off x="0" y="6199730"/>
            <a:ext cx="10260011" cy="0"/>
          </a:xfrm>
          <a:prstGeom prst="line">
            <a:avLst/>
          </a:prstGeom>
          <a:ln w="254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02498124"/>
      </p:ext>
    </p:extLst>
  </p:cSld>
  <p:clrMapOvr>
    <a:masterClrMapping/>
  </p:clrMapOvr>
  <p:extLst>
    <p:ext uri="{DCECCB84-F9BA-43D5-87BE-67443E8EF086}">
      <p15:sldGuideLst xmlns:p15="http://schemas.microsoft.com/office/powerpoint/2012/main">
        <p15:guide id="1" pos="6456">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C633830-2244-49AE-BC4A-47F415C177C6}" type="datetimeFigureOut">
              <a:rPr lang="en-US" dirty="0"/>
              <a:t>5/18/2020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AC27A5A-7290-4DE1-BA94-4BE8A8E57DCF}" type="slidenum">
              <a:rPr lang="en-US" dirty="0"/>
              <a:t>‹#›</a:t>
            </a:fld>
            <a:endParaRPr lang="en-US" dirty="0"/>
          </a:p>
        </p:txBody>
      </p:sp>
    </p:spTree>
    <p:extLst>
      <p:ext uri="{BB962C8B-B14F-4D97-AF65-F5344CB8AC3E}">
        <p14:creationId xmlns:p14="http://schemas.microsoft.com/office/powerpoint/2010/main" val="19298818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2"/>
        </a:solidFill>
        <a:effectLst/>
      </p:bgPr>
    </p:bg>
    <p:spTree>
      <p:nvGrpSpPr>
        <p:cNvPr id="1" name=""/>
        <p:cNvGrpSpPr/>
        <p:nvPr/>
      </p:nvGrpSpPr>
      <p:grpSpPr>
        <a:xfrm>
          <a:off x="0" y="0"/>
          <a:ext cx="0" cy="0"/>
          <a:chOff x="0" y="0"/>
          <a:chExt cx="0" cy="0"/>
        </a:xfrm>
      </p:grpSpPr>
      <p:sp>
        <p:nvSpPr>
          <p:cNvPr id="7" name="Freeform 6" title="Page Number Shape"/>
          <p:cNvSpPr/>
          <p:nvPr/>
        </p:nvSpPr>
        <p:spPr bwMode="auto">
          <a:xfrm>
            <a:off x="11784011" y="1393748"/>
            <a:ext cx="407988" cy="819150"/>
          </a:xfrm>
          <a:custGeom>
            <a:avLst/>
            <a:gdLst/>
            <a:ahLst/>
            <a:cxnLst/>
            <a:rect l="0" t="0" r="r" b="b"/>
            <a:pathLst>
              <a:path w="1799" h="3612">
                <a:moveTo>
                  <a:pt x="1799" y="0"/>
                </a:moveTo>
                <a:lnTo>
                  <a:pt x="1799" y="3612"/>
                </a:lnTo>
                <a:lnTo>
                  <a:pt x="1686" y="3609"/>
                </a:lnTo>
                <a:lnTo>
                  <a:pt x="1574" y="3598"/>
                </a:lnTo>
                <a:lnTo>
                  <a:pt x="1464" y="3581"/>
                </a:lnTo>
                <a:lnTo>
                  <a:pt x="1357" y="3557"/>
                </a:lnTo>
                <a:lnTo>
                  <a:pt x="1251" y="3527"/>
                </a:lnTo>
                <a:lnTo>
                  <a:pt x="1150" y="3490"/>
                </a:lnTo>
                <a:lnTo>
                  <a:pt x="1050" y="3448"/>
                </a:lnTo>
                <a:lnTo>
                  <a:pt x="953" y="3401"/>
                </a:lnTo>
                <a:lnTo>
                  <a:pt x="860" y="3347"/>
                </a:lnTo>
                <a:lnTo>
                  <a:pt x="771" y="3289"/>
                </a:lnTo>
                <a:lnTo>
                  <a:pt x="686" y="3224"/>
                </a:lnTo>
                <a:lnTo>
                  <a:pt x="604" y="3156"/>
                </a:lnTo>
                <a:lnTo>
                  <a:pt x="527" y="3083"/>
                </a:lnTo>
                <a:lnTo>
                  <a:pt x="454" y="3005"/>
                </a:lnTo>
                <a:lnTo>
                  <a:pt x="386" y="2923"/>
                </a:lnTo>
                <a:lnTo>
                  <a:pt x="323" y="2838"/>
                </a:lnTo>
                <a:lnTo>
                  <a:pt x="265" y="2748"/>
                </a:lnTo>
                <a:lnTo>
                  <a:pt x="211" y="2655"/>
                </a:lnTo>
                <a:lnTo>
                  <a:pt x="163" y="2559"/>
                </a:lnTo>
                <a:lnTo>
                  <a:pt x="121" y="2459"/>
                </a:lnTo>
                <a:lnTo>
                  <a:pt x="85" y="2356"/>
                </a:lnTo>
                <a:lnTo>
                  <a:pt x="55" y="2251"/>
                </a:lnTo>
                <a:lnTo>
                  <a:pt x="32" y="2143"/>
                </a:lnTo>
                <a:lnTo>
                  <a:pt x="14" y="2033"/>
                </a:lnTo>
                <a:lnTo>
                  <a:pt x="4" y="1920"/>
                </a:lnTo>
                <a:lnTo>
                  <a:pt x="0" y="1806"/>
                </a:lnTo>
                <a:lnTo>
                  <a:pt x="4" y="1692"/>
                </a:lnTo>
                <a:lnTo>
                  <a:pt x="14" y="1580"/>
                </a:lnTo>
                <a:lnTo>
                  <a:pt x="32" y="1469"/>
                </a:lnTo>
                <a:lnTo>
                  <a:pt x="55" y="1362"/>
                </a:lnTo>
                <a:lnTo>
                  <a:pt x="85" y="1256"/>
                </a:lnTo>
                <a:lnTo>
                  <a:pt x="121" y="1154"/>
                </a:lnTo>
                <a:lnTo>
                  <a:pt x="163" y="1054"/>
                </a:lnTo>
                <a:lnTo>
                  <a:pt x="211" y="958"/>
                </a:lnTo>
                <a:lnTo>
                  <a:pt x="265" y="864"/>
                </a:lnTo>
                <a:lnTo>
                  <a:pt x="323" y="774"/>
                </a:lnTo>
                <a:lnTo>
                  <a:pt x="386" y="689"/>
                </a:lnTo>
                <a:lnTo>
                  <a:pt x="454" y="607"/>
                </a:lnTo>
                <a:lnTo>
                  <a:pt x="527" y="529"/>
                </a:lnTo>
                <a:lnTo>
                  <a:pt x="604" y="456"/>
                </a:lnTo>
                <a:lnTo>
                  <a:pt x="686" y="388"/>
                </a:lnTo>
                <a:lnTo>
                  <a:pt x="771" y="325"/>
                </a:lnTo>
                <a:lnTo>
                  <a:pt x="860" y="266"/>
                </a:lnTo>
                <a:lnTo>
                  <a:pt x="953" y="212"/>
                </a:lnTo>
                <a:lnTo>
                  <a:pt x="1050" y="164"/>
                </a:lnTo>
                <a:lnTo>
                  <a:pt x="1150" y="122"/>
                </a:lnTo>
                <a:lnTo>
                  <a:pt x="1251" y="85"/>
                </a:lnTo>
                <a:lnTo>
                  <a:pt x="1357" y="55"/>
                </a:lnTo>
                <a:lnTo>
                  <a:pt x="1464" y="32"/>
                </a:lnTo>
                <a:lnTo>
                  <a:pt x="1574" y="14"/>
                </a:lnTo>
                <a:lnTo>
                  <a:pt x="1686" y="5"/>
                </a:lnTo>
                <a:lnTo>
                  <a:pt x="1799" y="0"/>
                </a:lnTo>
                <a:close/>
              </a:path>
            </a:pathLst>
          </a:custGeom>
          <a:solidFill>
            <a:schemeClr val="tx1">
              <a:lumMod val="85000"/>
              <a:lumOff val="15000"/>
            </a:schemeClr>
          </a:solidFill>
          <a:ln w="0">
            <a:noFill/>
            <a:prstDash val="solid"/>
            <a:round/>
            <a:headEnd/>
            <a:tailEnd/>
          </a:ln>
        </p:spPr>
      </p:sp>
      <p:sp>
        <p:nvSpPr>
          <p:cNvPr id="2" name="Title 1"/>
          <p:cNvSpPr>
            <a:spLocks noGrp="1"/>
          </p:cNvSpPr>
          <p:nvPr>
            <p:ph type="title"/>
          </p:nvPr>
        </p:nvSpPr>
        <p:spPr>
          <a:xfrm>
            <a:off x="1947673" y="2571722"/>
            <a:ext cx="8296654" cy="3286153"/>
          </a:xfrm>
        </p:spPr>
        <p:txBody>
          <a:bodyPr anchor="t">
            <a:normAutofit/>
          </a:bodyPr>
          <a:lstStyle>
            <a:lvl1pPr>
              <a:lnSpc>
                <a:spcPct val="85000"/>
              </a:lnSpc>
              <a:defRPr sz="7700" cap="all" baseline="0">
                <a:solidFill>
                  <a:schemeClr val="tx1">
                    <a:lumMod val="85000"/>
                    <a:lumOff val="1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1947673" y="1393748"/>
            <a:ext cx="8401429" cy="819150"/>
          </a:xfrm>
        </p:spPr>
        <p:txBody>
          <a:bodyPr anchor="ctr">
            <a:normAutofit/>
          </a:bodyPr>
          <a:lstStyle>
            <a:lvl1pPr marL="0" indent="0" algn="r">
              <a:lnSpc>
                <a:spcPct val="113000"/>
              </a:lnSpc>
              <a:spcBef>
                <a:spcPts val="0"/>
              </a:spcBef>
              <a:buNone/>
              <a:defRPr sz="2000" b="0" i="1" baseline="0">
                <a:solidFill>
                  <a:schemeClr val="tx1">
                    <a:lumMod val="85000"/>
                    <a:lumOff val="1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8742955" y="6314439"/>
            <a:ext cx="1596622" cy="365125"/>
          </a:xfrm>
        </p:spPr>
        <p:txBody>
          <a:bodyPr/>
          <a:lstStyle>
            <a:lvl1pPr>
              <a:defRPr sz="1200">
                <a:solidFill>
                  <a:schemeClr val="tx1">
                    <a:lumMod val="85000"/>
                    <a:lumOff val="15000"/>
                  </a:schemeClr>
                </a:solidFill>
              </a:defRPr>
            </a:lvl1pPr>
          </a:lstStyle>
          <a:p>
            <a:fld id="{3C633830-2244-49AE-BC4A-47F415C177C6}" type="datetimeFigureOut">
              <a:rPr lang="en-US" dirty="0"/>
              <a:pPr/>
              <a:t>5/18/2020</a:t>
            </a:fld>
            <a:endParaRPr lang="en-US" dirty="0"/>
          </a:p>
        </p:txBody>
      </p:sp>
      <p:sp>
        <p:nvSpPr>
          <p:cNvPr id="5" name="Footer Placeholder 4"/>
          <p:cNvSpPr>
            <a:spLocks noGrp="1"/>
          </p:cNvSpPr>
          <p:nvPr>
            <p:ph type="ftr" sz="quarter" idx="11"/>
          </p:nvPr>
        </p:nvSpPr>
        <p:spPr>
          <a:xfrm>
            <a:off x="1947673" y="6314440"/>
            <a:ext cx="6480226" cy="365125"/>
          </a:xfrm>
        </p:spPr>
        <p:txBody>
          <a:bodyPr/>
          <a:lstStyle>
            <a:lvl1pPr>
              <a:defRPr b="0">
                <a:solidFill>
                  <a:schemeClr val="tx1">
                    <a:lumMod val="85000"/>
                    <a:lumOff val="15000"/>
                  </a:schemeClr>
                </a:solidFill>
              </a:defRPr>
            </a:lvl1pPr>
          </a:lstStyle>
          <a:p>
            <a:endParaRPr lang="en-US" dirty="0"/>
          </a:p>
        </p:txBody>
      </p:sp>
      <p:sp>
        <p:nvSpPr>
          <p:cNvPr id="6" name="Slide Number Placeholder 5"/>
          <p:cNvSpPr>
            <a:spLocks noGrp="1"/>
          </p:cNvSpPr>
          <p:nvPr>
            <p:ph type="sldNum" sz="quarter" idx="12"/>
          </p:nvPr>
        </p:nvSpPr>
        <p:spPr>
          <a:xfrm>
            <a:off x="11784011" y="1620760"/>
            <a:ext cx="407988" cy="365125"/>
          </a:xfrm>
        </p:spPr>
        <p:txBody>
          <a:bodyPr/>
          <a:lstStyle>
            <a:lvl1pPr>
              <a:defRPr>
                <a:solidFill>
                  <a:schemeClr val="bg2"/>
                </a:solidFill>
              </a:defRPr>
            </a:lvl1pPr>
          </a:lstStyle>
          <a:p>
            <a:fld id="{2AC27A5A-7290-4DE1-BA94-4BE8A8E57DCF}" type="slidenum">
              <a:rPr lang="en-US" dirty="0"/>
              <a:pPr/>
              <a:t>‹#›</a:t>
            </a:fld>
            <a:endParaRPr lang="en-US" dirty="0"/>
          </a:p>
        </p:txBody>
      </p:sp>
      <p:cxnSp>
        <p:nvCxnSpPr>
          <p:cNvPr id="10" name="Straight Connector 9" title="Horizontal Rule Line"/>
          <p:cNvCxnSpPr/>
          <p:nvPr/>
        </p:nvCxnSpPr>
        <p:spPr>
          <a:xfrm flipH="1">
            <a:off x="1" y="6178167"/>
            <a:ext cx="10244326" cy="0"/>
          </a:xfrm>
          <a:prstGeom prst="line">
            <a:avLst/>
          </a:prstGeom>
          <a:ln w="254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23285802"/>
      </p:ext>
    </p:extLst>
  </p:cSld>
  <p:clrMapOvr>
    <a:masterClrMapping/>
  </p:clrMapOvr>
  <p:extLst>
    <p:ext uri="{DCECCB84-F9BA-43D5-87BE-67443E8EF086}">
      <p15:sldGuideLst xmlns:p15="http://schemas.microsoft.com/office/powerpoint/2012/main">
        <p15:guide id="1" pos="6456">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5181600" y="540628"/>
            <a:ext cx="6248400" cy="248894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181600" y="3712467"/>
            <a:ext cx="6248400" cy="248222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3C633830-2244-49AE-BC4A-47F415C177C6}" type="datetimeFigureOut">
              <a:rPr lang="en-US" dirty="0"/>
              <a:t>5/18/2020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2AC27A5A-7290-4DE1-BA94-4BE8A8E57DCF}" type="slidenum">
              <a:rPr lang="en-US" dirty="0"/>
              <a:t>‹#›</a:t>
            </a:fld>
            <a:endParaRPr lang="en-US" dirty="0"/>
          </a:p>
        </p:txBody>
      </p:sp>
    </p:spTree>
    <p:extLst>
      <p:ext uri="{BB962C8B-B14F-4D97-AF65-F5344CB8AC3E}">
        <p14:creationId xmlns:p14="http://schemas.microsoft.com/office/powerpoint/2010/main" val="5858890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762000" y="557784"/>
            <a:ext cx="3831336" cy="4956048"/>
          </a:xfrm>
        </p:spPr>
        <p:txBody>
          <a:bodyPr/>
          <a:lstStyle/>
          <a:p>
            <a:r>
              <a:rPr lang="en-US"/>
              <a:t>Click to edit Master title style</a:t>
            </a:r>
            <a:endParaRPr lang="en-US" dirty="0"/>
          </a:p>
        </p:txBody>
      </p:sp>
      <p:sp>
        <p:nvSpPr>
          <p:cNvPr id="3" name="Text Placeholder 2"/>
          <p:cNvSpPr>
            <a:spLocks noGrp="1"/>
          </p:cNvSpPr>
          <p:nvPr>
            <p:ph type="body" idx="1"/>
          </p:nvPr>
        </p:nvSpPr>
        <p:spPr>
          <a:xfrm>
            <a:off x="5181600" y="558065"/>
            <a:ext cx="6245352" cy="914400"/>
          </a:xfrm>
        </p:spPr>
        <p:txBody>
          <a:bodyPr anchor="b">
            <a:normAutofit/>
          </a:bodyPr>
          <a:lstStyle>
            <a:lvl1pPr marL="0" indent="0">
              <a:lnSpc>
                <a:spcPct val="113000"/>
              </a:lnSpc>
              <a:spcBef>
                <a:spcPts val="0"/>
              </a:spcBef>
              <a:buNone/>
              <a:defRPr sz="2400" b="0" i="1" baseline="0">
                <a:solidFill>
                  <a:schemeClr val="tx1">
                    <a:lumMod val="85000"/>
                    <a:lumOff val="1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5181600" y="1526671"/>
            <a:ext cx="6245352" cy="175564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181600" y="3700826"/>
            <a:ext cx="6248400" cy="914400"/>
          </a:xfrm>
        </p:spPr>
        <p:txBody>
          <a:bodyPr anchor="b">
            <a:normAutofit/>
          </a:bodyPr>
          <a:lstStyle>
            <a:lvl1pPr marL="0" indent="0">
              <a:buNone/>
              <a:defRPr sz="2400" b="0" i="1" baseline="0">
                <a:solidFill>
                  <a:schemeClr val="tx1">
                    <a:lumMod val="85000"/>
                    <a:lumOff val="1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181600" y="4669432"/>
            <a:ext cx="6245352" cy="175564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3C633830-2244-49AE-BC4A-47F415C177C6}" type="datetimeFigureOut">
              <a:rPr lang="en-US" dirty="0"/>
              <a:t>5/18/2020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2AC27A5A-7290-4DE1-BA94-4BE8A8E57DCF}" type="slidenum">
              <a:rPr lang="en-US" dirty="0"/>
              <a:t>‹#›</a:t>
            </a:fld>
            <a:endParaRPr lang="en-US" dirty="0"/>
          </a:p>
        </p:txBody>
      </p:sp>
    </p:spTree>
    <p:extLst>
      <p:ext uri="{BB962C8B-B14F-4D97-AF65-F5344CB8AC3E}">
        <p14:creationId xmlns:p14="http://schemas.microsoft.com/office/powerpoint/2010/main" val="113664915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3C633830-2244-49AE-BC4A-47F415C177C6}" type="datetimeFigureOut">
              <a:rPr lang="en-US" dirty="0"/>
              <a:t>5/18/2020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2AC27A5A-7290-4DE1-BA94-4BE8A8E57DCF}" type="slidenum">
              <a:rPr lang="en-US" dirty="0"/>
              <a:t>‹#›</a:t>
            </a:fld>
            <a:endParaRPr lang="en-US" dirty="0"/>
          </a:p>
        </p:txBody>
      </p:sp>
    </p:spTree>
    <p:extLst>
      <p:ext uri="{BB962C8B-B14F-4D97-AF65-F5344CB8AC3E}">
        <p14:creationId xmlns:p14="http://schemas.microsoft.com/office/powerpoint/2010/main" val="12174917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C633830-2244-49AE-BC4A-47F415C177C6}" type="datetimeFigureOut">
              <a:rPr lang="en-US" dirty="0"/>
              <a:t>5/18/2020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2AC27A5A-7290-4DE1-BA94-4BE8A8E57DCF}" type="slidenum">
              <a:rPr lang="en-US" dirty="0"/>
              <a:t>‹#›</a:t>
            </a:fld>
            <a:endParaRPr lang="en-US" dirty="0"/>
          </a:p>
        </p:txBody>
      </p:sp>
    </p:spTree>
    <p:extLst>
      <p:ext uri="{BB962C8B-B14F-4D97-AF65-F5344CB8AC3E}">
        <p14:creationId xmlns:p14="http://schemas.microsoft.com/office/powerpoint/2010/main" val="5448824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62000" y="555479"/>
            <a:ext cx="3838776" cy="1921022"/>
          </a:xfrm>
        </p:spPr>
        <p:txBody>
          <a:bodyPr anchor="t">
            <a:noAutofit/>
          </a:bodyPr>
          <a:lstStyle>
            <a:lvl1pPr>
              <a:lnSpc>
                <a:spcPct val="93000"/>
              </a:lnSpc>
              <a:defRPr sz="4000"/>
            </a:lvl1pPr>
          </a:lstStyle>
          <a:p>
            <a:r>
              <a:rPr lang="en-US"/>
              <a:t>Click to edit Master title style</a:t>
            </a:r>
            <a:endParaRPr lang="en-US" dirty="0"/>
          </a:p>
        </p:txBody>
      </p:sp>
      <p:sp>
        <p:nvSpPr>
          <p:cNvPr id="3" name="Content Placeholder 2"/>
          <p:cNvSpPr>
            <a:spLocks noGrp="1"/>
          </p:cNvSpPr>
          <p:nvPr>
            <p:ph idx="1"/>
          </p:nvPr>
        </p:nvSpPr>
        <p:spPr>
          <a:xfrm>
            <a:off x="5181600" y="564147"/>
            <a:ext cx="6248400" cy="5622644"/>
          </a:xfrm>
        </p:spPr>
        <p:txBody>
          <a:bodyPr/>
          <a:lstStyle>
            <a:lvl1pPr>
              <a:lnSpc>
                <a:spcPct val="112000"/>
              </a:lnSpc>
              <a:defRPr sz="2000"/>
            </a:lvl1pPr>
            <a:lvl2pPr>
              <a:lnSpc>
                <a:spcPct val="112000"/>
              </a:lnSpc>
              <a:defRPr sz="1800"/>
            </a:lvl2pPr>
            <a:lvl3pPr>
              <a:lnSpc>
                <a:spcPct val="112000"/>
              </a:lnSpc>
              <a:defRPr sz="1600"/>
            </a:lvl3pPr>
            <a:lvl4pPr>
              <a:lnSpc>
                <a:spcPct val="112000"/>
              </a:lnSpc>
              <a:defRPr sz="1400"/>
            </a:lvl4pPr>
            <a:lvl5pPr>
              <a:lnSpc>
                <a:spcPct val="112000"/>
              </a:lnSpc>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762000" y="2621512"/>
            <a:ext cx="3838776" cy="3239537"/>
          </a:xfrm>
        </p:spPr>
        <p:txBody>
          <a:bodyPr/>
          <a:lstStyle>
            <a:lvl1pPr marL="0" indent="0" algn="r">
              <a:lnSpc>
                <a:spcPct val="125000"/>
              </a:lnSpc>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3C633830-2244-49AE-BC4A-47F415C177C6}" type="datetimeFigureOut">
              <a:rPr lang="en-US" dirty="0"/>
              <a:t>5/18/2020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2AC27A5A-7290-4DE1-BA94-4BE8A8E57DCF}" type="slidenum">
              <a:rPr lang="en-US" dirty="0"/>
              <a:t>‹#›</a:t>
            </a:fld>
            <a:endParaRPr lang="en-US" dirty="0"/>
          </a:p>
        </p:txBody>
      </p:sp>
    </p:spTree>
    <p:extLst>
      <p:ext uri="{BB962C8B-B14F-4D97-AF65-F5344CB8AC3E}">
        <p14:creationId xmlns:p14="http://schemas.microsoft.com/office/powerpoint/2010/main" val="6242392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58952" y="557261"/>
            <a:ext cx="3840480" cy="1919239"/>
          </a:xfrm>
        </p:spPr>
        <p:txBody>
          <a:bodyPr anchor="t">
            <a:noAutofit/>
          </a:bodyPr>
          <a:lstStyle>
            <a:lvl1pPr>
              <a:lnSpc>
                <a:spcPct val="93000"/>
              </a:lnSpc>
              <a:defRPr sz="4000" baseline="0"/>
            </a:lvl1pPr>
          </a:lstStyle>
          <a:p>
            <a:r>
              <a:rPr lang="en-US"/>
              <a:t>Click to edit Master title style</a:t>
            </a:r>
            <a:endParaRPr lang="en-US" dirty="0"/>
          </a:p>
        </p:txBody>
      </p:sp>
      <p:sp>
        <p:nvSpPr>
          <p:cNvPr id="3" name="Picture Placeholder 2"/>
          <p:cNvSpPr>
            <a:spLocks noGrp="1" noChangeAspect="1"/>
          </p:cNvSpPr>
          <p:nvPr>
            <p:ph type="pic" idx="1"/>
          </p:nvPr>
        </p:nvSpPr>
        <p:spPr>
          <a:xfrm>
            <a:off x="5257800" y="0"/>
            <a:ext cx="6172200" cy="6857999"/>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758952" y="2621512"/>
            <a:ext cx="3840480" cy="3236976"/>
          </a:xfrm>
        </p:spPr>
        <p:txBody>
          <a:bodyPr/>
          <a:lstStyle>
            <a:lvl1pPr marL="0" indent="0" algn="r">
              <a:lnSpc>
                <a:spcPct val="125000"/>
              </a:lnSpc>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3C633830-2244-49AE-BC4A-47F415C177C6}" type="datetimeFigureOut">
              <a:rPr lang="en-US" dirty="0"/>
              <a:t>5/18/2020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2AC27A5A-7290-4DE1-BA94-4BE8A8E57DCF}" type="slidenum">
              <a:rPr lang="en-US" dirty="0"/>
              <a:t>‹#›</a:t>
            </a:fld>
            <a:endParaRPr lang="en-US" dirty="0"/>
          </a:p>
        </p:txBody>
      </p:sp>
    </p:spTree>
    <p:extLst>
      <p:ext uri="{BB962C8B-B14F-4D97-AF65-F5344CB8AC3E}">
        <p14:creationId xmlns:p14="http://schemas.microsoft.com/office/powerpoint/2010/main" val="20848549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0" name="Freeform 6" title="Page Number Shape"/>
          <p:cNvSpPr/>
          <p:nvPr/>
        </p:nvSpPr>
        <p:spPr bwMode="auto">
          <a:xfrm>
            <a:off x="11784011" y="5380580"/>
            <a:ext cx="407988" cy="819150"/>
          </a:xfrm>
          <a:custGeom>
            <a:avLst/>
            <a:gdLst/>
            <a:ahLst/>
            <a:cxnLst/>
            <a:rect l="0" t="0" r="r" b="b"/>
            <a:pathLst>
              <a:path w="1799" h="3612">
                <a:moveTo>
                  <a:pt x="1799" y="0"/>
                </a:moveTo>
                <a:lnTo>
                  <a:pt x="1799" y="3612"/>
                </a:lnTo>
                <a:lnTo>
                  <a:pt x="1686" y="3609"/>
                </a:lnTo>
                <a:lnTo>
                  <a:pt x="1574" y="3598"/>
                </a:lnTo>
                <a:lnTo>
                  <a:pt x="1464" y="3581"/>
                </a:lnTo>
                <a:lnTo>
                  <a:pt x="1357" y="3557"/>
                </a:lnTo>
                <a:lnTo>
                  <a:pt x="1251" y="3527"/>
                </a:lnTo>
                <a:lnTo>
                  <a:pt x="1150" y="3490"/>
                </a:lnTo>
                <a:lnTo>
                  <a:pt x="1050" y="3448"/>
                </a:lnTo>
                <a:lnTo>
                  <a:pt x="953" y="3401"/>
                </a:lnTo>
                <a:lnTo>
                  <a:pt x="860" y="3347"/>
                </a:lnTo>
                <a:lnTo>
                  <a:pt x="771" y="3289"/>
                </a:lnTo>
                <a:lnTo>
                  <a:pt x="686" y="3224"/>
                </a:lnTo>
                <a:lnTo>
                  <a:pt x="604" y="3156"/>
                </a:lnTo>
                <a:lnTo>
                  <a:pt x="527" y="3083"/>
                </a:lnTo>
                <a:lnTo>
                  <a:pt x="454" y="3005"/>
                </a:lnTo>
                <a:lnTo>
                  <a:pt x="386" y="2923"/>
                </a:lnTo>
                <a:lnTo>
                  <a:pt x="323" y="2838"/>
                </a:lnTo>
                <a:lnTo>
                  <a:pt x="265" y="2748"/>
                </a:lnTo>
                <a:lnTo>
                  <a:pt x="211" y="2655"/>
                </a:lnTo>
                <a:lnTo>
                  <a:pt x="163" y="2559"/>
                </a:lnTo>
                <a:lnTo>
                  <a:pt x="121" y="2459"/>
                </a:lnTo>
                <a:lnTo>
                  <a:pt x="85" y="2356"/>
                </a:lnTo>
                <a:lnTo>
                  <a:pt x="55" y="2251"/>
                </a:lnTo>
                <a:lnTo>
                  <a:pt x="32" y="2143"/>
                </a:lnTo>
                <a:lnTo>
                  <a:pt x="14" y="2033"/>
                </a:lnTo>
                <a:lnTo>
                  <a:pt x="4" y="1920"/>
                </a:lnTo>
                <a:lnTo>
                  <a:pt x="0" y="1806"/>
                </a:lnTo>
                <a:lnTo>
                  <a:pt x="4" y="1692"/>
                </a:lnTo>
                <a:lnTo>
                  <a:pt x="14" y="1580"/>
                </a:lnTo>
                <a:lnTo>
                  <a:pt x="32" y="1469"/>
                </a:lnTo>
                <a:lnTo>
                  <a:pt x="55" y="1362"/>
                </a:lnTo>
                <a:lnTo>
                  <a:pt x="85" y="1256"/>
                </a:lnTo>
                <a:lnTo>
                  <a:pt x="121" y="1154"/>
                </a:lnTo>
                <a:lnTo>
                  <a:pt x="163" y="1054"/>
                </a:lnTo>
                <a:lnTo>
                  <a:pt x="211" y="958"/>
                </a:lnTo>
                <a:lnTo>
                  <a:pt x="265" y="864"/>
                </a:lnTo>
                <a:lnTo>
                  <a:pt x="323" y="774"/>
                </a:lnTo>
                <a:lnTo>
                  <a:pt x="386" y="689"/>
                </a:lnTo>
                <a:lnTo>
                  <a:pt x="454" y="607"/>
                </a:lnTo>
                <a:lnTo>
                  <a:pt x="527" y="529"/>
                </a:lnTo>
                <a:lnTo>
                  <a:pt x="604" y="456"/>
                </a:lnTo>
                <a:lnTo>
                  <a:pt x="686" y="388"/>
                </a:lnTo>
                <a:lnTo>
                  <a:pt x="771" y="325"/>
                </a:lnTo>
                <a:lnTo>
                  <a:pt x="860" y="266"/>
                </a:lnTo>
                <a:lnTo>
                  <a:pt x="953" y="212"/>
                </a:lnTo>
                <a:lnTo>
                  <a:pt x="1050" y="164"/>
                </a:lnTo>
                <a:lnTo>
                  <a:pt x="1150" y="122"/>
                </a:lnTo>
                <a:lnTo>
                  <a:pt x="1251" y="85"/>
                </a:lnTo>
                <a:lnTo>
                  <a:pt x="1357" y="55"/>
                </a:lnTo>
                <a:lnTo>
                  <a:pt x="1464" y="32"/>
                </a:lnTo>
                <a:lnTo>
                  <a:pt x="1574" y="14"/>
                </a:lnTo>
                <a:lnTo>
                  <a:pt x="1686" y="5"/>
                </a:lnTo>
                <a:lnTo>
                  <a:pt x="1799" y="0"/>
                </a:lnTo>
                <a:close/>
              </a:path>
            </a:pathLst>
          </a:custGeom>
          <a:solidFill>
            <a:schemeClr val="tx1">
              <a:lumMod val="85000"/>
              <a:lumOff val="15000"/>
            </a:schemeClr>
          </a:solidFill>
          <a:ln w="0">
            <a:noFill/>
            <a:prstDash val="solid"/>
            <a:round/>
            <a:headEnd/>
            <a:tailEnd/>
          </a:ln>
        </p:spPr>
      </p:sp>
      <p:sp>
        <p:nvSpPr>
          <p:cNvPr id="2" name="Title Placeholder 1"/>
          <p:cNvSpPr>
            <a:spLocks noGrp="1"/>
          </p:cNvSpPr>
          <p:nvPr>
            <p:ph type="title"/>
          </p:nvPr>
        </p:nvSpPr>
        <p:spPr>
          <a:xfrm>
            <a:off x="762000" y="559678"/>
            <a:ext cx="3833906" cy="4952492"/>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5181600" y="569066"/>
            <a:ext cx="6248398" cy="5655156"/>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62001" y="5930060"/>
            <a:ext cx="3814856" cy="365125"/>
          </a:xfrm>
          <a:prstGeom prst="rect">
            <a:avLst/>
          </a:prstGeom>
        </p:spPr>
        <p:txBody>
          <a:bodyPr vert="horz" lIns="91440" tIns="45720" rIns="91440" bIns="45720" rtlCol="0" anchor="t"/>
          <a:lstStyle>
            <a:lvl1pPr algn="r">
              <a:defRPr sz="1000" b="0" i="1" baseline="0">
                <a:solidFill>
                  <a:schemeClr val="tx1">
                    <a:lumMod val="85000"/>
                    <a:lumOff val="15000"/>
                  </a:schemeClr>
                </a:solidFill>
                <a:latin typeface="+mj-lt"/>
              </a:defRPr>
            </a:lvl1pPr>
          </a:lstStyle>
          <a:p>
            <a:fld id="{3C633830-2244-49AE-BC4A-47F415C177C6}" type="datetimeFigureOut">
              <a:rPr lang="en-US" dirty="0"/>
              <a:pPr/>
              <a:t>5/18/2020</a:t>
            </a:fld>
            <a:endParaRPr lang="en-US" dirty="0"/>
          </a:p>
        </p:txBody>
      </p:sp>
      <p:sp>
        <p:nvSpPr>
          <p:cNvPr id="5" name="Footer Placeholder 4"/>
          <p:cNvSpPr>
            <a:spLocks noGrp="1"/>
          </p:cNvSpPr>
          <p:nvPr>
            <p:ph type="ftr" sz="quarter" idx="3"/>
          </p:nvPr>
        </p:nvSpPr>
        <p:spPr>
          <a:xfrm>
            <a:off x="762001" y="6314440"/>
            <a:ext cx="3814856" cy="365125"/>
          </a:xfrm>
          <a:prstGeom prst="rect">
            <a:avLst/>
          </a:prstGeom>
        </p:spPr>
        <p:txBody>
          <a:bodyPr vert="horz" lIns="91440" tIns="45720" rIns="91440" bIns="45720" rtlCol="0" anchor="t"/>
          <a:lstStyle>
            <a:lvl1pPr algn="r">
              <a:defRPr sz="1200" b="1" i="1" baseline="0">
                <a:solidFill>
                  <a:schemeClr val="tx1">
                    <a:lumMod val="85000"/>
                    <a:lumOff val="15000"/>
                  </a:schemeClr>
                </a:solidFill>
                <a:latin typeface="+mj-lt"/>
              </a:defRPr>
            </a:lvl1pPr>
          </a:lstStyle>
          <a:p>
            <a:endParaRPr lang="en-US" dirty="0"/>
          </a:p>
        </p:txBody>
      </p:sp>
      <p:sp>
        <p:nvSpPr>
          <p:cNvPr id="6" name="Slide Number Placeholder 5"/>
          <p:cNvSpPr>
            <a:spLocks noGrp="1"/>
          </p:cNvSpPr>
          <p:nvPr>
            <p:ph type="sldNum" sz="quarter" idx="4"/>
          </p:nvPr>
        </p:nvSpPr>
        <p:spPr>
          <a:xfrm>
            <a:off x="11784011" y="5607592"/>
            <a:ext cx="407988" cy="365125"/>
          </a:xfrm>
          <a:prstGeom prst="rect">
            <a:avLst/>
          </a:prstGeom>
        </p:spPr>
        <p:txBody>
          <a:bodyPr vert="horz" lIns="91440" tIns="45720" rIns="91440" bIns="45720" rtlCol="0" anchor="ctr"/>
          <a:lstStyle>
            <a:lvl1pPr algn="r">
              <a:defRPr sz="1200" b="0" i="1" baseline="0">
                <a:solidFill>
                  <a:schemeClr val="bg2"/>
                </a:solidFill>
                <a:latin typeface="+mj-lt"/>
              </a:defRPr>
            </a:lvl1pPr>
          </a:lstStyle>
          <a:p>
            <a:fld id="{2AC27A5A-7290-4DE1-BA94-4BE8A8E57DCF}" type="slidenum">
              <a:rPr lang="en-US" dirty="0"/>
              <a:pPr/>
              <a:t>‹#›</a:t>
            </a:fld>
            <a:endParaRPr lang="en-US" dirty="0"/>
          </a:p>
        </p:txBody>
      </p:sp>
      <p:cxnSp>
        <p:nvCxnSpPr>
          <p:cNvPr id="10" name="Straight Connector 9" title="Horizontal Rule Line"/>
          <p:cNvCxnSpPr/>
          <p:nvPr/>
        </p:nvCxnSpPr>
        <p:spPr>
          <a:xfrm>
            <a:off x="0" y="6199730"/>
            <a:ext cx="4495800" cy="0"/>
          </a:xfrm>
          <a:prstGeom prst="line">
            <a:avLst/>
          </a:prstGeom>
          <a:ln w="254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4657867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r" defTabSz="914400" rtl="0" eaLnBrk="1" latinLnBrk="0" hangingPunct="1">
        <a:lnSpc>
          <a:spcPct val="90000"/>
        </a:lnSpc>
        <a:spcBef>
          <a:spcPct val="0"/>
        </a:spcBef>
        <a:buNone/>
        <a:defRPr sz="5000" b="0" i="1" kern="1200" baseline="0">
          <a:solidFill>
            <a:schemeClr val="tx1">
              <a:lumMod val="85000"/>
              <a:lumOff val="15000"/>
            </a:schemeClr>
          </a:solidFill>
          <a:latin typeface="+mj-lt"/>
          <a:ea typeface="+mj-ea"/>
          <a:cs typeface="+mj-cs"/>
        </a:defRPr>
      </a:lvl1pPr>
    </p:titleStyle>
    <p:bodyStyle>
      <a:lvl1pPr marL="283464" indent="-283464" algn="l" defTabSz="914400" rtl="0" eaLnBrk="1" latinLnBrk="0" hangingPunct="1">
        <a:lnSpc>
          <a:spcPct val="112000"/>
        </a:lnSpc>
        <a:spcBef>
          <a:spcPts val="900"/>
        </a:spcBef>
        <a:buFont typeface="Arial" panose="020B0604020202020204" pitchFamily="34" charset="0"/>
        <a:buChar char="•"/>
        <a:defRPr sz="2000" kern="1200" baseline="0">
          <a:solidFill>
            <a:schemeClr val="tx1">
              <a:lumMod val="85000"/>
              <a:lumOff val="15000"/>
            </a:schemeClr>
          </a:solidFill>
          <a:latin typeface="+mn-lt"/>
          <a:ea typeface="+mn-ea"/>
          <a:cs typeface="+mn-cs"/>
        </a:defRPr>
      </a:lvl1pPr>
      <a:lvl2pPr marL="685800" indent="-283464" algn="l" defTabSz="914400" rtl="0" eaLnBrk="1" latinLnBrk="0" hangingPunct="1">
        <a:lnSpc>
          <a:spcPct val="112000"/>
        </a:lnSpc>
        <a:spcBef>
          <a:spcPts val="900"/>
        </a:spcBef>
        <a:buFont typeface="Corbel" panose="020B0503020204020204" pitchFamily="34" charset="0"/>
        <a:buChar char="–"/>
        <a:defRPr sz="1800" kern="1200" baseline="0">
          <a:solidFill>
            <a:schemeClr val="tx1">
              <a:lumMod val="85000"/>
              <a:lumOff val="15000"/>
            </a:schemeClr>
          </a:solidFill>
          <a:latin typeface="+mn-lt"/>
          <a:ea typeface="+mn-ea"/>
          <a:cs typeface="+mn-cs"/>
        </a:defRPr>
      </a:lvl2pPr>
      <a:lvl3pPr marL="1143000" indent="-283464" algn="l" defTabSz="914400" rtl="0" eaLnBrk="1" latinLnBrk="0" hangingPunct="1">
        <a:lnSpc>
          <a:spcPct val="112000"/>
        </a:lnSpc>
        <a:spcBef>
          <a:spcPts val="900"/>
        </a:spcBef>
        <a:buFont typeface="Arial" panose="020B0604020202020204" pitchFamily="34" charset="0"/>
        <a:buChar char="•"/>
        <a:defRPr sz="1600" kern="1200" baseline="0">
          <a:solidFill>
            <a:schemeClr val="tx1">
              <a:lumMod val="85000"/>
              <a:lumOff val="15000"/>
            </a:schemeClr>
          </a:solidFill>
          <a:latin typeface="+mn-lt"/>
          <a:ea typeface="+mn-ea"/>
          <a:cs typeface="+mn-cs"/>
        </a:defRPr>
      </a:lvl3pPr>
      <a:lvl4pPr marL="1600200" indent="-283464" algn="l" defTabSz="914400" rtl="0" eaLnBrk="1" latinLnBrk="0" hangingPunct="1">
        <a:lnSpc>
          <a:spcPct val="112000"/>
        </a:lnSpc>
        <a:spcBef>
          <a:spcPts val="900"/>
        </a:spcBef>
        <a:buFont typeface="Corbel" panose="020B0503020204020204" pitchFamily="34" charset="0"/>
        <a:buChar char="–"/>
        <a:defRPr sz="1400" kern="1200" baseline="0">
          <a:solidFill>
            <a:schemeClr val="tx1">
              <a:lumMod val="85000"/>
              <a:lumOff val="15000"/>
            </a:schemeClr>
          </a:solidFill>
          <a:latin typeface="+mn-lt"/>
          <a:ea typeface="+mn-ea"/>
          <a:cs typeface="+mn-cs"/>
        </a:defRPr>
      </a:lvl4pPr>
      <a:lvl5pPr marL="2057400" indent="-283464" algn="l" defTabSz="914400" rtl="0" eaLnBrk="1" latinLnBrk="0" hangingPunct="1">
        <a:lnSpc>
          <a:spcPct val="112000"/>
        </a:lnSpc>
        <a:spcBef>
          <a:spcPts val="900"/>
        </a:spcBef>
        <a:buFont typeface="Arial" panose="020B0604020202020204" pitchFamily="34" charset="0"/>
        <a:buChar char="•"/>
        <a:defRPr sz="1400" i="1" kern="1200" baseline="0">
          <a:solidFill>
            <a:schemeClr val="tx1">
              <a:lumMod val="85000"/>
              <a:lumOff val="15000"/>
            </a:schemeClr>
          </a:solidFill>
          <a:latin typeface="+mn-lt"/>
          <a:ea typeface="+mn-ea"/>
          <a:cs typeface="+mn-cs"/>
        </a:defRPr>
      </a:lvl5pPr>
      <a:lvl6pPr marL="2514600" indent="-283464" algn="l" defTabSz="914400" rtl="0" eaLnBrk="1" latinLnBrk="0" hangingPunct="1">
        <a:lnSpc>
          <a:spcPct val="112000"/>
        </a:lnSpc>
        <a:spcBef>
          <a:spcPts val="1300"/>
        </a:spcBef>
        <a:buFont typeface="Corbel" panose="020B0503020204020204" pitchFamily="34" charset="0"/>
        <a:buChar char="–"/>
        <a:defRPr sz="1400" kern="1200">
          <a:solidFill>
            <a:schemeClr val="tx1">
              <a:lumMod val="85000"/>
              <a:lumOff val="15000"/>
            </a:schemeClr>
          </a:solidFill>
          <a:latin typeface="+mn-lt"/>
          <a:ea typeface="+mn-ea"/>
          <a:cs typeface="+mn-cs"/>
        </a:defRPr>
      </a:lvl6pPr>
      <a:lvl7pPr marL="2971800" indent="-283464" algn="l" defTabSz="914400" rtl="0" eaLnBrk="1" latinLnBrk="0" hangingPunct="1">
        <a:lnSpc>
          <a:spcPct val="112000"/>
        </a:lnSpc>
        <a:spcBef>
          <a:spcPts val="1300"/>
        </a:spcBef>
        <a:buFont typeface="Arial" panose="020B0604020202020204" pitchFamily="34" charset="0"/>
        <a:buChar char="•"/>
        <a:defRPr sz="1400" i="1" kern="1200">
          <a:solidFill>
            <a:schemeClr val="tx1">
              <a:lumMod val="85000"/>
              <a:lumOff val="15000"/>
            </a:schemeClr>
          </a:solidFill>
          <a:latin typeface="+mn-lt"/>
          <a:ea typeface="+mn-ea"/>
          <a:cs typeface="+mn-cs"/>
        </a:defRPr>
      </a:lvl7pPr>
      <a:lvl8pPr marL="3429000" indent="-283464" algn="l" defTabSz="914400" rtl="0" eaLnBrk="1" latinLnBrk="0" hangingPunct="1">
        <a:lnSpc>
          <a:spcPct val="112000"/>
        </a:lnSpc>
        <a:spcBef>
          <a:spcPts val="1300"/>
        </a:spcBef>
        <a:buFont typeface="Corbel" panose="020B0503020204020204" pitchFamily="34" charset="0"/>
        <a:buChar char="–"/>
        <a:defRPr sz="1400" kern="1200">
          <a:solidFill>
            <a:schemeClr val="tx1">
              <a:lumMod val="85000"/>
              <a:lumOff val="15000"/>
            </a:schemeClr>
          </a:solidFill>
          <a:latin typeface="+mn-lt"/>
          <a:ea typeface="+mn-ea"/>
          <a:cs typeface="+mn-cs"/>
        </a:defRPr>
      </a:lvl8pPr>
      <a:lvl9pPr marL="3886200" indent="-283464" algn="l" defTabSz="914400" rtl="0" eaLnBrk="1" latinLnBrk="0" hangingPunct="1">
        <a:lnSpc>
          <a:spcPct val="112000"/>
        </a:lnSpc>
        <a:spcBef>
          <a:spcPts val="1300"/>
        </a:spcBef>
        <a:buFont typeface="Arial" panose="020B0604020202020204" pitchFamily="34" charset="0"/>
        <a:buChar char="•"/>
        <a:defRPr sz="1400" i="1" kern="1200" baseline="0">
          <a:solidFill>
            <a:schemeClr val="tx1">
              <a:lumMod val="85000"/>
              <a:lumOff val="1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2832">
          <p15:clr>
            <a:srgbClr val="F26B43"/>
          </p15:clr>
        </p15:guide>
        <p15:guide id="2" pos="480">
          <p15:clr>
            <a:srgbClr val="F26B43"/>
          </p15:clr>
        </p15:guide>
        <p15:guide id="3" orient="horz" pos="432">
          <p15:clr>
            <a:srgbClr val="F26B43"/>
          </p15:clr>
        </p15:guide>
        <p15:guide id="4" pos="7200">
          <p15:clr>
            <a:srgbClr val="F26B43"/>
          </p15:clr>
        </p15:guide>
        <p15:guide id="5" pos="3264">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5.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7865333E-6BF7-40FE-AC7D-EB8A0900AA9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White">
          <a:xfrm>
            <a:off x="0" y="0"/>
            <a:ext cx="12191999"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ctrTitle"/>
          </p:nvPr>
        </p:nvSpPr>
        <p:spPr>
          <a:xfrm>
            <a:off x="2754667" y="2247254"/>
            <a:ext cx="8832898" cy="1064026"/>
          </a:xfrm>
        </p:spPr>
        <p:txBody>
          <a:bodyPr anchor="t">
            <a:normAutofit fontScale="90000"/>
          </a:bodyPr>
          <a:lstStyle/>
          <a:p>
            <a:br>
              <a:rPr lang="en-US" sz="8000" dirty="0"/>
            </a:br>
            <a:endParaRPr lang="en-US" sz="8000" dirty="0"/>
          </a:p>
        </p:txBody>
      </p:sp>
      <p:sp>
        <p:nvSpPr>
          <p:cNvPr id="11" name="Freeform 6">
            <a:extLst>
              <a:ext uri="{FF2B5EF4-FFF2-40B4-BE49-F238E27FC236}">
                <a16:creationId xmlns:a16="http://schemas.microsoft.com/office/drawing/2014/main" id="{C971C6CD-6DA8-4FDD-A89B-4B681DEABB5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11784011" y="514572"/>
            <a:ext cx="407988" cy="819150"/>
          </a:xfrm>
          <a:custGeom>
            <a:avLst/>
            <a:gdLst/>
            <a:ahLst/>
            <a:cxnLst/>
            <a:rect l="0" t="0" r="r" b="b"/>
            <a:pathLst>
              <a:path w="1799" h="3612">
                <a:moveTo>
                  <a:pt x="1799" y="0"/>
                </a:moveTo>
                <a:lnTo>
                  <a:pt x="1799" y="3612"/>
                </a:lnTo>
                <a:lnTo>
                  <a:pt x="1686" y="3609"/>
                </a:lnTo>
                <a:lnTo>
                  <a:pt x="1574" y="3598"/>
                </a:lnTo>
                <a:lnTo>
                  <a:pt x="1464" y="3581"/>
                </a:lnTo>
                <a:lnTo>
                  <a:pt x="1357" y="3557"/>
                </a:lnTo>
                <a:lnTo>
                  <a:pt x="1251" y="3527"/>
                </a:lnTo>
                <a:lnTo>
                  <a:pt x="1150" y="3490"/>
                </a:lnTo>
                <a:lnTo>
                  <a:pt x="1050" y="3448"/>
                </a:lnTo>
                <a:lnTo>
                  <a:pt x="953" y="3401"/>
                </a:lnTo>
                <a:lnTo>
                  <a:pt x="860" y="3347"/>
                </a:lnTo>
                <a:lnTo>
                  <a:pt x="771" y="3289"/>
                </a:lnTo>
                <a:lnTo>
                  <a:pt x="686" y="3224"/>
                </a:lnTo>
                <a:lnTo>
                  <a:pt x="604" y="3156"/>
                </a:lnTo>
                <a:lnTo>
                  <a:pt x="527" y="3083"/>
                </a:lnTo>
                <a:lnTo>
                  <a:pt x="454" y="3005"/>
                </a:lnTo>
                <a:lnTo>
                  <a:pt x="386" y="2923"/>
                </a:lnTo>
                <a:lnTo>
                  <a:pt x="323" y="2838"/>
                </a:lnTo>
                <a:lnTo>
                  <a:pt x="265" y="2748"/>
                </a:lnTo>
                <a:lnTo>
                  <a:pt x="211" y="2655"/>
                </a:lnTo>
                <a:lnTo>
                  <a:pt x="163" y="2559"/>
                </a:lnTo>
                <a:lnTo>
                  <a:pt x="121" y="2459"/>
                </a:lnTo>
                <a:lnTo>
                  <a:pt x="85" y="2356"/>
                </a:lnTo>
                <a:lnTo>
                  <a:pt x="55" y="2251"/>
                </a:lnTo>
                <a:lnTo>
                  <a:pt x="32" y="2143"/>
                </a:lnTo>
                <a:lnTo>
                  <a:pt x="14" y="2033"/>
                </a:lnTo>
                <a:lnTo>
                  <a:pt x="4" y="1920"/>
                </a:lnTo>
                <a:lnTo>
                  <a:pt x="0" y="1806"/>
                </a:lnTo>
                <a:lnTo>
                  <a:pt x="4" y="1692"/>
                </a:lnTo>
                <a:lnTo>
                  <a:pt x="14" y="1580"/>
                </a:lnTo>
                <a:lnTo>
                  <a:pt x="32" y="1469"/>
                </a:lnTo>
                <a:lnTo>
                  <a:pt x="55" y="1362"/>
                </a:lnTo>
                <a:lnTo>
                  <a:pt x="85" y="1256"/>
                </a:lnTo>
                <a:lnTo>
                  <a:pt x="121" y="1154"/>
                </a:lnTo>
                <a:lnTo>
                  <a:pt x="163" y="1054"/>
                </a:lnTo>
                <a:lnTo>
                  <a:pt x="211" y="958"/>
                </a:lnTo>
                <a:lnTo>
                  <a:pt x="265" y="864"/>
                </a:lnTo>
                <a:lnTo>
                  <a:pt x="323" y="774"/>
                </a:lnTo>
                <a:lnTo>
                  <a:pt x="386" y="689"/>
                </a:lnTo>
                <a:lnTo>
                  <a:pt x="454" y="607"/>
                </a:lnTo>
                <a:lnTo>
                  <a:pt x="527" y="529"/>
                </a:lnTo>
                <a:lnTo>
                  <a:pt x="604" y="456"/>
                </a:lnTo>
                <a:lnTo>
                  <a:pt x="686" y="388"/>
                </a:lnTo>
                <a:lnTo>
                  <a:pt x="771" y="325"/>
                </a:lnTo>
                <a:lnTo>
                  <a:pt x="860" y="266"/>
                </a:lnTo>
                <a:lnTo>
                  <a:pt x="953" y="212"/>
                </a:lnTo>
                <a:lnTo>
                  <a:pt x="1050" y="164"/>
                </a:lnTo>
                <a:lnTo>
                  <a:pt x="1150" y="122"/>
                </a:lnTo>
                <a:lnTo>
                  <a:pt x="1251" y="85"/>
                </a:lnTo>
                <a:lnTo>
                  <a:pt x="1357" y="55"/>
                </a:lnTo>
                <a:lnTo>
                  <a:pt x="1464" y="32"/>
                </a:lnTo>
                <a:lnTo>
                  <a:pt x="1574" y="14"/>
                </a:lnTo>
                <a:lnTo>
                  <a:pt x="1686" y="5"/>
                </a:lnTo>
                <a:lnTo>
                  <a:pt x="1799" y="0"/>
                </a:lnTo>
                <a:close/>
              </a:path>
            </a:pathLst>
          </a:custGeom>
          <a:solidFill>
            <a:schemeClr val="tx2"/>
          </a:solidFill>
          <a:ln w="0">
            <a:noFill/>
            <a:prstDash val="solid"/>
            <a:round/>
            <a:headEnd/>
            <a:tailEnd/>
          </a:ln>
        </p:spPr>
      </p:sp>
      <p:cxnSp>
        <p:nvCxnSpPr>
          <p:cNvPr id="13" name="Straight Connector 12">
            <a:extLst>
              <a:ext uri="{FF2B5EF4-FFF2-40B4-BE49-F238E27FC236}">
                <a16:creationId xmlns:a16="http://schemas.microsoft.com/office/drawing/2014/main" id="{ED3CBB7D-B825-489C-9789-70D05A25CF6F}"/>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2865120" y="2519131"/>
            <a:ext cx="9326880" cy="0"/>
          </a:xfrm>
          <a:prstGeom prst="line">
            <a:avLst/>
          </a:prstGeom>
          <a:ln w="25400">
            <a:solidFill>
              <a:schemeClr val="tx2"/>
            </a:solidFill>
          </a:ln>
        </p:spPr>
        <p:style>
          <a:lnRef idx="1">
            <a:schemeClr val="accent1"/>
          </a:lnRef>
          <a:fillRef idx="0">
            <a:schemeClr val="accent1"/>
          </a:fillRef>
          <a:effectRef idx="0">
            <a:schemeClr val="accent1"/>
          </a:effectRef>
          <a:fontRef idx="minor">
            <a:schemeClr val="tx1"/>
          </a:fontRef>
        </p:style>
      </p:cxnSp>
      <p:pic>
        <p:nvPicPr>
          <p:cNvPr id="4" name="Imagen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54667" y="2870106"/>
            <a:ext cx="3039116" cy="2923860"/>
          </a:xfrm>
          <a:prstGeom prst="rect">
            <a:avLst/>
          </a:prstGeom>
        </p:spPr>
      </p:pic>
      <p:pic>
        <p:nvPicPr>
          <p:cNvPr id="5" name="Imagen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094916" y="3567911"/>
            <a:ext cx="3939441" cy="1134927"/>
          </a:xfrm>
          <a:prstGeom prst="rect">
            <a:avLst/>
          </a:prstGeom>
        </p:spPr>
      </p:pic>
      <p:sp>
        <p:nvSpPr>
          <p:cNvPr id="12" name="CuadroTexto 11"/>
          <p:cNvSpPr txBox="1"/>
          <p:nvPr/>
        </p:nvSpPr>
        <p:spPr>
          <a:xfrm>
            <a:off x="2616498" y="1763189"/>
            <a:ext cx="5811222" cy="584775"/>
          </a:xfrm>
          <a:prstGeom prst="rect">
            <a:avLst/>
          </a:prstGeom>
          <a:noFill/>
        </p:spPr>
        <p:txBody>
          <a:bodyPr wrap="square" rtlCol="0">
            <a:spAutoFit/>
          </a:bodyPr>
          <a:lstStyle/>
          <a:p>
            <a:r>
              <a:rPr lang="en-US" sz="2800" i="1" dirty="0"/>
              <a:t> </a:t>
            </a:r>
            <a:r>
              <a:rPr lang="en-US" sz="3200" i="1" dirty="0"/>
              <a:t>Finance and accounting News</a:t>
            </a:r>
          </a:p>
        </p:txBody>
      </p:sp>
      <p:sp>
        <p:nvSpPr>
          <p:cNvPr id="14" name="CuadroTexto 13"/>
          <p:cNvSpPr txBox="1"/>
          <p:nvPr/>
        </p:nvSpPr>
        <p:spPr>
          <a:xfrm>
            <a:off x="7661947" y="1771570"/>
            <a:ext cx="3520440" cy="584775"/>
          </a:xfrm>
          <a:prstGeom prst="rect">
            <a:avLst/>
          </a:prstGeom>
          <a:noFill/>
        </p:spPr>
        <p:txBody>
          <a:bodyPr wrap="square" rtlCol="0">
            <a:spAutoFit/>
          </a:bodyPr>
          <a:lstStyle/>
          <a:p>
            <a:r>
              <a:rPr lang="es-CO" sz="3200" i="1" dirty="0"/>
              <a:t>en convenio con</a:t>
            </a:r>
            <a:r>
              <a:rPr lang="es-CO" sz="3200" dirty="0"/>
              <a:t> </a:t>
            </a:r>
            <a:endParaRPr lang="en-US" sz="3200" dirty="0"/>
          </a:p>
        </p:txBody>
      </p:sp>
      <p:sp>
        <p:nvSpPr>
          <p:cNvPr id="15" name="CuadroTexto 14"/>
          <p:cNvSpPr txBox="1"/>
          <p:nvPr/>
        </p:nvSpPr>
        <p:spPr>
          <a:xfrm>
            <a:off x="10399542" y="1775300"/>
            <a:ext cx="1896684" cy="584775"/>
          </a:xfrm>
          <a:prstGeom prst="rect">
            <a:avLst/>
          </a:prstGeom>
          <a:noFill/>
        </p:spPr>
        <p:txBody>
          <a:bodyPr wrap="square" rtlCol="0">
            <a:spAutoFit/>
          </a:bodyPr>
          <a:lstStyle/>
          <a:p>
            <a:r>
              <a:rPr lang="es-CO" sz="3200" i="1" dirty="0"/>
              <a:t>ACOPI</a:t>
            </a:r>
            <a:endParaRPr lang="en-US" sz="3200" i="1" dirty="0"/>
          </a:p>
        </p:txBody>
      </p:sp>
      <p:sp>
        <p:nvSpPr>
          <p:cNvPr id="16" name="CuadroTexto 15"/>
          <p:cNvSpPr txBox="1"/>
          <p:nvPr/>
        </p:nvSpPr>
        <p:spPr>
          <a:xfrm>
            <a:off x="9830155" y="5781492"/>
            <a:ext cx="2361844" cy="523220"/>
          </a:xfrm>
          <a:prstGeom prst="rect">
            <a:avLst/>
          </a:prstGeom>
          <a:noFill/>
        </p:spPr>
        <p:txBody>
          <a:bodyPr wrap="square" rtlCol="0">
            <a:spAutoFit/>
          </a:bodyPr>
          <a:lstStyle/>
          <a:p>
            <a:r>
              <a:rPr lang="es-CO" sz="2800" i="1" dirty="0">
                <a:latin typeface="+mj-lt"/>
              </a:rPr>
              <a:t>Presenta:</a:t>
            </a:r>
            <a:endParaRPr lang="en-US" sz="2800" i="1" dirty="0">
              <a:latin typeface="+mj-lt"/>
            </a:endParaRPr>
          </a:p>
        </p:txBody>
      </p:sp>
    </p:spTree>
    <p:extLst>
      <p:ext uri="{BB962C8B-B14F-4D97-AF65-F5344CB8AC3E}">
        <p14:creationId xmlns:p14="http://schemas.microsoft.com/office/powerpoint/2010/main" val="24294930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26" presetClass="entr" presetSubtype="0" fill="hold" nodeType="click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wipe(down)">
                                      <p:cBhvr>
                                        <p:cTn id="15" dur="580">
                                          <p:stCondLst>
                                            <p:cond delay="0"/>
                                          </p:stCondLst>
                                        </p:cTn>
                                        <p:tgtEl>
                                          <p:spTgt spid="4"/>
                                        </p:tgtEl>
                                      </p:cBhvr>
                                    </p:animEffect>
                                    <p:anim calcmode="lin" valueType="num">
                                      <p:cBhvr>
                                        <p:cTn id="16" dur="1822"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17" dur="664"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18" dur="664" tmFilter="0, 0; 0.125,0.2665; 0.25,0.4; 0.375,0.465; 0.5,0.5;  0.625,0.535; 0.75,0.6; 0.875,0.7335; 1,1">
                                          <p:stCondLst>
                                            <p:cond delay="664"/>
                                          </p:stCondLst>
                                        </p:cTn>
                                        <p:tgtEl>
                                          <p:spTgt spid="4"/>
                                        </p:tgtEl>
                                        <p:attrNameLst>
                                          <p:attrName>ppt_y</p:attrName>
                                        </p:attrNameLst>
                                      </p:cBhvr>
                                      <p:tavLst>
                                        <p:tav tm="0" fmla="#ppt_y-sin(pi*$)/9">
                                          <p:val>
                                            <p:fltVal val="0"/>
                                          </p:val>
                                        </p:tav>
                                        <p:tav tm="100000">
                                          <p:val>
                                            <p:fltVal val="1"/>
                                          </p:val>
                                        </p:tav>
                                      </p:tavLst>
                                    </p:anim>
                                    <p:anim calcmode="lin" valueType="num">
                                      <p:cBhvr>
                                        <p:cTn id="19" dur="332" tmFilter="0, 0; 0.125,0.2665; 0.25,0.4; 0.375,0.465; 0.5,0.5;  0.625,0.535; 0.75,0.6; 0.875,0.7335; 1,1">
                                          <p:stCondLst>
                                            <p:cond delay="1324"/>
                                          </p:stCondLst>
                                        </p:cTn>
                                        <p:tgtEl>
                                          <p:spTgt spid="4"/>
                                        </p:tgtEl>
                                        <p:attrNameLst>
                                          <p:attrName>ppt_y</p:attrName>
                                        </p:attrNameLst>
                                      </p:cBhvr>
                                      <p:tavLst>
                                        <p:tav tm="0" fmla="#ppt_y-sin(pi*$)/27">
                                          <p:val>
                                            <p:fltVal val="0"/>
                                          </p:val>
                                        </p:tav>
                                        <p:tav tm="100000">
                                          <p:val>
                                            <p:fltVal val="1"/>
                                          </p:val>
                                        </p:tav>
                                      </p:tavLst>
                                    </p:anim>
                                    <p:anim calcmode="lin" valueType="num">
                                      <p:cBhvr>
                                        <p:cTn id="20" dur="164" tmFilter="0, 0; 0.125,0.2665; 0.25,0.4; 0.375,0.465; 0.5,0.5;  0.625,0.535; 0.75,0.6; 0.875,0.7335; 1,1">
                                          <p:stCondLst>
                                            <p:cond delay="1656"/>
                                          </p:stCondLst>
                                        </p:cTn>
                                        <p:tgtEl>
                                          <p:spTgt spid="4"/>
                                        </p:tgtEl>
                                        <p:attrNameLst>
                                          <p:attrName>ppt_y</p:attrName>
                                        </p:attrNameLst>
                                      </p:cBhvr>
                                      <p:tavLst>
                                        <p:tav tm="0" fmla="#ppt_y-sin(pi*$)/81">
                                          <p:val>
                                            <p:fltVal val="0"/>
                                          </p:val>
                                        </p:tav>
                                        <p:tav tm="100000">
                                          <p:val>
                                            <p:fltVal val="1"/>
                                          </p:val>
                                        </p:tav>
                                      </p:tavLst>
                                    </p:anim>
                                    <p:animScale>
                                      <p:cBhvr>
                                        <p:cTn id="21" dur="26">
                                          <p:stCondLst>
                                            <p:cond delay="650"/>
                                          </p:stCondLst>
                                        </p:cTn>
                                        <p:tgtEl>
                                          <p:spTgt spid="4"/>
                                        </p:tgtEl>
                                      </p:cBhvr>
                                      <p:to x="100000" y="60000"/>
                                    </p:animScale>
                                    <p:animScale>
                                      <p:cBhvr>
                                        <p:cTn id="22" dur="166" decel="50000">
                                          <p:stCondLst>
                                            <p:cond delay="676"/>
                                          </p:stCondLst>
                                        </p:cTn>
                                        <p:tgtEl>
                                          <p:spTgt spid="4"/>
                                        </p:tgtEl>
                                      </p:cBhvr>
                                      <p:to x="100000" y="100000"/>
                                    </p:animScale>
                                    <p:animScale>
                                      <p:cBhvr>
                                        <p:cTn id="23" dur="26">
                                          <p:stCondLst>
                                            <p:cond delay="1312"/>
                                          </p:stCondLst>
                                        </p:cTn>
                                        <p:tgtEl>
                                          <p:spTgt spid="4"/>
                                        </p:tgtEl>
                                      </p:cBhvr>
                                      <p:to x="100000" y="80000"/>
                                    </p:animScale>
                                    <p:animScale>
                                      <p:cBhvr>
                                        <p:cTn id="24" dur="166" decel="50000">
                                          <p:stCondLst>
                                            <p:cond delay="1338"/>
                                          </p:stCondLst>
                                        </p:cTn>
                                        <p:tgtEl>
                                          <p:spTgt spid="4"/>
                                        </p:tgtEl>
                                      </p:cBhvr>
                                      <p:to x="100000" y="100000"/>
                                    </p:animScale>
                                    <p:animScale>
                                      <p:cBhvr>
                                        <p:cTn id="25" dur="26">
                                          <p:stCondLst>
                                            <p:cond delay="1642"/>
                                          </p:stCondLst>
                                        </p:cTn>
                                        <p:tgtEl>
                                          <p:spTgt spid="4"/>
                                        </p:tgtEl>
                                      </p:cBhvr>
                                      <p:to x="100000" y="90000"/>
                                    </p:animScale>
                                    <p:animScale>
                                      <p:cBhvr>
                                        <p:cTn id="26" dur="166" decel="50000">
                                          <p:stCondLst>
                                            <p:cond delay="1668"/>
                                          </p:stCondLst>
                                        </p:cTn>
                                        <p:tgtEl>
                                          <p:spTgt spid="4"/>
                                        </p:tgtEl>
                                      </p:cBhvr>
                                      <p:to x="100000" y="100000"/>
                                    </p:animScale>
                                    <p:animScale>
                                      <p:cBhvr>
                                        <p:cTn id="27" dur="26">
                                          <p:stCondLst>
                                            <p:cond delay="1808"/>
                                          </p:stCondLst>
                                        </p:cTn>
                                        <p:tgtEl>
                                          <p:spTgt spid="4"/>
                                        </p:tgtEl>
                                      </p:cBhvr>
                                      <p:to x="100000" y="95000"/>
                                    </p:animScale>
                                    <p:animScale>
                                      <p:cBhvr>
                                        <p:cTn id="28" dur="166" decel="50000">
                                          <p:stCondLst>
                                            <p:cond delay="1834"/>
                                          </p:stCondLst>
                                        </p:cTn>
                                        <p:tgtEl>
                                          <p:spTgt spid="4"/>
                                        </p:tgtEl>
                                      </p:cBhvr>
                                      <p:to x="100000" y="100000"/>
                                    </p:animScale>
                                  </p:childTnLst>
                                </p:cTn>
                              </p:par>
                            </p:childTnLst>
                          </p:cTn>
                        </p:par>
                      </p:childTnLst>
                    </p:cTn>
                  </p:par>
                  <p:par>
                    <p:cTn id="29" fill="hold">
                      <p:stCondLst>
                        <p:cond delay="indefinite"/>
                      </p:stCondLst>
                      <p:childTnLst>
                        <p:par>
                          <p:cTn id="30" fill="hold">
                            <p:stCondLst>
                              <p:cond delay="0"/>
                            </p:stCondLst>
                            <p:childTnLst>
                              <p:par>
                                <p:cTn id="31" presetID="6" presetClass="entr" presetSubtype="16" fill="hold" grpId="0" nodeType="clickEffect">
                                  <p:stCondLst>
                                    <p:cond delay="0"/>
                                  </p:stCondLst>
                                  <p:childTnLst>
                                    <p:set>
                                      <p:cBhvr>
                                        <p:cTn id="32" dur="1" fill="hold">
                                          <p:stCondLst>
                                            <p:cond delay="0"/>
                                          </p:stCondLst>
                                        </p:cTn>
                                        <p:tgtEl>
                                          <p:spTgt spid="12"/>
                                        </p:tgtEl>
                                        <p:attrNameLst>
                                          <p:attrName>style.visibility</p:attrName>
                                        </p:attrNameLst>
                                      </p:cBhvr>
                                      <p:to>
                                        <p:strVal val="visible"/>
                                      </p:to>
                                    </p:set>
                                    <p:animEffect transition="in" filter="circle(in)">
                                      <p:cBhvr>
                                        <p:cTn id="33" dur="2000"/>
                                        <p:tgtEl>
                                          <p:spTgt spid="12"/>
                                        </p:tgtEl>
                                      </p:cBhvr>
                                    </p:animEffect>
                                  </p:childTnLst>
                                </p:cTn>
                              </p:par>
                            </p:childTnLst>
                          </p:cTn>
                        </p:par>
                      </p:childTnLst>
                    </p:cTn>
                  </p:par>
                  <p:par>
                    <p:cTn id="34" fill="hold">
                      <p:stCondLst>
                        <p:cond delay="indefinite"/>
                      </p:stCondLst>
                      <p:childTnLst>
                        <p:par>
                          <p:cTn id="35" fill="hold">
                            <p:stCondLst>
                              <p:cond delay="0"/>
                            </p:stCondLst>
                            <p:childTnLst>
                              <p:par>
                                <p:cTn id="36" presetID="6" presetClass="entr" presetSubtype="16" fill="hold" grpId="0" nodeType="clickEffect">
                                  <p:stCondLst>
                                    <p:cond delay="0"/>
                                  </p:stCondLst>
                                  <p:childTnLst>
                                    <p:set>
                                      <p:cBhvr>
                                        <p:cTn id="37" dur="1" fill="hold">
                                          <p:stCondLst>
                                            <p:cond delay="0"/>
                                          </p:stCondLst>
                                        </p:cTn>
                                        <p:tgtEl>
                                          <p:spTgt spid="14"/>
                                        </p:tgtEl>
                                        <p:attrNameLst>
                                          <p:attrName>style.visibility</p:attrName>
                                        </p:attrNameLst>
                                      </p:cBhvr>
                                      <p:to>
                                        <p:strVal val="visible"/>
                                      </p:to>
                                    </p:set>
                                    <p:animEffect transition="in" filter="circle(in)">
                                      <p:cBhvr>
                                        <p:cTn id="38" dur="2000"/>
                                        <p:tgtEl>
                                          <p:spTgt spid="14"/>
                                        </p:tgtEl>
                                      </p:cBhvr>
                                    </p:animEffect>
                                  </p:childTnLst>
                                </p:cTn>
                              </p:par>
                            </p:childTnLst>
                          </p:cTn>
                        </p:par>
                      </p:childTnLst>
                    </p:cTn>
                  </p:par>
                  <p:par>
                    <p:cTn id="39" fill="hold">
                      <p:stCondLst>
                        <p:cond delay="indefinite"/>
                      </p:stCondLst>
                      <p:childTnLst>
                        <p:par>
                          <p:cTn id="40" fill="hold">
                            <p:stCondLst>
                              <p:cond delay="0"/>
                            </p:stCondLst>
                            <p:childTnLst>
                              <p:par>
                                <p:cTn id="41" presetID="6" presetClass="entr" presetSubtype="16" fill="hold" grpId="0" nodeType="clickEffect">
                                  <p:stCondLst>
                                    <p:cond delay="0"/>
                                  </p:stCondLst>
                                  <p:childTnLst>
                                    <p:set>
                                      <p:cBhvr>
                                        <p:cTn id="42" dur="1" fill="hold">
                                          <p:stCondLst>
                                            <p:cond delay="0"/>
                                          </p:stCondLst>
                                        </p:cTn>
                                        <p:tgtEl>
                                          <p:spTgt spid="15"/>
                                        </p:tgtEl>
                                        <p:attrNameLst>
                                          <p:attrName>style.visibility</p:attrName>
                                        </p:attrNameLst>
                                      </p:cBhvr>
                                      <p:to>
                                        <p:strVal val="visible"/>
                                      </p:to>
                                    </p:set>
                                    <p:animEffect transition="in" filter="circle(in)">
                                      <p:cBhvr>
                                        <p:cTn id="43" dur="2000"/>
                                        <p:tgtEl>
                                          <p:spTgt spid="15"/>
                                        </p:tgtEl>
                                      </p:cBhvr>
                                    </p:animEffect>
                                  </p:childTnLst>
                                </p:cTn>
                              </p:par>
                            </p:childTnLst>
                          </p:cTn>
                        </p:par>
                      </p:childTnLst>
                    </p:cTn>
                  </p:par>
                  <p:par>
                    <p:cTn id="44" fill="hold">
                      <p:stCondLst>
                        <p:cond delay="indefinite"/>
                      </p:stCondLst>
                      <p:childTnLst>
                        <p:par>
                          <p:cTn id="45" fill="hold">
                            <p:stCondLst>
                              <p:cond delay="0"/>
                            </p:stCondLst>
                            <p:childTnLst>
                              <p:par>
                                <p:cTn id="46" presetID="42" presetClass="entr" presetSubtype="0" fill="hold" nodeType="clickEffect">
                                  <p:stCondLst>
                                    <p:cond delay="0"/>
                                  </p:stCondLst>
                                  <p:childTnLst>
                                    <p:set>
                                      <p:cBhvr>
                                        <p:cTn id="47" dur="1" fill="hold">
                                          <p:stCondLst>
                                            <p:cond delay="0"/>
                                          </p:stCondLst>
                                        </p:cTn>
                                        <p:tgtEl>
                                          <p:spTgt spid="5"/>
                                        </p:tgtEl>
                                        <p:attrNameLst>
                                          <p:attrName>style.visibility</p:attrName>
                                        </p:attrNameLst>
                                      </p:cBhvr>
                                      <p:to>
                                        <p:strVal val="visible"/>
                                      </p:to>
                                    </p:set>
                                    <p:animEffect transition="in" filter="fade">
                                      <p:cBhvr>
                                        <p:cTn id="48" dur="1000"/>
                                        <p:tgtEl>
                                          <p:spTgt spid="5"/>
                                        </p:tgtEl>
                                      </p:cBhvr>
                                    </p:animEffect>
                                    <p:anim calcmode="lin" valueType="num">
                                      <p:cBhvr>
                                        <p:cTn id="49" dur="1000" fill="hold"/>
                                        <p:tgtEl>
                                          <p:spTgt spid="5"/>
                                        </p:tgtEl>
                                        <p:attrNameLst>
                                          <p:attrName>ppt_x</p:attrName>
                                        </p:attrNameLst>
                                      </p:cBhvr>
                                      <p:tavLst>
                                        <p:tav tm="0">
                                          <p:val>
                                            <p:strVal val="#ppt_x"/>
                                          </p:val>
                                        </p:tav>
                                        <p:tav tm="100000">
                                          <p:val>
                                            <p:strVal val="#ppt_x"/>
                                          </p:val>
                                        </p:tav>
                                      </p:tavLst>
                                    </p:anim>
                                    <p:anim calcmode="lin" valueType="num">
                                      <p:cBhvr>
                                        <p:cTn id="50"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6"/>
                                        </p:tgtEl>
                                        <p:attrNameLst>
                                          <p:attrName>style.visibility</p:attrName>
                                        </p:attrNameLst>
                                      </p:cBhvr>
                                      <p:to>
                                        <p:strVal val="visible"/>
                                      </p:to>
                                    </p:set>
                                    <p:animEffect transition="in" filter="fade">
                                      <p:cBhvr>
                                        <p:cTn id="55"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2" grpId="0"/>
      <p:bldP spid="14" grpId="0"/>
      <p:bldP spid="15" grpId="0"/>
      <p:bldP spid="16" grpId="0"/>
    </p:bld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718B0F80-1C8E-49FA-9B66-C9285753E25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2" name="Title 1"/>
          <p:cNvSpPr>
            <a:spLocks noGrp="1"/>
          </p:cNvSpPr>
          <p:nvPr>
            <p:ph type="title"/>
          </p:nvPr>
        </p:nvSpPr>
        <p:spPr>
          <a:xfrm>
            <a:off x="643467" y="643466"/>
            <a:ext cx="3933390" cy="4937287"/>
          </a:xfrm>
        </p:spPr>
        <p:txBody>
          <a:bodyPr anchor="ctr">
            <a:normAutofit/>
          </a:bodyPr>
          <a:lstStyle/>
          <a:p>
            <a:pPr algn="ctr"/>
            <a:r>
              <a:rPr lang="es-CO" sz="4800" dirty="0">
                <a:solidFill>
                  <a:schemeClr val="tx1"/>
                </a:solidFill>
              </a:rPr>
              <a:t>Entendiendo</a:t>
            </a:r>
            <a:r>
              <a:rPr lang="en-US" sz="4800" dirty="0">
                <a:solidFill>
                  <a:schemeClr val="tx1"/>
                </a:solidFill>
              </a:rPr>
              <a:t> </a:t>
            </a:r>
            <a:r>
              <a:rPr lang="es-CO" sz="4800" dirty="0">
                <a:solidFill>
                  <a:schemeClr val="tx1"/>
                </a:solidFill>
              </a:rPr>
              <a:t>los</a:t>
            </a:r>
            <a:r>
              <a:rPr lang="en-US" sz="4800" dirty="0">
                <a:solidFill>
                  <a:schemeClr val="tx1"/>
                </a:solidFill>
              </a:rPr>
              <a:t> </a:t>
            </a:r>
            <a:r>
              <a:rPr lang="es-CO" sz="4800" dirty="0">
                <a:solidFill>
                  <a:schemeClr val="tx1"/>
                </a:solidFill>
              </a:rPr>
              <a:t>Estados</a:t>
            </a:r>
            <a:r>
              <a:rPr lang="en-US" sz="4800" dirty="0">
                <a:solidFill>
                  <a:schemeClr val="tx1"/>
                </a:solidFill>
              </a:rPr>
              <a:t> </a:t>
            </a:r>
            <a:r>
              <a:rPr lang="es-CO" sz="4800" dirty="0">
                <a:solidFill>
                  <a:schemeClr val="tx1"/>
                </a:solidFill>
              </a:rPr>
              <a:t>Financieros</a:t>
            </a:r>
            <a:endParaRPr lang="en-US" sz="4800" dirty="0">
              <a:solidFill>
                <a:schemeClr val="tx1"/>
              </a:solidFill>
            </a:endParaRPr>
          </a:p>
        </p:txBody>
      </p:sp>
      <p:sp>
        <p:nvSpPr>
          <p:cNvPr id="11" name="Freeform 6">
            <a:extLst>
              <a:ext uri="{FF2B5EF4-FFF2-40B4-BE49-F238E27FC236}">
                <a16:creationId xmlns:a16="http://schemas.microsoft.com/office/drawing/2014/main" id="{CEF2B853-4083-4B70-AC2A-F79D8080934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flipH="1">
            <a:off x="0" y="643466"/>
            <a:ext cx="407988" cy="819150"/>
          </a:xfrm>
          <a:custGeom>
            <a:avLst/>
            <a:gdLst/>
            <a:ahLst/>
            <a:cxnLst/>
            <a:rect l="0" t="0" r="r" b="b"/>
            <a:pathLst>
              <a:path w="1799" h="3612">
                <a:moveTo>
                  <a:pt x="1799" y="0"/>
                </a:moveTo>
                <a:lnTo>
                  <a:pt x="1799" y="3612"/>
                </a:lnTo>
                <a:lnTo>
                  <a:pt x="1686" y="3609"/>
                </a:lnTo>
                <a:lnTo>
                  <a:pt x="1574" y="3598"/>
                </a:lnTo>
                <a:lnTo>
                  <a:pt x="1464" y="3581"/>
                </a:lnTo>
                <a:lnTo>
                  <a:pt x="1357" y="3557"/>
                </a:lnTo>
                <a:lnTo>
                  <a:pt x="1251" y="3527"/>
                </a:lnTo>
                <a:lnTo>
                  <a:pt x="1150" y="3490"/>
                </a:lnTo>
                <a:lnTo>
                  <a:pt x="1050" y="3448"/>
                </a:lnTo>
                <a:lnTo>
                  <a:pt x="953" y="3401"/>
                </a:lnTo>
                <a:lnTo>
                  <a:pt x="860" y="3347"/>
                </a:lnTo>
                <a:lnTo>
                  <a:pt x="771" y="3289"/>
                </a:lnTo>
                <a:lnTo>
                  <a:pt x="686" y="3224"/>
                </a:lnTo>
                <a:lnTo>
                  <a:pt x="604" y="3156"/>
                </a:lnTo>
                <a:lnTo>
                  <a:pt x="527" y="3083"/>
                </a:lnTo>
                <a:lnTo>
                  <a:pt x="454" y="3005"/>
                </a:lnTo>
                <a:lnTo>
                  <a:pt x="386" y="2923"/>
                </a:lnTo>
                <a:lnTo>
                  <a:pt x="323" y="2838"/>
                </a:lnTo>
                <a:lnTo>
                  <a:pt x="265" y="2748"/>
                </a:lnTo>
                <a:lnTo>
                  <a:pt x="211" y="2655"/>
                </a:lnTo>
                <a:lnTo>
                  <a:pt x="163" y="2559"/>
                </a:lnTo>
                <a:lnTo>
                  <a:pt x="121" y="2459"/>
                </a:lnTo>
                <a:lnTo>
                  <a:pt x="85" y="2356"/>
                </a:lnTo>
                <a:lnTo>
                  <a:pt x="55" y="2251"/>
                </a:lnTo>
                <a:lnTo>
                  <a:pt x="32" y="2143"/>
                </a:lnTo>
                <a:lnTo>
                  <a:pt x="14" y="2033"/>
                </a:lnTo>
                <a:lnTo>
                  <a:pt x="4" y="1920"/>
                </a:lnTo>
                <a:lnTo>
                  <a:pt x="0" y="1806"/>
                </a:lnTo>
                <a:lnTo>
                  <a:pt x="4" y="1692"/>
                </a:lnTo>
                <a:lnTo>
                  <a:pt x="14" y="1580"/>
                </a:lnTo>
                <a:lnTo>
                  <a:pt x="32" y="1469"/>
                </a:lnTo>
                <a:lnTo>
                  <a:pt x="55" y="1362"/>
                </a:lnTo>
                <a:lnTo>
                  <a:pt x="85" y="1256"/>
                </a:lnTo>
                <a:lnTo>
                  <a:pt x="121" y="1154"/>
                </a:lnTo>
                <a:lnTo>
                  <a:pt x="163" y="1054"/>
                </a:lnTo>
                <a:lnTo>
                  <a:pt x="211" y="958"/>
                </a:lnTo>
                <a:lnTo>
                  <a:pt x="265" y="864"/>
                </a:lnTo>
                <a:lnTo>
                  <a:pt x="323" y="774"/>
                </a:lnTo>
                <a:lnTo>
                  <a:pt x="386" y="689"/>
                </a:lnTo>
                <a:lnTo>
                  <a:pt x="454" y="607"/>
                </a:lnTo>
                <a:lnTo>
                  <a:pt x="527" y="529"/>
                </a:lnTo>
                <a:lnTo>
                  <a:pt x="604" y="456"/>
                </a:lnTo>
                <a:lnTo>
                  <a:pt x="686" y="388"/>
                </a:lnTo>
                <a:lnTo>
                  <a:pt x="771" y="325"/>
                </a:lnTo>
                <a:lnTo>
                  <a:pt x="860" y="266"/>
                </a:lnTo>
                <a:lnTo>
                  <a:pt x="953" y="212"/>
                </a:lnTo>
                <a:lnTo>
                  <a:pt x="1050" y="164"/>
                </a:lnTo>
                <a:lnTo>
                  <a:pt x="1150" y="122"/>
                </a:lnTo>
                <a:lnTo>
                  <a:pt x="1251" y="85"/>
                </a:lnTo>
                <a:lnTo>
                  <a:pt x="1357" y="55"/>
                </a:lnTo>
                <a:lnTo>
                  <a:pt x="1464" y="32"/>
                </a:lnTo>
                <a:lnTo>
                  <a:pt x="1574" y="14"/>
                </a:lnTo>
                <a:lnTo>
                  <a:pt x="1686" y="5"/>
                </a:lnTo>
                <a:lnTo>
                  <a:pt x="1799" y="0"/>
                </a:lnTo>
                <a:close/>
              </a:path>
            </a:pathLst>
          </a:custGeom>
          <a:solidFill>
            <a:schemeClr val="tx1">
              <a:lumMod val="85000"/>
              <a:lumOff val="15000"/>
            </a:schemeClr>
          </a:solidFill>
          <a:ln w="0">
            <a:noFill/>
            <a:prstDash val="solid"/>
            <a:round/>
            <a:headEnd/>
            <a:tailEnd/>
          </a:ln>
        </p:spPr>
      </p:sp>
      <p:sp>
        <p:nvSpPr>
          <p:cNvPr id="3" name="Content Placeholder 2"/>
          <p:cNvSpPr>
            <a:spLocks noGrp="1"/>
          </p:cNvSpPr>
          <p:nvPr>
            <p:ph idx="1"/>
          </p:nvPr>
        </p:nvSpPr>
        <p:spPr>
          <a:xfrm>
            <a:off x="4970594" y="960356"/>
            <a:ext cx="6593180" cy="4937287"/>
          </a:xfrm>
        </p:spPr>
        <p:txBody>
          <a:bodyPr anchor="ctr">
            <a:normAutofit/>
          </a:bodyPr>
          <a:lstStyle/>
          <a:p>
            <a:pPr algn="just"/>
            <a:r>
              <a:rPr lang="es-CO" dirty="0"/>
              <a:t>Usted puede ayudar a su compañía a ganar dinero reduciendo los costos, aumentando los ingresos, o ambos. También puede ayudar al éxito financiero de la organización, haciendo buenas inversiones y usando sus recursos al máximo. Los mejores ejecutivos no están preocupados solamente del presupuesto, sino que buscan la mejor combinación para controlar los costos, aumentar las ventas y usar los activos.</a:t>
            </a:r>
            <a:endParaRPr lang="en-US" dirty="0"/>
          </a:p>
          <a:p>
            <a:endParaRPr dirty="0"/>
          </a:p>
        </p:txBody>
      </p:sp>
      <p:cxnSp>
        <p:nvCxnSpPr>
          <p:cNvPr id="13" name="Straight Connector 12">
            <a:extLst>
              <a:ext uri="{FF2B5EF4-FFF2-40B4-BE49-F238E27FC236}">
                <a16:creationId xmlns:a16="http://schemas.microsoft.com/office/drawing/2014/main" id="{D434EAAF-BF44-4CCC-84D4-105F3370AFF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99730"/>
            <a:ext cx="4495800" cy="0"/>
          </a:xfrm>
          <a:prstGeom prst="line">
            <a:avLst/>
          </a:prstGeom>
          <a:ln w="254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69988075"/>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wipe(up)">
                                      <p:cBhvr>
                                        <p:cTn id="12"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718B0F80-1C8E-49FA-9B66-C9285753E25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2" name="Title 1"/>
          <p:cNvSpPr>
            <a:spLocks noGrp="1"/>
          </p:cNvSpPr>
          <p:nvPr>
            <p:ph type="title"/>
          </p:nvPr>
        </p:nvSpPr>
        <p:spPr>
          <a:xfrm>
            <a:off x="643467" y="643466"/>
            <a:ext cx="3933390" cy="4937287"/>
          </a:xfrm>
        </p:spPr>
        <p:txBody>
          <a:bodyPr anchor="ctr">
            <a:normAutofit/>
          </a:bodyPr>
          <a:lstStyle/>
          <a:p>
            <a:pPr algn="ctr"/>
            <a:r>
              <a:rPr lang="es-CO" sz="4800" dirty="0">
                <a:solidFill>
                  <a:schemeClr val="tx1"/>
                </a:solidFill>
              </a:rPr>
              <a:t>Entendiendo</a:t>
            </a:r>
            <a:r>
              <a:rPr lang="en-US" sz="4800" dirty="0">
                <a:solidFill>
                  <a:schemeClr val="tx1"/>
                </a:solidFill>
              </a:rPr>
              <a:t> </a:t>
            </a:r>
            <a:r>
              <a:rPr lang="es-CO" sz="4800" dirty="0">
                <a:solidFill>
                  <a:schemeClr val="tx1"/>
                </a:solidFill>
              </a:rPr>
              <a:t>los</a:t>
            </a:r>
            <a:r>
              <a:rPr lang="en-US" sz="4800" dirty="0">
                <a:solidFill>
                  <a:schemeClr val="tx1"/>
                </a:solidFill>
              </a:rPr>
              <a:t> </a:t>
            </a:r>
            <a:r>
              <a:rPr lang="es-CO" sz="4800" dirty="0">
                <a:solidFill>
                  <a:schemeClr val="tx1"/>
                </a:solidFill>
              </a:rPr>
              <a:t>Estados</a:t>
            </a:r>
            <a:r>
              <a:rPr lang="en-US" sz="4800" dirty="0">
                <a:solidFill>
                  <a:schemeClr val="tx1"/>
                </a:solidFill>
              </a:rPr>
              <a:t> </a:t>
            </a:r>
            <a:r>
              <a:rPr lang="es-CO" sz="4800" dirty="0">
                <a:solidFill>
                  <a:schemeClr val="tx1"/>
                </a:solidFill>
              </a:rPr>
              <a:t>Financieros</a:t>
            </a:r>
            <a:endParaRPr lang="en-US" sz="4800" dirty="0">
              <a:solidFill>
                <a:schemeClr val="tx1"/>
              </a:solidFill>
            </a:endParaRPr>
          </a:p>
        </p:txBody>
      </p:sp>
      <p:sp>
        <p:nvSpPr>
          <p:cNvPr id="11" name="Freeform 6">
            <a:extLst>
              <a:ext uri="{FF2B5EF4-FFF2-40B4-BE49-F238E27FC236}">
                <a16:creationId xmlns:a16="http://schemas.microsoft.com/office/drawing/2014/main" id="{CEF2B853-4083-4B70-AC2A-F79D8080934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flipH="1">
            <a:off x="0" y="643466"/>
            <a:ext cx="407988" cy="819150"/>
          </a:xfrm>
          <a:custGeom>
            <a:avLst/>
            <a:gdLst/>
            <a:ahLst/>
            <a:cxnLst/>
            <a:rect l="0" t="0" r="r" b="b"/>
            <a:pathLst>
              <a:path w="1799" h="3612">
                <a:moveTo>
                  <a:pt x="1799" y="0"/>
                </a:moveTo>
                <a:lnTo>
                  <a:pt x="1799" y="3612"/>
                </a:lnTo>
                <a:lnTo>
                  <a:pt x="1686" y="3609"/>
                </a:lnTo>
                <a:lnTo>
                  <a:pt x="1574" y="3598"/>
                </a:lnTo>
                <a:lnTo>
                  <a:pt x="1464" y="3581"/>
                </a:lnTo>
                <a:lnTo>
                  <a:pt x="1357" y="3557"/>
                </a:lnTo>
                <a:lnTo>
                  <a:pt x="1251" y="3527"/>
                </a:lnTo>
                <a:lnTo>
                  <a:pt x="1150" y="3490"/>
                </a:lnTo>
                <a:lnTo>
                  <a:pt x="1050" y="3448"/>
                </a:lnTo>
                <a:lnTo>
                  <a:pt x="953" y="3401"/>
                </a:lnTo>
                <a:lnTo>
                  <a:pt x="860" y="3347"/>
                </a:lnTo>
                <a:lnTo>
                  <a:pt x="771" y="3289"/>
                </a:lnTo>
                <a:lnTo>
                  <a:pt x="686" y="3224"/>
                </a:lnTo>
                <a:lnTo>
                  <a:pt x="604" y="3156"/>
                </a:lnTo>
                <a:lnTo>
                  <a:pt x="527" y="3083"/>
                </a:lnTo>
                <a:lnTo>
                  <a:pt x="454" y="3005"/>
                </a:lnTo>
                <a:lnTo>
                  <a:pt x="386" y="2923"/>
                </a:lnTo>
                <a:lnTo>
                  <a:pt x="323" y="2838"/>
                </a:lnTo>
                <a:lnTo>
                  <a:pt x="265" y="2748"/>
                </a:lnTo>
                <a:lnTo>
                  <a:pt x="211" y="2655"/>
                </a:lnTo>
                <a:lnTo>
                  <a:pt x="163" y="2559"/>
                </a:lnTo>
                <a:lnTo>
                  <a:pt x="121" y="2459"/>
                </a:lnTo>
                <a:lnTo>
                  <a:pt x="85" y="2356"/>
                </a:lnTo>
                <a:lnTo>
                  <a:pt x="55" y="2251"/>
                </a:lnTo>
                <a:lnTo>
                  <a:pt x="32" y="2143"/>
                </a:lnTo>
                <a:lnTo>
                  <a:pt x="14" y="2033"/>
                </a:lnTo>
                <a:lnTo>
                  <a:pt x="4" y="1920"/>
                </a:lnTo>
                <a:lnTo>
                  <a:pt x="0" y="1806"/>
                </a:lnTo>
                <a:lnTo>
                  <a:pt x="4" y="1692"/>
                </a:lnTo>
                <a:lnTo>
                  <a:pt x="14" y="1580"/>
                </a:lnTo>
                <a:lnTo>
                  <a:pt x="32" y="1469"/>
                </a:lnTo>
                <a:lnTo>
                  <a:pt x="55" y="1362"/>
                </a:lnTo>
                <a:lnTo>
                  <a:pt x="85" y="1256"/>
                </a:lnTo>
                <a:lnTo>
                  <a:pt x="121" y="1154"/>
                </a:lnTo>
                <a:lnTo>
                  <a:pt x="163" y="1054"/>
                </a:lnTo>
                <a:lnTo>
                  <a:pt x="211" y="958"/>
                </a:lnTo>
                <a:lnTo>
                  <a:pt x="265" y="864"/>
                </a:lnTo>
                <a:lnTo>
                  <a:pt x="323" y="774"/>
                </a:lnTo>
                <a:lnTo>
                  <a:pt x="386" y="689"/>
                </a:lnTo>
                <a:lnTo>
                  <a:pt x="454" y="607"/>
                </a:lnTo>
                <a:lnTo>
                  <a:pt x="527" y="529"/>
                </a:lnTo>
                <a:lnTo>
                  <a:pt x="604" y="456"/>
                </a:lnTo>
                <a:lnTo>
                  <a:pt x="686" y="388"/>
                </a:lnTo>
                <a:lnTo>
                  <a:pt x="771" y="325"/>
                </a:lnTo>
                <a:lnTo>
                  <a:pt x="860" y="266"/>
                </a:lnTo>
                <a:lnTo>
                  <a:pt x="953" y="212"/>
                </a:lnTo>
                <a:lnTo>
                  <a:pt x="1050" y="164"/>
                </a:lnTo>
                <a:lnTo>
                  <a:pt x="1150" y="122"/>
                </a:lnTo>
                <a:lnTo>
                  <a:pt x="1251" y="85"/>
                </a:lnTo>
                <a:lnTo>
                  <a:pt x="1357" y="55"/>
                </a:lnTo>
                <a:lnTo>
                  <a:pt x="1464" y="32"/>
                </a:lnTo>
                <a:lnTo>
                  <a:pt x="1574" y="14"/>
                </a:lnTo>
                <a:lnTo>
                  <a:pt x="1686" y="5"/>
                </a:lnTo>
                <a:lnTo>
                  <a:pt x="1799" y="0"/>
                </a:lnTo>
                <a:close/>
              </a:path>
            </a:pathLst>
          </a:custGeom>
          <a:solidFill>
            <a:schemeClr val="tx1">
              <a:lumMod val="85000"/>
              <a:lumOff val="15000"/>
            </a:schemeClr>
          </a:solidFill>
          <a:ln w="0">
            <a:noFill/>
            <a:prstDash val="solid"/>
            <a:round/>
            <a:headEnd/>
            <a:tailEnd/>
          </a:ln>
        </p:spPr>
      </p:sp>
      <p:sp>
        <p:nvSpPr>
          <p:cNvPr id="3" name="Content Placeholder 2"/>
          <p:cNvSpPr>
            <a:spLocks noGrp="1"/>
          </p:cNvSpPr>
          <p:nvPr>
            <p:ph idx="1"/>
          </p:nvPr>
        </p:nvSpPr>
        <p:spPr>
          <a:xfrm>
            <a:off x="4970594" y="1250589"/>
            <a:ext cx="6593180" cy="4937287"/>
          </a:xfrm>
        </p:spPr>
        <p:txBody>
          <a:bodyPr anchor="ctr">
            <a:normAutofit/>
          </a:bodyPr>
          <a:lstStyle/>
          <a:p>
            <a:pPr algn="just"/>
            <a:r>
              <a:rPr lang="es-CO" dirty="0"/>
              <a:t>¿Cómo anda la salud financiera de su empresa? ¿De dónde vienen sus ingresos y dónde gasta su dinero? ¿Qué utilidad está logrando? ¿De dónde viene su flujo de caja y adónde va? Las firmas presentan las respuestas a estas preguntas en tres documentos conocidos como estados financieros: el estado de resultados, el balance y el estado de flujo de caja. Las empresas que cotizan en bolsa ponen estos estados a disposición de todos; es decir, accionistas, analistas por sector y competidores. En consecuencia, no son tan detallados como los estados financieros internos de una empresa.</a:t>
            </a:r>
            <a:endParaRPr lang="en-US" dirty="0"/>
          </a:p>
          <a:p>
            <a:endParaRPr dirty="0"/>
          </a:p>
        </p:txBody>
      </p:sp>
      <p:cxnSp>
        <p:nvCxnSpPr>
          <p:cNvPr id="13" name="Straight Connector 12">
            <a:extLst>
              <a:ext uri="{FF2B5EF4-FFF2-40B4-BE49-F238E27FC236}">
                <a16:creationId xmlns:a16="http://schemas.microsoft.com/office/drawing/2014/main" id="{D434EAAF-BF44-4CCC-84D4-105F3370AFF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99730"/>
            <a:ext cx="4495800" cy="0"/>
          </a:xfrm>
          <a:prstGeom prst="line">
            <a:avLst/>
          </a:prstGeom>
          <a:ln w="254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03625639"/>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wipe(up)">
                                      <p:cBhvr>
                                        <p:cTn id="12"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718B0F80-1C8E-49FA-9B66-C9285753E25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1" name="Freeform 6">
            <a:extLst>
              <a:ext uri="{FF2B5EF4-FFF2-40B4-BE49-F238E27FC236}">
                <a16:creationId xmlns:a16="http://schemas.microsoft.com/office/drawing/2014/main" id="{CEF2B853-4083-4B70-AC2A-F79D8080934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flipH="1">
            <a:off x="0" y="643466"/>
            <a:ext cx="407988" cy="819150"/>
          </a:xfrm>
          <a:custGeom>
            <a:avLst/>
            <a:gdLst/>
            <a:ahLst/>
            <a:cxnLst/>
            <a:rect l="0" t="0" r="r" b="b"/>
            <a:pathLst>
              <a:path w="1799" h="3612">
                <a:moveTo>
                  <a:pt x="1799" y="0"/>
                </a:moveTo>
                <a:lnTo>
                  <a:pt x="1799" y="3612"/>
                </a:lnTo>
                <a:lnTo>
                  <a:pt x="1686" y="3609"/>
                </a:lnTo>
                <a:lnTo>
                  <a:pt x="1574" y="3598"/>
                </a:lnTo>
                <a:lnTo>
                  <a:pt x="1464" y="3581"/>
                </a:lnTo>
                <a:lnTo>
                  <a:pt x="1357" y="3557"/>
                </a:lnTo>
                <a:lnTo>
                  <a:pt x="1251" y="3527"/>
                </a:lnTo>
                <a:lnTo>
                  <a:pt x="1150" y="3490"/>
                </a:lnTo>
                <a:lnTo>
                  <a:pt x="1050" y="3448"/>
                </a:lnTo>
                <a:lnTo>
                  <a:pt x="953" y="3401"/>
                </a:lnTo>
                <a:lnTo>
                  <a:pt x="860" y="3347"/>
                </a:lnTo>
                <a:lnTo>
                  <a:pt x="771" y="3289"/>
                </a:lnTo>
                <a:lnTo>
                  <a:pt x="686" y="3224"/>
                </a:lnTo>
                <a:lnTo>
                  <a:pt x="604" y="3156"/>
                </a:lnTo>
                <a:lnTo>
                  <a:pt x="527" y="3083"/>
                </a:lnTo>
                <a:lnTo>
                  <a:pt x="454" y="3005"/>
                </a:lnTo>
                <a:lnTo>
                  <a:pt x="386" y="2923"/>
                </a:lnTo>
                <a:lnTo>
                  <a:pt x="323" y="2838"/>
                </a:lnTo>
                <a:lnTo>
                  <a:pt x="265" y="2748"/>
                </a:lnTo>
                <a:lnTo>
                  <a:pt x="211" y="2655"/>
                </a:lnTo>
                <a:lnTo>
                  <a:pt x="163" y="2559"/>
                </a:lnTo>
                <a:lnTo>
                  <a:pt x="121" y="2459"/>
                </a:lnTo>
                <a:lnTo>
                  <a:pt x="85" y="2356"/>
                </a:lnTo>
                <a:lnTo>
                  <a:pt x="55" y="2251"/>
                </a:lnTo>
                <a:lnTo>
                  <a:pt x="32" y="2143"/>
                </a:lnTo>
                <a:lnTo>
                  <a:pt x="14" y="2033"/>
                </a:lnTo>
                <a:lnTo>
                  <a:pt x="4" y="1920"/>
                </a:lnTo>
                <a:lnTo>
                  <a:pt x="0" y="1806"/>
                </a:lnTo>
                <a:lnTo>
                  <a:pt x="4" y="1692"/>
                </a:lnTo>
                <a:lnTo>
                  <a:pt x="14" y="1580"/>
                </a:lnTo>
                <a:lnTo>
                  <a:pt x="32" y="1469"/>
                </a:lnTo>
                <a:lnTo>
                  <a:pt x="55" y="1362"/>
                </a:lnTo>
                <a:lnTo>
                  <a:pt x="85" y="1256"/>
                </a:lnTo>
                <a:lnTo>
                  <a:pt x="121" y="1154"/>
                </a:lnTo>
                <a:lnTo>
                  <a:pt x="163" y="1054"/>
                </a:lnTo>
                <a:lnTo>
                  <a:pt x="211" y="958"/>
                </a:lnTo>
                <a:lnTo>
                  <a:pt x="265" y="864"/>
                </a:lnTo>
                <a:lnTo>
                  <a:pt x="323" y="774"/>
                </a:lnTo>
                <a:lnTo>
                  <a:pt x="386" y="689"/>
                </a:lnTo>
                <a:lnTo>
                  <a:pt x="454" y="607"/>
                </a:lnTo>
                <a:lnTo>
                  <a:pt x="527" y="529"/>
                </a:lnTo>
                <a:lnTo>
                  <a:pt x="604" y="456"/>
                </a:lnTo>
                <a:lnTo>
                  <a:pt x="686" y="388"/>
                </a:lnTo>
                <a:lnTo>
                  <a:pt x="771" y="325"/>
                </a:lnTo>
                <a:lnTo>
                  <a:pt x="860" y="266"/>
                </a:lnTo>
                <a:lnTo>
                  <a:pt x="953" y="212"/>
                </a:lnTo>
                <a:lnTo>
                  <a:pt x="1050" y="164"/>
                </a:lnTo>
                <a:lnTo>
                  <a:pt x="1150" y="122"/>
                </a:lnTo>
                <a:lnTo>
                  <a:pt x="1251" y="85"/>
                </a:lnTo>
                <a:lnTo>
                  <a:pt x="1357" y="55"/>
                </a:lnTo>
                <a:lnTo>
                  <a:pt x="1464" y="32"/>
                </a:lnTo>
                <a:lnTo>
                  <a:pt x="1574" y="14"/>
                </a:lnTo>
                <a:lnTo>
                  <a:pt x="1686" y="5"/>
                </a:lnTo>
                <a:lnTo>
                  <a:pt x="1799" y="0"/>
                </a:lnTo>
                <a:close/>
              </a:path>
            </a:pathLst>
          </a:custGeom>
          <a:solidFill>
            <a:schemeClr val="tx1">
              <a:lumMod val="85000"/>
              <a:lumOff val="15000"/>
            </a:schemeClr>
          </a:solidFill>
          <a:ln w="0">
            <a:noFill/>
            <a:prstDash val="solid"/>
            <a:round/>
            <a:headEnd/>
            <a:tailEnd/>
          </a:ln>
        </p:spPr>
      </p:sp>
      <p:cxnSp>
        <p:nvCxnSpPr>
          <p:cNvPr id="13" name="Straight Connector 12">
            <a:extLst>
              <a:ext uri="{FF2B5EF4-FFF2-40B4-BE49-F238E27FC236}">
                <a16:creationId xmlns:a16="http://schemas.microsoft.com/office/drawing/2014/main" id="{D434EAAF-BF44-4CCC-84D4-105F3370AFF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99730"/>
            <a:ext cx="4495800" cy="0"/>
          </a:xfrm>
          <a:prstGeom prst="line">
            <a:avLst/>
          </a:prstGeom>
          <a:ln w="254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7" name="Title 1">
            <a:extLst>
              <a:ext uri="{FF2B5EF4-FFF2-40B4-BE49-F238E27FC236}">
                <a16:creationId xmlns:a16="http://schemas.microsoft.com/office/drawing/2014/main" id="{DA2F6B70-D19E-4F46-B5F3-26189B7CB4C1}"/>
              </a:ext>
            </a:extLst>
          </p:cNvPr>
          <p:cNvSpPr>
            <a:spLocks noGrp="1"/>
          </p:cNvSpPr>
          <p:nvPr>
            <p:ph idx="1"/>
          </p:nvPr>
        </p:nvSpPr>
        <p:spPr>
          <a:xfrm>
            <a:off x="407988" y="642938"/>
            <a:ext cx="11141075" cy="5974837"/>
          </a:xfrm>
        </p:spPr>
        <p:txBody>
          <a:bodyPr anchor="ctr">
            <a:normAutofit fontScale="90000"/>
          </a:bodyPr>
          <a:lstStyle/>
          <a:p>
            <a:pPr marL="0" indent="0">
              <a:buNone/>
            </a:pPr>
            <a:endParaRPr lang="es-CO" b="1" dirty="0"/>
          </a:p>
          <a:p>
            <a:pPr marL="0" indent="0">
              <a:buNone/>
            </a:pPr>
            <a:endParaRPr lang="es-CO" b="1" dirty="0"/>
          </a:p>
          <a:p>
            <a:pPr marL="0" indent="0">
              <a:buNone/>
            </a:pPr>
            <a:endParaRPr lang="es-CO" b="1" dirty="0"/>
          </a:p>
          <a:p>
            <a:pPr marL="0" indent="0">
              <a:buNone/>
            </a:pPr>
            <a:r>
              <a:rPr lang="es-CO" sz="2700" b="1" i="1" u="sng" dirty="0"/>
              <a:t>Métodos contables</a:t>
            </a:r>
          </a:p>
          <a:p>
            <a:pPr marL="0" indent="0">
              <a:buNone/>
            </a:pPr>
            <a:endParaRPr lang="en-US" dirty="0"/>
          </a:p>
          <a:p>
            <a:pPr algn="just"/>
            <a:r>
              <a:rPr lang="es-CO" dirty="0"/>
              <a:t>Los estados financieros siguen el mismo formato general en todas las empresas. Sin embargo, dependiendo de la naturaleza del negocio de la firma, algunas partidas pueden variar. Aun así, en general los estados son lo suficientemente similares como para permitir la comparación del desempeño de una empresa con otra. </a:t>
            </a:r>
          </a:p>
          <a:p>
            <a:pPr algn="just"/>
            <a:endParaRPr lang="es-CO" dirty="0"/>
          </a:p>
          <a:p>
            <a:pPr algn="just"/>
            <a:r>
              <a:rPr lang="es-CO" dirty="0"/>
              <a:t>La mayoría de las compañías usan la contabilidad de causación: los ingresos y gastos se contabilizan cuando se ha incurrido en ellos, independientemente de cuándo han sido realmente recibidos o pagados. Este sistema se basa en el principio de equilibrio, que ayuda a las empresas a entender las verdaderas causas y efectos de sus actividades de negocios. Por consiguiente:</a:t>
            </a:r>
          </a:p>
          <a:p>
            <a:pPr algn="just"/>
            <a:endParaRPr lang="en-US" dirty="0"/>
          </a:p>
          <a:p>
            <a:pPr algn="just"/>
            <a:r>
              <a:rPr lang="es-CO" dirty="0"/>
              <a:t> Los ingresos se registran durante el periodo en el cual ocurrió la actividad de ventas.</a:t>
            </a:r>
            <a:endParaRPr lang="en-US" dirty="0"/>
          </a:p>
          <a:p>
            <a:endParaRPr lang="en-US" dirty="0"/>
          </a:p>
          <a:p>
            <a:endParaRPr lang="es-CO" dirty="0"/>
          </a:p>
          <a:p>
            <a:endParaRPr lang="es-CO" dirty="0"/>
          </a:p>
          <a:p>
            <a:endParaRPr lang="es-CO" dirty="0"/>
          </a:p>
          <a:p>
            <a:endParaRPr lang="en-US" dirty="0"/>
          </a:p>
        </p:txBody>
      </p:sp>
    </p:spTree>
    <p:extLst>
      <p:ext uri="{BB962C8B-B14F-4D97-AF65-F5344CB8AC3E}">
        <p14:creationId xmlns:p14="http://schemas.microsoft.com/office/powerpoint/2010/main" val="2392591871"/>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7">
                                            <p:txEl>
                                              <p:pRg st="3" end="3"/>
                                            </p:txEl>
                                          </p:spTgt>
                                        </p:tgtEl>
                                        <p:attrNameLst>
                                          <p:attrName>style.visibility</p:attrName>
                                        </p:attrNameLst>
                                      </p:cBhvr>
                                      <p:to>
                                        <p:strVal val="visible"/>
                                      </p:to>
                                    </p:set>
                                    <p:animEffect transition="in" filter="wipe(down)">
                                      <p:cBhvr>
                                        <p:cTn id="7" dur="500"/>
                                        <p:tgtEl>
                                          <p:spTgt spid="7">
                                            <p:txEl>
                                              <p:pRg st="3" end="3"/>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7">
                                            <p:txEl>
                                              <p:pRg st="5" end="5"/>
                                            </p:txEl>
                                          </p:spTgt>
                                        </p:tgtEl>
                                        <p:attrNameLst>
                                          <p:attrName>style.visibility</p:attrName>
                                        </p:attrNameLst>
                                      </p:cBhvr>
                                      <p:to>
                                        <p:strVal val="visible"/>
                                      </p:to>
                                    </p:set>
                                    <p:animEffect transition="in" filter="wipe(down)">
                                      <p:cBhvr>
                                        <p:cTn id="12" dur="500"/>
                                        <p:tgtEl>
                                          <p:spTgt spid="7">
                                            <p:txEl>
                                              <p:pRg st="5" end="5"/>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7">
                                            <p:txEl>
                                              <p:pRg st="7" end="7"/>
                                            </p:txEl>
                                          </p:spTgt>
                                        </p:tgtEl>
                                        <p:attrNameLst>
                                          <p:attrName>style.visibility</p:attrName>
                                        </p:attrNameLst>
                                      </p:cBhvr>
                                      <p:to>
                                        <p:strVal val="visible"/>
                                      </p:to>
                                    </p:set>
                                    <p:animEffect transition="in" filter="wipe(down)">
                                      <p:cBhvr>
                                        <p:cTn id="17" dur="500"/>
                                        <p:tgtEl>
                                          <p:spTgt spid="7">
                                            <p:txEl>
                                              <p:pRg st="7" end="7"/>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7">
                                            <p:txEl>
                                              <p:pRg st="9" end="9"/>
                                            </p:txEl>
                                          </p:spTgt>
                                        </p:tgtEl>
                                        <p:attrNameLst>
                                          <p:attrName>style.visibility</p:attrName>
                                        </p:attrNameLst>
                                      </p:cBhvr>
                                      <p:to>
                                        <p:strVal val="visible"/>
                                      </p:to>
                                    </p:set>
                                    <p:animEffect transition="in" filter="wipe(down)">
                                      <p:cBhvr>
                                        <p:cTn id="22" dur="500"/>
                                        <p:tgtEl>
                                          <p:spTgt spid="7">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718B0F80-1C8E-49FA-9B66-C9285753E25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1" name="Freeform 6">
            <a:extLst>
              <a:ext uri="{FF2B5EF4-FFF2-40B4-BE49-F238E27FC236}">
                <a16:creationId xmlns:a16="http://schemas.microsoft.com/office/drawing/2014/main" id="{CEF2B853-4083-4B70-AC2A-F79D8080934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flipH="1">
            <a:off x="0" y="643466"/>
            <a:ext cx="407988" cy="819150"/>
          </a:xfrm>
          <a:custGeom>
            <a:avLst/>
            <a:gdLst/>
            <a:ahLst/>
            <a:cxnLst/>
            <a:rect l="0" t="0" r="r" b="b"/>
            <a:pathLst>
              <a:path w="1799" h="3612">
                <a:moveTo>
                  <a:pt x="1799" y="0"/>
                </a:moveTo>
                <a:lnTo>
                  <a:pt x="1799" y="3612"/>
                </a:lnTo>
                <a:lnTo>
                  <a:pt x="1686" y="3609"/>
                </a:lnTo>
                <a:lnTo>
                  <a:pt x="1574" y="3598"/>
                </a:lnTo>
                <a:lnTo>
                  <a:pt x="1464" y="3581"/>
                </a:lnTo>
                <a:lnTo>
                  <a:pt x="1357" y="3557"/>
                </a:lnTo>
                <a:lnTo>
                  <a:pt x="1251" y="3527"/>
                </a:lnTo>
                <a:lnTo>
                  <a:pt x="1150" y="3490"/>
                </a:lnTo>
                <a:lnTo>
                  <a:pt x="1050" y="3448"/>
                </a:lnTo>
                <a:lnTo>
                  <a:pt x="953" y="3401"/>
                </a:lnTo>
                <a:lnTo>
                  <a:pt x="860" y="3347"/>
                </a:lnTo>
                <a:lnTo>
                  <a:pt x="771" y="3289"/>
                </a:lnTo>
                <a:lnTo>
                  <a:pt x="686" y="3224"/>
                </a:lnTo>
                <a:lnTo>
                  <a:pt x="604" y="3156"/>
                </a:lnTo>
                <a:lnTo>
                  <a:pt x="527" y="3083"/>
                </a:lnTo>
                <a:lnTo>
                  <a:pt x="454" y="3005"/>
                </a:lnTo>
                <a:lnTo>
                  <a:pt x="386" y="2923"/>
                </a:lnTo>
                <a:lnTo>
                  <a:pt x="323" y="2838"/>
                </a:lnTo>
                <a:lnTo>
                  <a:pt x="265" y="2748"/>
                </a:lnTo>
                <a:lnTo>
                  <a:pt x="211" y="2655"/>
                </a:lnTo>
                <a:lnTo>
                  <a:pt x="163" y="2559"/>
                </a:lnTo>
                <a:lnTo>
                  <a:pt x="121" y="2459"/>
                </a:lnTo>
                <a:lnTo>
                  <a:pt x="85" y="2356"/>
                </a:lnTo>
                <a:lnTo>
                  <a:pt x="55" y="2251"/>
                </a:lnTo>
                <a:lnTo>
                  <a:pt x="32" y="2143"/>
                </a:lnTo>
                <a:lnTo>
                  <a:pt x="14" y="2033"/>
                </a:lnTo>
                <a:lnTo>
                  <a:pt x="4" y="1920"/>
                </a:lnTo>
                <a:lnTo>
                  <a:pt x="0" y="1806"/>
                </a:lnTo>
                <a:lnTo>
                  <a:pt x="4" y="1692"/>
                </a:lnTo>
                <a:lnTo>
                  <a:pt x="14" y="1580"/>
                </a:lnTo>
                <a:lnTo>
                  <a:pt x="32" y="1469"/>
                </a:lnTo>
                <a:lnTo>
                  <a:pt x="55" y="1362"/>
                </a:lnTo>
                <a:lnTo>
                  <a:pt x="85" y="1256"/>
                </a:lnTo>
                <a:lnTo>
                  <a:pt x="121" y="1154"/>
                </a:lnTo>
                <a:lnTo>
                  <a:pt x="163" y="1054"/>
                </a:lnTo>
                <a:lnTo>
                  <a:pt x="211" y="958"/>
                </a:lnTo>
                <a:lnTo>
                  <a:pt x="265" y="864"/>
                </a:lnTo>
                <a:lnTo>
                  <a:pt x="323" y="774"/>
                </a:lnTo>
                <a:lnTo>
                  <a:pt x="386" y="689"/>
                </a:lnTo>
                <a:lnTo>
                  <a:pt x="454" y="607"/>
                </a:lnTo>
                <a:lnTo>
                  <a:pt x="527" y="529"/>
                </a:lnTo>
                <a:lnTo>
                  <a:pt x="604" y="456"/>
                </a:lnTo>
                <a:lnTo>
                  <a:pt x="686" y="388"/>
                </a:lnTo>
                <a:lnTo>
                  <a:pt x="771" y="325"/>
                </a:lnTo>
                <a:lnTo>
                  <a:pt x="860" y="266"/>
                </a:lnTo>
                <a:lnTo>
                  <a:pt x="953" y="212"/>
                </a:lnTo>
                <a:lnTo>
                  <a:pt x="1050" y="164"/>
                </a:lnTo>
                <a:lnTo>
                  <a:pt x="1150" y="122"/>
                </a:lnTo>
                <a:lnTo>
                  <a:pt x="1251" y="85"/>
                </a:lnTo>
                <a:lnTo>
                  <a:pt x="1357" y="55"/>
                </a:lnTo>
                <a:lnTo>
                  <a:pt x="1464" y="32"/>
                </a:lnTo>
                <a:lnTo>
                  <a:pt x="1574" y="14"/>
                </a:lnTo>
                <a:lnTo>
                  <a:pt x="1686" y="5"/>
                </a:lnTo>
                <a:lnTo>
                  <a:pt x="1799" y="0"/>
                </a:lnTo>
                <a:close/>
              </a:path>
            </a:pathLst>
          </a:custGeom>
          <a:solidFill>
            <a:schemeClr val="tx1">
              <a:lumMod val="85000"/>
              <a:lumOff val="15000"/>
            </a:schemeClr>
          </a:solidFill>
          <a:ln w="0">
            <a:noFill/>
            <a:prstDash val="solid"/>
            <a:round/>
            <a:headEnd/>
            <a:tailEnd/>
          </a:ln>
        </p:spPr>
      </p:sp>
      <p:cxnSp>
        <p:nvCxnSpPr>
          <p:cNvPr id="13" name="Straight Connector 12">
            <a:extLst>
              <a:ext uri="{FF2B5EF4-FFF2-40B4-BE49-F238E27FC236}">
                <a16:creationId xmlns:a16="http://schemas.microsoft.com/office/drawing/2014/main" id="{D434EAAF-BF44-4CCC-84D4-105F3370AFF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99730"/>
            <a:ext cx="4495800" cy="0"/>
          </a:xfrm>
          <a:prstGeom prst="line">
            <a:avLst/>
          </a:prstGeom>
          <a:ln w="254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7" name="Title 1">
            <a:extLst>
              <a:ext uri="{FF2B5EF4-FFF2-40B4-BE49-F238E27FC236}">
                <a16:creationId xmlns:a16="http://schemas.microsoft.com/office/drawing/2014/main" id="{DA2F6B70-D19E-4F46-B5F3-26189B7CB4C1}"/>
              </a:ext>
            </a:extLst>
          </p:cNvPr>
          <p:cNvSpPr>
            <a:spLocks noGrp="1"/>
          </p:cNvSpPr>
          <p:nvPr>
            <p:ph idx="1"/>
          </p:nvPr>
        </p:nvSpPr>
        <p:spPr>
          <a:xfrm>
            <a:off x="525462" y="441581"/>
            <a:ext cx="11141075" cy="5974837"/>
          </a:xfrm>
        </p:spPr>
        <p:txBody>
          <a:bodyPr anchor="ctr">
            <a:normAutofit fontScale="90000" lnSpcReduction="20000"/>
          </a:bodyPr>
          <a:lstStyle/>
          <a:p>
            <a:pPr marL="0" indent="0">
              <a:buNone/>
            </a:pPr>
            <a:endParaRPr lang="es-CO" b="1" dirty="0"/>
          </a:p>
          <a:p>
            <a:pPr marL="0" indent="0">
              <a:buNone/>
            </a:pPr>
            <a:endParaRPr lang="es-CO" b="1" dirty="0"/>
          </a:p>
          <a:p>
            <a:pPr marL="0" indent="0">
              <a:buNone/>
            </a:pPr>
            <a:endParaRPr lang="es-CO" sz="2900" b="1" i="1" u="sng" dirty="0"/>
          </a:p>
          <a:p>
            <a:pPr marL="0" indent="0">
              <a:buNone/>
            </a:pPr>
            <a:r>
              <a:rPr lang="es-CO" sz="2900" b="1" i="1" u="sng" dirty="0"/>
              <a:t>El estado de resultados </a:t>
            </a:r>
          </a:p>
          <a:p>
            <a:pPr marL="0" indent="0">
              <a:buNone/>
            </a:pPr>
            <a:endParaRPr lang="en-US" sz="2900" b="1" i="1" u="sng" dirty="0"/>
          </a:p>
          <a:p>
            <a:pPr marL="0" indent="0" algn="just">
              <a:buNone/>
            </a:pPr>
            <a:r>
              <a:rPr lang="es-CO" sz="2200" dirty="0"/>
              <a:t>El estado de resultados le dice si la compañía está generando utilidades; es decir, si tiene ingresos netos positivos. Por ello el estado de resultados también se llama estado de pérdidas y ganancias. Muestra la rentabilidad de una empresa en un periodo específico de tiempo, normalmente mensual, trimestral y anual.</a:t>
            </a:r>
          </a:p>
          <a:p>
            <a:pPr marL="0" indent="0" algn="just">
              <a:buNone/>
            </a:pPr>
            <a:endParaRPr lang="es-CO" sz="2200" dirty="0"/>
          </a:p>
          <a:p>
            <a:pPr marL="0" indent="0" algn="just">
              <a:buNone/>
            </a:pPr>
            <a:r>
              <a:rPr lang="es-CO" sz="2200" dirty="0"/>
              <a:t>¿Cómo se presenta este cuadro de rentabilidad en el estado de resultados? Comienza con los ingresos de una empresa: cuánto dinero llegó a su puerta proveniente de sus operaciones. Luego, de los ingresos se descuentan distintos costos, desde los costos de fabricar y almacenar sus productos, pasando por la depreciación de plantas y hasta los intereses e impuestos. El resultado final, o lo que queda, es el ingreso neto o utilidad.</a:t>
            </a:r>
            <a:endParaRPr lang="en-US" sz="2200" dirty="0"/>
          </a:p>
          <a:p>
            <a:pPr marL="0" indent="0" algn="just">
              <a:buNone/>
            </a:pPr>
            <a:r>
              <a:rPr lang="es-CO" sz="2200" dirty="0"/>
              <a:t> </a:t>
            </a:r>
            <a:endParaRPr lang="en-US" sz="2200" dirty="0"/>
          </a:p>
          <a:p>
            <a:endParaRPr lang="es-CO" dirty="0"/>
          </a:p>
          <a:p>
            <a:endParaRPr lang="es-CO" dirty="0"/>
          </a:p>
          <a:p>
            <a:endParaRPr lang="es-CO" dirty="0"/>
          </a:p>
          <a:p>
            <a:endParaRPr lang="en-US" dirty="0"/>
          </a:p>
        </p:txBody>
      </p:sp>
    </p:spTree>
    <p:extLst>
      <p:ext uri="{BB962C8B-B14F-4D97-AF65-F5344CB8AC3E}">
        <p14:creationId xmlns:p14="http://schemas.microsoft.com/office/powerpoint/2010/main" val="3864887472"/>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7">
                                            <p:txEl>
                                              <p:pRg st="3" end="3"/>
                                            </p:txEl>
                                          </p:spTgt>
                                        </p:tgtEl>
                                        <p:attrNameLst>
                                          <p:attrName>style.visibility</p:attrName>
                                        </p:attrNameLst>
                                      </p:cBhvr>
                                      <p:to>
                                        <p:strVal val="visible"/>
                                      </p:to>
                                    </p:set>
                                    <p:animEffect transition="in" filter="wipe(down)">
                                      <p:cBhvr>
                                        <p:cTn id="7" dur="500"/>
                                        <p:tgtEl>
                                          <p:spTgt spid="7">
                                            <p:txEl>
                                              <p:pRg st="3" end="3"/>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7">
                                            <p:txEl>
                                              <p:pRg st="5" end="5"/>
                                            </p:txEl>
                                          </p:spTgt>
                                        </p:tgtEl>
                                        <p:attrNameLst>
                                          <p:attrName>style.visibility</p:attrName>
                                        </p:attrNameLst>
                                      </p:cBhvr>
                                      <p:to>
                                        <p:strVal val="visible"/>
                                      </p:to>
                                    </p:set>
                                    <p:animEffect transition="in" filter="wipe(down)">
                                      <p:cBhvr>
                                        <p:cTn id="12" dur="500"/>
                                        <p:tgtEl>
                                          <p:spTgt spid="7">
                                            <p:txEl>
                                              <p:pRg st="5" end="5"/>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7">
                                            <p:txEl>
                                              <p:pRg st="7" end="7"/>
                                            </p:txEl>
                                          </p:spTgt>
                                        </p:tgtEl>
                                        <p:attrNameLst>
                                          <p:attrName>style.visibility</p:attrName>
                                        </p:attrNameLst>
                                      </p:cBhvr>
                                      <p:to>
                                        <p:strVal val="visible"/>
                                      </p:to>
                                    </p:set>
                                    <p:animEffect transition="in" filter="wipe(down)">
                                      <p:cBhvr>
                                        <p:cTn id="17" dur="500"/>
                                        <p:tgtEl>
                                          <p:spTgt spid="7">
                                            <p:txEl>
                                              <p:pRg st="7" end="7"/>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7">
                                            <p:txEl>
                                              <p:pRg st="8" end="8"/>
                                            </p:txEl>
                                          </p:spTgt>
                                        </p:tgtEl>
                                        <p:attrNameLst>
                                          <p:attrName>style.visibility</p:attrName>
                                        </p:attrNameLst>
                                      </p:cBhvr>
                                      <p:to>
                                        <p:strVal val="visible"/>
                                      </p:to>
                                    </p:set>
                                    <p:animEffect transition="in" filter="wipe(down)">
                                      <p:cBhvr>
                                        <p:cTn id="22" dur="500"/>
                                        <p:tgtEl>
                                          <p:spTgt spid="7">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718B0F80-1C8E-49FA-9B66-C9285753E25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1" name="Freeform 6">
            <a:extLst>
              <a:ext uri="{FF2B5EF4-FFF2-40B4-BE49-F238E27FC236}">
                <a16:creationId xmlns:a16="http://schemas.microsoft.com/office/drawing/2014/main" id="{CEF2B853-4083-4B70-AC2A-F79D8080934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flipH="1">
            <a:off x="0" y="643466"/>
            <a:ext cx="407988" cy="819150"/>
          </a:xfrm>
          <a:custGeom>
            <a:avLst/>
            <a:gdLst/>
            <a:ahLst/>
            <a:cxnLst/>
            <a:rect l="0" t="0" r="r" b="b"/>
            <a:pathLst>
              <a:path w="1799" h="3612">
                <a:moveTo>
                  <a:pt x="1799" y="0"/>
                </a:moveTo>
                <a:lnTo>
                  <a:pt x="1799" y="3612"/>
                </a:lnTo>
                <a:lnTo>
                  <a:pt x="1686" y="3609"/>
                </a:lnTo>
                <a:lnTo>
                  <a:pt x="1574" y="3598"/>
                </a:lnTo>
                <a:lnTo>
                  <a:pt x="1464" y="3581"/>
                </a:lnTo>
                <a:lnTo>
                  <a:pt x="1357" y="3557"/>
                </a:lnTo>
                <a:lnTo>
                  <a:pt x="1251" y="3527"/>
                </a:lnTo>
                <a:lnTo>
                  <a:pt x="1150" y="3490"/>
                </a:lnTo>
                <a:lnTo>
                  <a:pt x="1050" y="3448"/>
                </a:lnTo>
                <a:lnTo>
                  <a:pt x="953" y="3401"/>
                </a:lnTo>
                <a:lnTo>
                  <a:pt x="860" y="3347"/>
                </a:lnTo>
                <a:lnTo>
                  <a:pt x="771" y="3289"/>
                </a:lnTo>
                <a:lnTo>
                  <a:pt x="686" y="3224"/>
                </a:lnTo>
                <a:lnTo>
                  <a:pt x="604" y="3156"/>
                </a:lnTo>
                <a:lnTo>
                  <a:pt x="527" y="3083"/>
                </a:lnTo>
                <a:lnTo>
                  <a:pt x="454" y="3005"/>
                </a:lnTo>
                <a:lnTo>
                  <a:pt x="386" y="2923"/>
                </a:lnTo>
                <a:lnTo>
                  <a:pt x="323" y="2838"/>
                </a:lnTo>
                <a:lnTo>
                  <a:pt x="265" y="2748"/>
                </a:lnTo>
                <a:lnTo>
                  <a:pt x="211" y="2655"/>
                </a:lnTo>
                <a:lnTo>
                  <a:pt x="163" y="2559"/>
                </a:lnTo>
                <a:lnTo>
                  <a:pt x="121" y="2459"/>
                </a:lnTo>
                <a:lnTo>
                  <a:pt x="85" y="2356"/>
                </a:lnTo>
                <a:lnTo>
                  <a:pt x="55" y="2251"/>
                </a:lnTo>
                <a:lnTo>
                  <a:pt x="32" y="2143"/>
                </a:lnTo>
                <a:lnTo>
                  <a:pt x="14" y="2033"/>
                </a:lnTo>
                <a:lnTo>
                  <a:pt x="4" y="1920"/>
                </a:lnTo>
                <a:lnTo>
                  <a:pt x="0" y="1806"/>
                </a:lnTo>
                <a:lnTo>
                  <a:pt x="4" y="1692"/>
                </a:lnTo>
                <a:lnTo>
                  <a:pt x="14" y="1580"/>
                </a:lnTo>
                <a:lnTo>
                  <a:pt x="32" y="1469"/>
                </a:lnTo>
                <a:lnTo>
                  <a:pt x="55" y="1362"/>
                </a:lnTo>
                <a:lnTo>
                  <a:pt x="85" y="1256"/>
                </a:lnTo>
                <a:lnTo>
                  <a:pt x="121" y="1154"/>
                </a:lnTo>
                <a:lnTo>
                  <a:pt x="163" y="1054"/>
                </a:lnTo>
                <a:lnTo>
                  <a:pt x="211" y="958"/>
                </a:lnTo>
                <a:lnTo>
                  <a:pt x="265" y="864"/>
                </a:lnTo>
                <a:lnTo>
                  <a:pt x="323" y="774"/>
                </a:lnTo>
                <a:lnTo>
                  <a:pt x="386" y="689"/>
                </a:lnTo>
                <a:lnTo>
                  <a:pt x="454" y="607"/>
                </a:lnTo>
                <a:lnTo>
                  <a:pt x="527" y="529"/>
                </a:lnTo>
                <a:lnTo>
                  <a:pt x="604" y="456"/>
                </a:lnTo>
                <a:lnTo>
                  <a:pt x="686" y="388"/>
                </a:lnTo>
                <a:lnTo>
                  <a:pt x="771" y="325"/>
                </a:lnTo>
                <a:lnTo>
                  <a:pt x="860" y="266"/>
                </a:lnTo>
                <a:lnTo>
                  <a:pt x="953" y="212"/>
                </a:lnTo>
                <a:lnTo>
                  <a:pt x="1050" y="164"/>
                </a:lnTo>
                <a:lnTo>
                  <a:pt x="1150" y="122"/>
                </a:lnTo>
                <a:lnTo>
                  <a:pt x="1251" y="85"/>
                </a:lnTo>
                <a:lnTo>
                  <a:pt x="1357" y="55"/>
                </a:lnTo>
                <a:lnTo>
                  <a:pt x="1464" y="32"/>
                </a:lnTo>
                <a:lnTo>
                  <a:pt x="1574" y="14"/>
                </a:lnTo>
                <a:lnTo>
                  <a:pt x="1686" y="5"/>
                </a:lnTo>
                <a:lnTo>
                  <a:pt x="1799" y="0"/>
                </a:lnTo>
                <a:close/>
              </a:path>
            </a:pathLst>
          </a:custGeom>
          <a:solidFill>
            <a:schemeClr val="tx1">
              <a:lumMod val="85000"/>
              <a:lumOff val="15000"/>
            </a:schemeClr>
          </a:solidFill>
          <a:ln w="0">
            <a:noFill/>
            <a:prstDash val="solid"/>
            <a:round/>
            <a:headEnd/>
            <a:tailEnd/>
          </a:ln>
        </p:spPr>
      </p:sp>
      <p:cxnSp>
        <p:nvCxnSpPr>
          <p:cNvPr id="13" name="Straight Connector 12">
            <a:extLst>
              <a:ext uri="{FF2B5EF4-FFF2-40B4-BE49-F238E27FC236}">
                <a16:creationId xmlns:a16="http://schemas.microsoft.com/office/drawing/2014/main" id="{D434EAAF-BF44-4CCC-84D4-105F3370AFF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99730"/>
            <a:ext cx="4495800" cy="0"/>
          </a:xfrm>
          <a:prstGeom prst="line">
            <a:avLst/>
          </a:prstGeom>
          <a:ln w="254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7" name="Title 1">
            <a:extLst>
              <a:ext uri="{FF2B5EF4-FFF2-40B4-BE49-F238E27FC236}">
                <a16:creationId xmlns:a16="http://schemas.microsoft.com/office/drawing/2014/main" id="{DA2F6B70-D19E-4F46-B5F3-26189B7CB4C1}"/>
              </a:ext>
            </a:extLst>
          </p:cNvPr>
          <p:cNvSpPr>
            <a:spLocks noGrp="1"/>
          </p:cNvSpPr>
          <p:nvPr>
            <p:ph idx="1"/>
          </p:nvPr>
        </p:nvSpPr>
        <p:spPr>
          <a:xfrm>
            <a:off x="407988" y="642938"/>
            <a:ext cx="11141075" cy="5974837"/>
          </a:xfrm>
        </p:spPr>
        <p:txBody>
          <a:bodyPr anchor="ctr">
            <a:normAutofit fontScale="82500" lnSpcReduction="20000"/>
          </a:bodyPr>
          <a:lstStyle/>
          <a:p>
            <a:pPr marL="0" indent="0">
              <a:buNone/>
            </a:pPr>
            <a:endParaRPr lang="es-CO" b="1" dirty="0"/>
          </a:p>
          <a:p>
            <a:pPr marL="0" indent="0">
              <a:buNone/>
            </a:pPr>
            <a:endParaRPr lang="es-CO" b="1" dirty="0"/>
          </a:p>
          <a:p>
            <a:pPr marL="0" indent="0">
              <a:buNone/>
            </a:pPr>
            <a:endParaRPr lang="es-CO" sz="2900" b="1" i="1" u="sng" dirty="0"/>
          </a:p>
          <a:p>
            <a:pPr marL="0" indent="0">
              <a:buNone/>
            </a:pPr>
            <a:r>
              <a:rPr lang="es-CO" sz="2900" b="1" i="1" u="sng" dirty="0"/>
              <a:t>El balance</a:t>
            </a:r>
          </a:p>
          <a:p>
            <a:pPr marL="0" indent="0">
              <a:buNone/>
            </a:pPr>
            <a:endParaRPr lang="en-US" sz="2900" b="1" i="1" u="sng" dirty="0"/>
          </a:p>
          <a:p>
            <a:pPr algn="just"/>
            <a:r>
              <a:rPr lang="es-CO" sz="2200" dirty="0"/>
              <a:t>La mayoría de las personas va al doctor una vez al año para hacerse exámenes, como una fotografía de su estado físico en un momento determinado. De manera, similar las empresas preparan balances que resumen sus posiciones financieras en un periodo determinado.</a:t>
            </a:r>
          </a:p>
          <a:p>
            <a:pPr marL="0" indent="0" algn="just">
              <a:buNone/>
            </a:pPr>
            <a:endParaRPr lang="en-US" sz="2200" dirty="0"/>
          </a:p>
          <a:p>
            <a:pPr algn="just"/>
            <a:r>
              <a:rPr lang="es-CO" sz="2200" dirty="0"/>
              <a:t>Activos = pasivos + patrimonio neto</a:t>
            </a:r>
          </a:p>
          <a:p>
            <a:pPr algn="just"/>
            <a:endParaRPr lang="en-US" sz="2200" dirty="0"/>
          </a:p>
          <a:p>
            <a:pPr algn="just"/>
            <a:r>
              <a:rPr lang="es-CO" sz="2200" dirty="0"/>
              <a:t>Los activos son las cosas en que invierte una empresa para poder llevar adelante sus actividades, dentro de los cuales se encuentran los instrumentos financieros, terrenos, edificios y equipamiento. Para adquirir los activos necesarios, una empresa a menudo pide prestado dinero de otros o promete pagar a otros. Esos dineros que se deben a los acreedores, se llaman pasivos. El patrimonio neto, también llamado capital propio incluye el capital aportado por los inversionistas y las utilidades retenidas por la empresa en el tiempo. Si una empresa tiene $ 3 millones en activos y $ 2 millones en pasivos, tendrá un patrimonio neto de $ 1 millón.</a:t>
            </a:r>
            <a:endParaRPr lang="en-US" sz="2200" dirty="0"/>
          </a:p>
          <a:p>
            <a:pPr marL="0" indent="0">
              <a:buNone/>
            </a:pPr>
            <a:endParaRPr lang="es-CO" b="1" dirty="0"/>
          </a:p>
          <a:p>
            <a:pPr marL="0" indent="0">
              <a:buNone/>
            </a:pPr>
            <a:endParaRPr lang="es-CO" b="1" dirty="0"/>
          </a:p>
          <a:p>
            <a:endParaRPr lang="es-CO" dirty="0"/>
          </a:p>
          <a:p>
            <a:endParaRPr lang="es-CO" dirty="0"/>
          </a:p>
          <a:p>
            <a:endParaRPr lang="es-CO" dirty="0"/>
          </a:p>
          <a:p>
            <a:endParaRPr lang="en-US" dirty="0"/>
          </a:p>
        </p:txBody>
      </p:sp>
    </p:spTree>
    <p:extLst>
      <p:ext uri="{BB962C8B-B14F-4D97-AF65-F5344CB8AC3E}">
        <p14:creationId xmlns:p14="http://schemas.microsoft.com/office/powerpoint/2010/main" val="909262178"/>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7">
                                            <p:txEl>
                                              <p:pRg st="3" end="3"/>
                                            </p:txEl>
                                          </p:spTgt>
                                        </p:tgtEl>
                                        <p:attrNameLst>
                                          <p:attrName>style.visibility</p:attrName>
                                        </p:attrNameLst>
                                      </p:cBhvr>
                                      <p:to>
                                        <p:strVal val="visible"/>
                                      </p:to>
                                    </p:set>
                                    <p:animEffect transition="in" filter="wipe(down)">
                                      <p:cBhvr>
                                        <p:cTn id="7" dur="500"/>
                                        <p:tgtEl>
                                          <p:spTgt spid="7">
                                            <p:txEl>
                                              <p:pRg st="3" end="3"/>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7">
                                            <p:txEl>
                                              <p:pRg st="5" end="5"/>
                                            </p:txEl>
                                          </p:spTgt>
                                        </p:tgtEl>
                                        <p:attrNameLst>
                                          <p:attrName>style.visibility</p:attrName>
                                        </p:attrNameLst>
                                      </p:cBhvr>
                                      <p:to>
                                        <p:strVal val="visible"/>
                                      </p:to>
                                    </p:set>
                                    <p:animEffect transition="in" filter="wipe(down)">
                                      <p:cBhvr>
                                        <p:cTn id="12" dur="500"/>
                                        <p:tgtEl>
                                          <p:spTgt spid="7">
                                            <p:txEl>
                                              <p:pRg st="5" end="5"/>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7">
                                            <p:txEl>
                                              <p:pRg st="7" end="7"/>
                                            </p:txEl>
                                          </p:spTgt>
                                        </p:tgtEl>
                                        <p:attrNameLst>
                                          <p:attrName>style.visibility</p:attrName>
                                        </p:attrNameLst>
                                      </p:cBhvr>
                                      <p:to>
                                        <p:strVal val="visible"/>
                                      </p:to>
                                    </p:set>
                                    <p:animEffect transition="in" filter="wipe(down)">
                                      <p:cBhvr>
                                        <p:cTn id="17" dur="500"/>
                                        <p:tgtEl>
                                          <p:spTgt spid="7">
                                            <p:txEl>
                                              <p:pRg st="7" end="7"/>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7">
                                            <p:txEl>
                                              <p:pRg st="9" end="9"/>
                                            </p:txEl>
                                          </p:spTgt>
                                        </p:tgtEl>
                                        <p:attrNameLst>
                                          <p:attrName>style.visibility</p:attrName>
                                        </p:attrNameLst>
                                      </p:cBhvr>
                                      <p:to>
                                        <p:strVal val="visible"/>
                                      </p:to>
                                    </p:set>
                                    <p:animEffect transition="in" filter="wipe(down)">
                                      <p:cBhvr>
                                        <p:cTn id="22" dur="500"/>
                                        <p:tgtEl>
                                          <p:spTgt spid="7">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718B0F80-1C8E-49FA-9B66-C9285753E25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1" name="Freeform 6">
            <a:extLst>
              <a:ext uri="{FF2B5EF4-FFF2-40B4-BE49-F238E27FC236}">
                <a16:creationId xmlns:a16="http://schemas.microsoft.com/office/drawing/2014/main" id="{CEF2B853-4083-4B70-AC2A-F79D8080934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flipH="1">
            <a:off x="0" y="643466"/>
            <a:ext cx="407988" cy="819150"/>
          </a:xfrm>
          <a:custGeom>
            <a:avLst/>
            <a:gdLst/>
            <a:ahLst/>
            <a:cxnLst/>
            <a:rect l="0" t="0" r="r" b="b"/>
            <a:pathLst>
              <a:path w="1799" h="3612">
                <a:moveTo>
                  <a:pt x="1799" y="0"/>
                </a:moveTo>
                <a:lnTo>
                  <a:pt x="1799" y="3612"/>
                </a:lnTo>
                <a:lnTo>
                  <a:pt x="1686" y="3609"/>
                </a:lnTo>
                <a:lnTo>
                  <a:pt x="1574" y="3598"/>
                </a:lnTo>
                <a:lnTo>
                  <a:pt x="1464" y="3581"/>
                </a:lnTo>
                <a:lnTo>
                  <a:pt x="1357" y="3557"/>
                </a:lnTo>
                <a:lnTo>
                  <a:pt x="1251" y="3527"/>
                </a:lnTo>
                <a:lnTo>
                  <a:pt x="1150" y="3490"/>
                </a:lnTo>
                <a:lnTo>
                  <a:pt x="1050" y="3448"/>
                </a:lnTo>
                <a:lnTo>
                  <a:pt x="953" y="3401"/>
                </a:lnTo>
                <a:lnTo>
                  <a:pt x="860" y="3347"/>
                </a:lnTo>
                <a:lnTo>
                  <a:pt x="771" y="3289"/>
                </a:lnTo>
                <a:lnTo>
                  <a:pt x="686" y="3224"/>
                </a:lnTo>
                <a:lnTo>
                  <a:pt x="604" y="3156"/>
                </a:lnTo>
                <a:lnTo>
                  <a:pt x="527" y="3083"/>
                </a:lnTo>
                <a:lnTo>
                  <a:pt x="454" y="3005"/>
                </a:lnTo>
                <a:lnTo>
                  <a:pt x="386" y="2923"/>
                </a:lnTo>
                <a:lnTo>
                  <a:pt x="323" y="2838"/>
                </a:lnTo>
                <a:lnTo>
                  <a:pt x="265" y="2748"/>
                </a:lnTo>
                <a:lnTo>
                  <a:pt x="211" y="2655"/>
                </a:lnTo>
                <a:lnTo>
                  <a:pt x="163" y="2559"/>
                </a:lnTo>
                <a:lnTo>
                  <a:pt x="121" y="2459"/>
                </a:lnTo>
                <a:lnTo>
                  <a:pt x="85" y="2356"/>
                </a:lnTo>
                <a:lnTo>
                  <a:pt x="55" y="2251"/>
                </a:lnTo>
                <a:lnTo>
                  <a:pt x="32" y="2143"/>
                </a:lnTo>
                <a:lnTo>
                  <a:pt x="14" y="2033"/>
                </a:lnTo>
                <a:lnTo>
                  <a:pt x="4" y="1920"/>
                </a:lnTo>
                <a:lnTo>
                  <a:pt x="0" y="1806"/>
                </a:lnTo>
                <a:lnTo>
                  <a:pt x="4" y="1692"/>
                </a:lnTo>
                <a:lnTo>
                  <a:pt x="14" y="1580"/>
                </a:lnTo>
                <a:lnTo>
                  <a:pt x="32" y="1469"/>
                </a:lnTo>
                <a:lnTo>
                  <a:pt x="55" y="1362"/>
                </a:lnTo>
                <a:lnTo>
                  <a:pt x="85" y="1256"/>
                </a:lnTo>
                <a:lnTo>
                  <a:pt x="121" y="1154"/>
                </a:lnTo>
                <a:lnTo>
                  <a:pt x="163" y="1054"/>
                </a:lnTo>
                <a:lnTo>
                  <a:pt x="211" y="958"/>
                </a:lnTo>
                <a:lnTo>
                  <a:pt x="265" y="864"/>
                </a:lnTo>
                <a:lnTo>
                  <a:pt x="323" y="774"/>
                </a:lnTo>
                <a:lnTo>
                  <a:pt x="386" y="689"/>
                </a:lnTo>
                <a:lnTo>
                  <a:pt x="454" y="607"/>
                </a:lnTo>
                <a:lnTo>
                  <a:pt x="527" y="529"/>
                </a:lnTo>
                <a:lnTo>
                  <a:pt x="604" y="456"/>
                </a:lnTo>
                <a:lnTo>
                  <a:pt x="686" y="388"/>
                </a:lnTo>
                <a:lnTo>
                  <a:pt x="771" y="325"/>
                </a:lnTo>
                <a:lnTo>
                  <a:pt x="860" y="266"/>
                </a:lnTo>
                <a:lnTo>
                  <a:pt x="953" y="212"/>
                </a:lnTo>
                <a:lnTo>
                  <a:pt x="1050" y="164"/>
                </a:lnTo>
                <a:lnTo>
                  <a:pt x="1150" y="122"/>
                </a:lnTo>
                <a:lnTo>
                  <a:pt x="1251" y="85"/>
                </a:lnTo>
                <a:lnTo>
                  <a:pt x="1357" y="55"/>
                </a:lnTo>
                <a:lnTo>
                  <a:pt x="1464" y="32"/>
                </a:lnTo>
                <a:lnTo>
                  <a:pt x="1574" y="14"/>
                </a:lnTo>
                <a:lnTo>
                  <a:pt x="1686" y="5"/>
                </a:lnTo>
                <a:lnTo>
                  <a:pt x="1799" y="0"/>
                </a:lnTo>
                <a:close/>
              </a:path>
            </a:pathLst>
          </a:custGeom>
          <a:solidFill>
            <a:schemeClr val="tx1">
              <a:lumMod val="85000"/>
              <a:lumOff val="15000"/>
            </a:schemeClr>
          </a:solidFill>
          <a:ln w="0">
            <a:noFill/>
            <a:prstDash val="solid"/>
            <a:round/>
            <a:headEnd/>
            <a:tailEnd/>
          </a:ln>
        </p:spPr>
      </p:sp>
      <p:cxnSp>
        <p:nvCxnSpPr>
          <p:cNvPr id="13" name="Straight Connector 12">
            <a:extLst>
              <a:ext uri="{FF2B5EF4-FFF2-40B4-BE49-F238E27FC236}">
                <a16:creationId xmlns:a16="http://schemas.microsoft.com/office/drawing/2014/main" id="{D434EAAF-BF44-4CCC-84D4-105F3370AFF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99730"/>
            <a:ext cx="4495800" cy="0"/>
          </a:xfrm>
          <a:prstGeom prst="line">
            <a:avLst/>
          </a:prstGeom>
          <a:ln w="254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7" name="Title 1">
            <a:extLst>
              <a:ext uri="{FF2B5EF4-FFF2-40B4-BE49-F238E27FC236}">
                <a16:creationId xmlns:a16="http://schemas.microsoft.com/office/drawing/2014/main" id="{DA2F6B70-D19E-4F46-B5F3-26189B7CB4C1}"/>
              </a:ext>
            </a:extLst>
          </p:cNvPr>
          <p:cNvSpPr>
            <a:spLocks noGrp="1"/>
          </p:cNvSpPr>
          <p:nvPr>
            <p:ph idx="1"/>
          </p:nvPr>
        </p:nvSpPr>
        <p:spPr>
          <a:xfrm>
            <a:off x="407988" y="642938"/>
            <a:ext cx="11141075" cy="5974837"/>
          </a:xfrm>
        </p:spPr>
        <p:txBody>
          <a:bodyPr anchor="ctr">
            <a:normAutofit fontScale="97500" lnSpcReduction="10000"/>
          </a:bodyPr>
          <a:lstStyle/>
          <a:p>
            <a:pPr marL="0" indent="0" algn="just">
              <a:buNone/>
            </a:pPr>
            <a:endParaRPr lang="es-CO" sz="2500" b="1" dirty="0"/>
          </a:p>
          <a:p>
            <a:pPr marL="0" indent="0" algn="just">
              <a:buNone/>
            </a:pPr>
            <a:endParaRPr lang="es-CO" sz="2500" b="1" dirty="0"/>
          </a:p>
          <a:p>
            <a:pPr marL="0" indent="0" algn="just">
              <a:buNone/>
            </a:pPr>
            <a:endParaRPr lang="es-CO" sz="2500" b="1" dirty="0"/>
          </a:p>
          <a:p>
            <a:pPr marL="0" indent="0" algn="just">
              <a:buNone/>
            </a:pPr>
            <a:r>
              <a:rPr lang="es-CO" sz="2500" b="1" dirty="0"/>
              <a:t>Activos $ 3.000.000</a:t>
            </a:r>
            <a:r>
              <a:rPr lang="en-US" sz="2500" dirty="0"/>
              <a:t> </a:t>
            </a:r>
            <a:r>
              <a:rPr lang="es-CO" sz="2500" b="1" dirty="0"/>
              <a:t>= Pasivos + Patrimonio neto = $ 2.000.000 + $ 1.000.000</a:t>
            </a:r>
          </a:p>
          <a:p>
            <a:pPr marL="0" indent="0" algn="just">
              <a:buNone/>
            </a:pPr>
            <a:endParaRPr lang="en-US" sz="2500" dirty="0"/>
          </a:p>
          <a:p>
            <a:pPr algn="just"/>
            <a:r>
              <a:rPr lang="es-CO" sz="2500" dirty="0"/>
              <a:t>En contraste, una empresa con $ 3.000.000 en activos y $ 4.000.000 en pasivos, tendría un patrimonio neto negativo de US$ 1.000.000 y también problemas graves.</a:t>
            </a:r>
          </a:p>
          <a:p>
            <a:pPr marL="0" indent="0" algn="just">
              <a:buNone/>
            </a:pPr>
            <a:endParaRPr lang="en-US" sz="2500" dirty="0"/>
          </a:p>
          <a:p>
            <a:pPr algn="just"/>
            <a:r>
              <a:rPr lang="es-CO" sz="2500" dirty="0"/>
              <a:t>Por consiguiente, el balance brinda una descripción de cuánto y dónde ha invertido la empresa (sus activos), desglosado en cuánto de este dinero proviene de los acreedores (pasivos) y cuánto proviene de los accionistas (capital). Además, el balance le da una idea de cuan eficientemente su empresa está utilizando sus activos y que tan bien están administrando sus pasivos.</a:t>
            </a:r>
            <a:endParaRPr lang="en-US" sz="2500" dirty="0"/>
          </a:p>
          <a:p>
            <a:pPr marL="0" indent="0">
              <a:buNone/>
            </a:pPr>
            <a:endParaRPr lang="es-CO" b="1" dirty="0"/>
          </a:p>
          <a:p>
            <a:pPr marL="0" indent="0">
              <a:buNone/>
            </a:pPr>
            <a:endParaRPr lang="es-CO" dirty="0"/>
          </a:p>
          <a:p>
            <a:endParaRPr lang="es-CO" dirty="0"/>
          </a:p>
          <a:p>
            <a:endParaRPr lang="es-CO" dirty="0"/>
          </a:p>
          <a:p>
            <a:endParaRPr lang="en-US" dirty="0"/>
          </a:p>
        </p:txBody>
      </p:sp>
    </p:spTree>
    <p:extLst>
      <p:ext uri="{BB962C8B-B14F-4D97-AF65-F5344CB8AC3E}">
        <p14:creationId xmlns:p14="http://schemas.microsoft.com/office/powerpoint/2010/main" val="3540499220"/>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7">
                                            <p:txEl>
                                              <p:pRg st="3" end="3"/>
                                            </p:txEl>
                                          </p:spTgt>
                                        </p:tgtEl>
                                        <p:attrNameLst>
                                          <p:attrName>style.visibility</p:attrName>
                                        </p:attrNameLst>
                                      </p:cBhvr>
                                      <p:to>
                                        <p:strVal val="visible"/>
                                      </p:to>
                                    </p:set>
                                    <p:animEffect transition="in" filter="wipe(down)">
                                      <p:cBhvr>
                                        <p:cTn id="7" dur="500"/>
                                        <p:tgtEl>
                                          <p:spTgt spid="7">
                                            <p:txEl>
                                              <p:pRg st="3" end="3"/>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7">
                                            <p:txEl>
                                              <p:pRg st="5" end="5"/>
                                            </p:txEl>
                                          </p:spTgt>
                                        </p:tgtEl>
                                        <p:attrNameLst>
                                          <p:attrName>style.visibility</p:attrName>
                                        </p:attrNameLst>
                                      </p:cBhvr>
                                      <p:to>
                                        <p:strVal val="visible"/>
                                      </p:to>
                                    </p:set>
                                    <p:animEffect transition="in" filter="wipe(down)">
                                      <p:cBhvr>
                                        <p:cTn id="12" dur="500"/>
                                        <p:tgtEl>
                                          <p:spTgt spid="7">
                                            <p:txEl>
                                              <p:pRg st="5" end="5"/>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7">
                                            <p:txEl>
                                              <p:pRg st="7" end="7"/>
                                            </p:txEl>
                                          </p:spTgt>
                                        </p:tgtEl>
                                        <p:attrNameLst>
                                          <p:attrName>style.visibility</p:attrName>
                                        </p:attrNameLst>
                                      </p:cBhvr>
                                      <p:to>
                                        <p:strVal val="visible"/>
                                      </p:to>
                                    </p:set>
                                    <p:animEffect transition="in" filter="wipe(down)">
                                      <p:cBhvr>
                                        <p:cTn id="17" dur="500"/>
                                        <p:tgtEl>
                                          <p:spTgt spid="7">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718B0F80-1C8E-49FA-9B66-C9285753E25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1" name="Freeform 6">
            <a:extLst>
              <a:ext uri="{FF2B5EF4-FFF2-40B4-BE49-F238E27FC236}">
                <a16:creationId xmlns:a16="http://schemas.microsoft.com/office/drawing/2014/main" id="{CEF2B853-4083-4B70-AC2A-F79D8080934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flipH="1">
            <a:off x="0" y="643466"/>
            <a:ext cx="407988" cy="819150"/>
          </a:xfrm>
          <a:custGeom>
            <a:avLst/>
            <a:gdLst/>
            <a:ahLst/>
            <a:cxnLst/>
            <a:rect l="0" t="0" r="r" b="b"/>
            <a:pathLst>
              <a:path w="1799" h="3612">
                <a:moveTo>
                  <a:pt x="1799" y="0"/>
                </a:moveTo>
                <a:lnTo>
                  <a:pt x="1799" y="3612"/>
                </a:lnTo>
                <a:lnTo>
                  <a:pt x="1686" y="3609"/>
                </a:lnTo>
                <a:lnTo>
                  <a:pt x="1574" y="3598"/>
                </a:lnTo>
                <a:lnTo>
                  <a:pt x="1464" y="3581"/>
                </a:lnTo>
                <a:lnTo>
                  <a:pt x="1357" y="3557"/>
                </a:lnTo>
                <a:lnTo>
                  <a:pt x="1251" y="3527"/>
                </a:lnTo>
                <a:lnTo>
                  <a:pt x="1150" y="3490"/>
                </a:lnTo>
                <a:lnTo>
                  <a:pt x="1050" y="3448"/>
                </a:lnTo>
                <a:lnTo>
                  <a:pt x="953" y="3401"/>
                </a:lnTo>
                <a:lnTo>
                  <a:pt x="860" y="3347"/>
                </a:lnTo>
                <a:lnTo>
                  <a:pt x="771" y="3289"/>
                </a:lnTo>
                <a:lnTo>
                  <a:pt x="686" y="3224"/>
                </a:lnTo>
                <a:lnTo>
                  <a:pt x="604" y="3156"/>
                </a:lnTo>
                <a:lnTo>
                  <a:pt x="527" y="3083"/>
                </a:lnTo>
                <a:lnTo>
                  <a:pt x="454" y="3005"/>
                </a:lnTo>
                <a:lnTo>
                  <a:pt x="386" y="2923"/>
                </a:lnTo>
                <a:lnTo>
                  <a:pt x="323" y="2838"/>
                </a:lnTo>
                <a:lnTo>
                  <a:pt x="265" y="2748"/>
                </a:lnTo>
                <a:lnTo>
                  <a:pt x="211" y="2655"/>
                </a:lnTo>
                <a:lnTo>
                  <a:pt x="163" y="2559"/>
                </a:lnTo>
                <a:lnTo>
                  <a:pt x="121" y="2459"/>
                </a:lnTo>
                <a:lnTo>
                  <a:pt x="85" y="2356"/>
                </a:lnTo>
                <a:lnTo>
                  <a:pt x="55" y="2251"/>
                </a:lnTo>
                <a:lnTo>
                  <a:pt x="32" y="2143"/>
                </a:lnTo>
                <a:lnTo>
                  <a:pt x="14" y="2033"/>
                </a:lnTo>
                <a:lnTo>
                  <a:pt x="4" y="1920"/>
                </a:lnTo>
                <a:lnTo>
                  <a:pt x="0" y="1806"/>
                </a:lnTo>
                <a:lnTo>
                  <a:pt x="4" y="1692"/>
                </a:lnTo>
                <a:lnTo>
                  <a:pt x="14" y="1580"/>
                </a:lnTo>
                <a:lnTo>
                  <a:pt x="32" y="1469"/>
                </a:lnTo>
                <a:lnTo>
                  <a:pt x="55" y="1362"/>
                </a:lnTo>
                <a:lnTo>
                  <a:pt x="85" y="1256"/>
                </a:lnTo>
                <a:lnTo>
                  <a:pt x="121" y="1154"/>
                </a:lnTo>
                <a:lnTo>
                  <a:pt x="163" y="1054"/>
                </a:lnTo>
                <a:lnTo>
                  <a:pt x="211" y="958"/>
                </a:lnTo>
                <a:lnTo>
                  <a:pt x="265" y="864"/>
                </a:lnTo>
                <a:lnTo>
                  <a:pt x="323" y="774"/>
                </a:lnTo>
                <a:lnTo>
                  <a:pt x="386" y="689"/>
                </a:lnTo>
                <a:lnTo>
                  <a:pt x="454" y="607"/>
                </a:lnTo>
                <a:lnTo>
                  <a:pt x="527" y="529"/>
                </a:lnTo>
                <a:lnTo>
                  <a:pt x="604" y="456"/>
                </a:lnTo>
                <a:lnTo>
                  <a:pt x="686" y="388"/>
                </a:lnTo>
                <a:lnTo>
                  <a:pt x="771" y="325"/>
                </a:lnTo>
                <a:lnTo>
                  <a:pt x="860" y="266"/>
                </a:lnTo>
                <a:lnTo>
                  <a:pt x="953" y="212"/>
                </a:lnTo>
                <a:lnTo>
                  <a:pt x="1050" y="164"/>
                </a:lnTo>
                <a:lnTo>
                  <a:pt x="1150" y="122"/>
                </a:lnTo>
                <a:lnTo>
                  <a:pt x="1251" y="85"/>
                </a:lnTo>
                <a:lnTo>
                  <a:pt x="1357" y="55"/>
                </a:lnTo>
                <a:lnTo>
                  <a:pt x="1464" y="32"/>
                </a:lnTo>
                <a:lnTo>
                  <a:pt x="1574" y="14"/>
                </a:lnTo>
                <a:lnTo>
                  <a:pt x="1686" y="5"/>
                </a:lnTo>
                <a:lnTo>
                  <a:pt x="1799" y="0"/>
                </a:lnTo>
                <a:close/>
              </a:path>
            </a:pathLst>
          </a:custGeom>
          <a:solidFill>
            <a:schemeClr val="tx1">
              <a:lumMod val="85000"/>
              <a:lumOff val="15000"/>
            </a:schemeClr>
          </a:solidFill>
          <a:ln w="0">
            <a:noFill/>
            <a:prstDash val="solid"/>
            <a:round/>
            <a:headEnd/>
            <a:tailEnd/>
          </a:ln>
        </p:spPr>
      </p:sp>
      <p:cxnSp>
        <p:nvCxnSpPr>
          <p:cNvPr id="13" name="Straight Connector 12">
            <a:extLst>
              <a:ext uri="{FF2B5EF4-FFF2-40B4-BE49-F238E27FC236}">
                <a16:creationId xmlns:a16="http://schemas.microsoft.com/office/drawing/2014/main" id="{D434EAAF-BF44-4CCC-84D4-105F3370AFF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99730"/>
            <a:ext cx="4495800" cy="0"/>
          </a:xfrm>
          <a:prstGeom prst="line">
            <a:avLst/>
          </a:prstGeom>
          <a:ln w="254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7" name="Title 1">
            <a:extLst>
              <a:ext uri="{FF2B5EF4-FFF2-40B4-BE49-F238E27FC236}">
                <a16:creationId xmlns:a16="http://schemas.microsoft.com/office/drawing/2014/main" id="{DA2F6B70-D19E-4F46-B5F3-26189B7CB4C1}"/>
              </a:ext>
            </a:extLst>
          </p:cNvPr>
          <p:cNvSpPr>
            <a:spLocks noGrp="1"/>
          </p:cNvSpPr>
          <p:nvPr>
            <p:ph idx="1"/>
          </p:nvPr>
        </p:nvSpPr>
        <p:spPr>
          <a:xfrm>
            <a:off x="407988" y="642938"/>
            <a:ext cx="11141075" cy="5974837"/>
          </a:xfrm>
        </p:spPr>
        <p:txBody>
          <a:bodyPr anchor="ctr">
            <a:normAutofit fontScale="97500" lnSpcReduction="10000"/>
          </a:bodyPr>
          <a:lstStyle/>
          <a:p>
            <a:pPr marL="0" indent="0">
              <a:buNone/>
            </a:pPr>
            <a:endParaRPr lang="es-CO" sz="2500" b="1" i="1" u="sng" dirty="0"/>
          </a:p>
          <a:p>
            <a:pPr marL="0" indent="0">
              <a:buNone/>
            </a:pPr>
            <a:r>
              <a:rPr lang="es-CO" sz="2500" b="1" i="1" u="sng" dirty="0"/>
              <a:t>Estado de flujo de caja</a:t>
            </a:r>
            <a:endParaRPr lang="en-US" sz="2500" b="1" i="1" u="sng" dirty="0"/>
          </a:p>
          <a:p>
            <a:pPr marL="0" indent="0" algn="just">
              <a:buNone/>
            </a:pPr>
            <a:r>
              <a:rPr lang="es-CO" dirty="0"/>
              <a:t>Un estado de flujo de caja le da un vistazo a la cuenta corriente de la empresa. Al igual que un estado de cuenta bancario, le muestra cuánto era el efectivo en caja al comienzo del periodo y cuánto había disponible al final del periodo. Por ende, describe la forma en que la empresa gastó su efectivo.</a:t>
            </a:r>
          </a:p>
          <a:p>
            <a:pPr marL="0" indent="0" algn="just">
              <a:buNone/>
            </a:pPr>
            <a:endParaRPr lang="en-US" dirty="0"/>
          </a:p>
          <a:p>
            <a:pPr marL="0" indent="0" algn="just">
              <a:buNone/>
            </a:pPr>
            <a:r>
              <a:rPr lang="es-CO" dirty="0"/>
              <a:t>Si usted es ejecutivo de una gran corporación, normalmente los cambios en el flujo de caja de la empresa no tendrán un impacto en su funcionamiento diario. Pero usted puede afectar el flujo de caja en su empresa. Y es buena idea mantenerse al día con las proyecciones del flujo de caja de su empresa porque pueden tener importancia cuando prepare su presupuesto para el año que viene. Por ejemplo, si hay restricción de liquidez, seguramente le pedirán que cuide sus ga</a:t>
            </a:r>
            <a:r>
              <a:rPr lang="es-CO" i="1" dirty="0"/>
              <a:t>stos. Al contrario, si a la empresa le sobra dinero, es posible que tenga oportunidades para hacer nuevas inversiones.</a:t>
            </a:r>
          </a:p>
          <a:p>
            <a:pPr marL="0" indent="0" algn="just">
              <a:buNone/>
            </a:pPr>
            <a:endParaRPr lang="en-US" dirty="0"/>
          </a:p>
          <a:p>
            <a:pPr marL="0" indent="0" algn="just">
              <a:buNone/>
            </a:pPr>
            <a:r>
              <a:rPr lang="es-CO" dirty="0"/>
              <a:t>Si usted es ejecutivo de una pequeña empresa, probablemente esté absolutamente al tanto de la situación de flujo de caja de la firma y siente su impacto prácticamente todos los días. </a:t>
            </a:r>
          </a:p>
          <a:p>
            <a:endParaRPr lang="es-CO" dirty="0"/>
          </a:p>
          <a:p>
            <a:endParaRPr lang="en-US" dirty="0"/>
          </a:p>
        </p:txBody>
      </p:sp>
    </p:spTree>
    <p:extLst>
      <p:ext uri="{BB962C8B-B14F-4D97-AF65-F5344CB8AC3E}">
        <p14:creationId xmlns:p14="http://schemas.microsoft.com/office/powerpoint/2010/main" val="4249765177"/>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7">
                                            <p:txEl>
                                              <p:pRg st="1" end="1"/>
                                            </p:txEl>
                                          </p:spTgt>
                                        </p:tgtEl>
                                        <p:attrNameLst>
                                          <p:attrName>style.visibility</p:attrName>
                                        </p:attrNameLst>
                                      </p:cBhvr>
                                      <p:to>
                                        <p:strVal val="visible"/>
                                      </p:to>
                                    </p:set>
                                    <p:animEffect transition="in" filter="wipe(down)">
                                      <p:cBhvr>
                                        <p:cTn id="7" dur="500"/>
                                        <p:tgtEl>
                                          <p:spTgt spid="7">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7">
                                            <p:txEl>
                                              <p:pRg st="2" end="2"/>
                                            </p:txEl>
                                          </p:spTgt>
                                        </p:tgtEl>
                                        <p:attrNameLst>
                                          <p:attrName>style.visibility</p:attrName>
                                        </p:attrNameLst>
                                      </p:cBhvr>
                                      <p:to>
                                        <p:strVal val="visible"/>
                                      </p:to>
                                    </p:set>
                                    <p:animEffect transition="in" filter="wipe(down)">
                                      <p:cBhvr>
                                        <p:cTn id="12" dur="500"/>
                                        <p:tgtEl>
                                          <p:spTgt spid="7">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7">
                                            <p:txEl>
                                              <p:pRg st="4" end="4"/>
                                            </p:txEl>
                                          </p:spTgt>
                                        </p:tgtEl>
                                        <p:attrNameLst>
                                          <p:attrName>style.visibility</p:attrName>
                                        </p:attrNameLst>
                                      </p:cBhvr>
                                      <p:to>
                                        <p:strVal val="visible"/>
                                      </p:to>
                                    </p:set>
                                    <p:animEffect transition="in" filter="wipe(down)">
                                      <p:cBhvr>
                                        <p:cTn id="17" dur="500"/>
                                        <p:tgtEl>
                                          <p:spTgt spid="7">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7">
                                            <p:txEl>
                                              <p:pRg st="6" end="6"/>
                                            </p:txEl>
                                          </p:spTgt>
                                        </p:tgtEl>
                                        <p:attrNameLst>
                                          <p:attrName>style.visibility</p:attrName>
                                        </p:attrNameLst>
                                      </p:cBhvr>
                                      <p:to>
                                        <p:strVal val="visible"/>
                                      </p:to>
                                    </p:set>
                                    <p:animEffect transition="in" filter="wipe(down)">
                                      <p:cBhvr>
                                        <p:cTn id="22" dur="500"/>
                                        <p:tgtEl>
                                          <p:spTgt spid="7">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718B0F80-1C8E-49FA-9B66-C9285753E25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1" name="Freeform 6">
            <a:extLst>
              <a:ext uri="{FF2B5EF4-FFF2-40B4-BE49-F238E27FC236}">
                <a16:creationId xmlns:a16="http://schemas.microsoft.com/office/drawing/2014/main" id="{CEF2B853-4083-4B70-AC2A-F79D8080934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flipH="1">
            <a:off x="0" y="643466"/>
            <a:ext cx="407988" cy="819150"/>
          </a:xfrm>
          <a:custGeom>
            <a:avLst/>
            <a:gdLst/>
            <a:ahLst/>
            <a:cxnLst/>
            <a:rect l="0" t="0" r="r" b="b"/>
            <a:pathLst>
              <a:path w="1799" h="3612">
                <a:moveTo>
                  <a:pt x="1799" y="0"/>
                </a:moveTo>
                <a:lnTo>
                  <a:pt x="1799" y="3612"/>
                </a:lnTo>
                <a:lnTo>
                  <a:pt x="1686" y="3609"/>
                </a:lnTo>
                <a:lnTo>
                  <a:pt x="1574" y="3598"/>
                </a:lnTo>
                <a:lnTo>
                  <a:pt x="1464" y="3581"/>
                </a:lnTo>
                <a:lnTo>
                  <a:pt x="1357" y="3557"/>
                </a:lnTo>
                <a:lnTo>
                  <a:pt x="1251" y="3527"/>
                </a:lnTo>
                <a:lnTo>
                  <a:pt x="1150" y="3490"/>
                </a:lnTo>
                <a:lnTo>
                  <a:pt x="1050" y="3448"/>
                </a:lnTo>
                <a:lnTo>
                  <a:pt x="953" y="3401"/>
                </a:lnTo>
                <a:lnTo>
                  <a:pt x="860" y="3347"/>
                </a:lnTo>
                <a:lnTo>
                  <a:pt x="771" y="3289"/>
                </a:lnTo>
                <a:lnTo>
                  <a:pt x="686" y="3224"/>
                </a:lnTo>
                <a:lnTo>
                  <a:pt x="604" y="3156"/>
                </a:lnTo>
                <a:lnTo>
                  <a:pt x="527" y="3083"/>
                </a:lnTo>
                <a:lnTo>
                  <a:pt x="454" y="3005"/>
                </a:lnTo>
                <a:lnTo>
                  <a:pt x="386" y="2923"/>
                </a:lnTo>
                <a:lnTo>
                  <a:pt x="323" y="2838"/>
                </a:lnTo>
                <a:lnTo>
                  <a:pt x="265" y="2748"/>
                </a:lnTo>
                <a:lnTo>
                  <a:pt x="211" y="2655"/>
                </a:lnTo>
                <a:lnTo>
                  <a:pt x="163" y="2559"/>
                </a:lnTo>
                <a:lnTo>
                  <a:pt x="121" y="2459"/>
                </a:lnTo>
                <a:lnTo>
                  <a:pt x="85" y="2356"/>
                </a:lnTo>
                <a:lnTo>
                  <a:pt x="55" y="2251"/>
                </a:lnTo>
                <a:lnTo>
                  <a:pt x="32" y="2143"/>
                </a:lnTo>
                <a:lnTo>
                  <a:pt x="14" y="2033"/>
                </a:lnTo>
                <a:lnTo>
                  <a:pt x="4" y="1920"/>
                </a:lnTo>
                <a:lnTo>
                  <a:pt x="0" y="1806"/>
                </a:lnTo>
                <a:lnTo>
                  <a:pt x="4" y="1692"/>
                </a:lnTo>
                <a:lnTo>
                  <a:pt x="14" y="1580"/>
                </a:lnTo>
                <a:lnTo>
                  <a:pt x="32" y="1469"/>
                </a:lnTo>
                <a:lnTo>
                  <a:pt x="55" y="1362"/>
                </a:lnTo>
                <a:lnTo>
                  <a:pt x="85" y="1256"/>
                </a:lnTo>
                <a:lnTo>
                  <a:pt x="121" y="1154"/>
                </a:lnTo>
                <a:lnTo>
                  <a:pt x="163" y="1054"/>
                </a:lnTo>
                <a:lnTo>
                  <a:pt x="211" y="958"/>
                </a:lnTo>
                <a:lnTo>
                  <a:pt x="265" y="864"/>
                </a:lnTo>
                <a:lnTo>
                  <a:pt x="323" y="774"/>
                </a:lnTo>
                <a:lnTo>
                  <a:pt x="386" y="689"/>
                </a:lnTo>
                <a:lnTo>
                  <a:pt x="454" y="607"/>
                </a:lnTo>
                <a:lnTo>
                  <a:pt x="527" y="529"/>
                </a:lnTo>
                <a:lnTo>
                  <a:pt x="604" y="456"/>
                </a:lnTo>
                <a:lnTo>
                  <a:pt x="686" y="388"/>
                </a:lnTo>
                <a:lnTo>
                  <a:pt x="771" y="325"/>
                </a:lnTo>
                <a:lnTo>
                  <a:pt x="860" y="266"/>
                </a:lnTo>
                <a:lnTo>
                  <a:pt x="953" y="212"/>
                </a:lnTo>
                <a:lnTo>
                  <a:pt x="1050" y="164"/>
                </a:lnTo>
                <a:lnTo>
                  <a:pt x="1150" y="122"/>
                </a:lnTo>
                <a:lnTo>
                  <a:pt x="1251" y="85"/>
                </a:lnTo>
                <a:lnTo>
                  <a:pt x="1357" y="55"/>
                </a:lnTo>
                <a:lnTo>
                  <a:pt x="1464" y="32"/>
                </a:lnTo>
                <a:lnTo>
                  <a:pt x="1574" y="14"/>
                </a:lnTo>
                <a:lnTo>
                  <a:pt x="1686" y="5"/>
                </a:lnTo>
                <a:lnTo>
                  <a:pt x="1799" y="0"/>
                </a:lnTo>
                <a:close/>
              </a:path>
            </a:pathLst>
          </a:custGeom>
          <a:solidFill>
            <a:schemeClr val="tx1">
              <a:lumMod val="85000"/>
              <a:lumOff val="15000"/>
            </a:schemeClr>
          </a:solidFill>
          <a:ln w="0">
            <a:noFill/>
            <a:prstDash val="solid"/>
            <a:round/>
            <a:headEnd/>
            <a:tailEnd/>
          </a:ln>
        </p:spPr>
      </p:sp>
      <p:cxnSp>
        <p:nvCxnSpPr>
          <p:cNvPr id="13" name="Straight Connector 12">
            <a:extLst>
              <a:ext uri="{FF2B5EF4-FFF2-40B4-BE49-F238E27FC236}">
                <a16:creationId xmlns:a16="http://schemas.microsoft.com/office/drawing/2014/main" id="{D434EAAF-BF44-4CCC-84D4-105F3370AFF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99730"/>
            <a:ext cx="4495800" cy="0"/>
          </a:xfrm>
          <a:prstGeom prst="line">
            <a:avLst/>
          </a:prstGeom>
          <a:ln w="254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7" name="Title 1">
            <a:extLst>
              <a:ext uri="{FF2B5EF4-FFF2-40B4-BE49-F238E27FC236}">
                <a16:creationId xmlns:a16="http://schemas.microsoft.com/office/drawing/2014/main" id="{DA2F6B70-D19E-4F46-B5F3-26189B7CB4C1}"/>
              </a:ext>
            </a:extLst>
          </p:cNvPr>
          <p:cNvSpPr>
            <a:spLocks noGrp="1"/>
          </p:cNvSpPr>
          <p:nvPr>
            <p:ph idx="1"/>
          </p:nvPr>
        </p:nvSpPr>
        <p:spPr>
          <a:xfrm>
            <a:off x="407988" y="642938"/>
            <a:ext cx="11141075" cy="5974837"/>
          </a:xfrm>
        </p:spPr>
        <p:txBody>
          <a:bodyPr anchor="ctr">
            <a:normAutofit fontScale="97500"/>
          </a:bodyPr>
          <a:lstStyle/>
          <a:p>
            <a:pPr marL="0" indent="0">
              <a:buNone/>
            </a:pPr>
            <a:r>
              <a:rPr lang="es-CO" sz="2500" b="1" i="1" u="sng" dirty="0"/>
              <a:t>Estado de flujo de caja</a:t>
            </a:r>
            <a:endParaRPr lang="en-US" sz="2500" b="1" i="1" u="sng" dirty="0"/>
          </a:p>
          <a:p>
            <a:pPr marL="0" indent="0">
              <a:buNone/>
            </a:pPr>
            <a:endParaRPr lang="es-CO" dirty="0"/>
          </a:p>
          <a:p>
            <a:pPr marL="0" indent="0" algn="just">
              <a:buNone/>
            </a:pPr>
            <a:r>
              <a:rPr lang="es-CO" dirty="0"/>
              <a:t>El estado de flujo de caja no mide lo mismo que el estado de resultados. Si no hay transacciones en efectivo, no pueden reflejarse en un estado de flujo de caja. Sin embargo, se debe notar que el estado de flujo de caja comienza con los ingresos netos. Luego, a ti una serie de ajustes que se basan en los aumentos y disminuciones en las cuentas de activos y pasivos del balance, el estado de flujo de caja transforma este ingreso neto en efectivo. flujo de caja es útil porque muestra si su empresa esta trasformando las utilidades en efectivo, capacidad que en último término mantendrá su solvencia</a:t>
            </a:r>
          </a:p>
          <a:p>
            <a:pPr marL="0" indent="0" algn="just">
              <a:buNone/>
            </a:pPr>
            <a:endParaRPr lang="en-US" dirty="0"/>
          </a:p>
          <a:p>
            <a:pPr marL="0" indent="0" algn="just">
              <a:buNone/>
            </a:pPr>
            <a:r>
              <a:rPr lang="es-CO" dirty="0"/>
              <a:t>En general, una empresa buscará tres fuentes de efectivo: Las operaciones en curso, las actividades de inversión y las actividades financieras. Tradicionalmente se comienza con las operaciones en curso.</a:t>
            </a:r>
            <a:endParaRPr lang="en-US" dirty="0"/>
          </a:p>
          <a:p>
            <a:endParaRPr lang="en-US" dirty="0"/>
          </a:p>
        </p:txBody>
      </p:sp>
    </p:spTree>
    <p:extLst>
      <p:ext uri="{BB962C8B-B14F-4D97-AF65-F5344CB8AC3E}">
        <p14:creationId xmlns:p14="http://schemas.microsoft.com/office/powerpoint/2010/main" val="942102247"/>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wipe(up)">
                                      <p:cBhvr>
                                        <p:cTn id="7" dur="500"/>
                                        <p:tgtEl>
                                          <p:spTgt spid="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7">
                                            <p:txEl>
                                              <p:pRg st="2" end="2"/>
                                            </p:txEl>
                                          </p:spTgt>
                                        </p:tgtEl>
                                        <p:attrNameLst>
                                          <p:attrName>style.visibility</p:attrName>
                                        </p:attrNameLst>
                                      </p:cBhvr>
                                      <p:to>
                                        <p:strVal val="visible"/>
                                      </p:to>
                                    </p:set>
                                    <p:animEffect transition="in" filter="wipe(up)">
                                      <p:cBhvr>
                                        <p:cTn id="12" dur="500"/>
                                        <p:tgtEl>
                                          <p:spTgt spid="7">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grpId="0" nodeType="clickEffect">
                                  <p:stCondLst>
                                    <p:cond delay="0"/>
                                  </p:stCondLst>
                                  <p:childTnLst>
                                    <p:set>
                                      <p:cBhvr>
                                        <p:cTn id="16" dur="1" fill="hold">
                                          <p:stCondLst>
                                            <p:cond delay="0"/>
                                          </p:stCondLst>
                                        </p:cTn>
                                        <p:tgtEl>
                                          <p:spTgt spid="7">
                                            <p:txEl>
                                              <p:pRg st="4" end="4"/>
                                            </p:txEl>
                                          </p:spTgt>
                                        </p:tgtEl>
                                        <p:attrNameLst>
                                          <p:attrName>style.visibility</p:attrName>
                                        </p:attrNameLst>
                                      </p:cBhvr>
                                      <p:to>
                                        <p:strVal val="visible"/>
                                      </p:to>
                                    </p:set>
                                    <p:animEffect transition="in" filter="wipe(up)">
                                      <p:cBhvr>
                                        <p:cTn id="17" dur="500"/>
                                        <p:tgtEl>
                                          <p:spTgt spid="7">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718B0F80-1C8E-49FA-9B66-C9285753E25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1" name="Freeform 6">
            <a:extLst>
              <a:ext uri="{FF2B5EF4-FFF2-40B4-BE49-F238E27FC236}">
                <a16:creationId xmlns:a16="http://schemas.microsoft.com/office/drawing/2014/main" id="{CEF2B853-4083-4B70-AC2A-F79D8080934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flipH="1">
            <a:off x="0" y="643466"/>
            <a:ext cx="407988" cy="819150"/>
          </a:xfrm>
          <a:custGeom>
            <a:avLst/>
            <a:gdLst/>
            <a:ahLst/>
            <a:cxnLst/>
            <a:rect l="0" t="0" r="r" b="b"/>
            <a:pathLst>
              <a:path w="1799" h="3612">
                <a:moveTo>
                  <a:pt x="1799" y="0"/>
                </a:moveTo>
                <a:lnTo>
                  <a:pt x="1799" y="3612"/>
                </a:lnTo>
                <a:lnTo>
                  <a:pt x="1686" y="3609"/>
                </a:lnTo>
                <a:lnTo>
                  <a:pt x="1574" y="3598"/>
                </a:lnTo>
                <a:lnTo>
                  <a:pt x="1464" y="3581"/>
                </a:lnTo>
                <a:lnTo>
                  <a:pt x="1357" y="3557"/>
                </a:lnTo>
                <a:lnTo>
                  <a:pt x="1251" y="3527"/>
                </a:lnTo>
                <a:lnTo>
                  <a:pt x="1150" y="3490"/>
                </a:lnTo>
                <a:lnTo>
                  <a:pt x="1050" y="3448"/>
                </a:lnTo>
                <a:lnTo>
                  <a:pt x="953" y="3401"/>
                </a:lnTo>
                <a:lnTo>
                  <a:pt x="860" y="3347"/>
                </a:lnTo>
                <a:lnTo>
                  <a:pt x="771" y="3289"/>
                </a:lnTo>
                <a:lnTo>
                  <a:pt x="686" y="3224"/>
                </a:lnTo>
                <a:lnTo>
                  <a:pt x="604" y="3156"/>
                </a:lnTo>
                <a:lnTo>
                  <a:pt x="527" y="3083"/>
                </a:lnTo>
                <a:lnTo>
                  <a:pt x="454" y="3005"/>
                </a:lnTo>
                <a:lnTo>
                  <a:pt x="386" y="2923"/>
                </a:lnTo>
                <a:lnTo>
                  <a:pt x="323" y="2838"/>
                </a:lnTo>
                <a:lnTo>
                  <a:pt x="265" y="2748"/>
                </a:lnTo>
                <a:lnTo>
                  <a:pt x="211" y="2655"/>
                </a:lnTo>
                <a:lnTo>
                  <a:pt x="163" y="2559"/>
                </a:lnTo>
                <a:lnTo>
                  <a:pt x="121" y="2459"/>
                </a:lnTo>
                <a:lnTo>
                  <a:pt x="85" y="2356"/>
                </a:lnTo>
                <a:lnTo>
                  <a:pt x="55" y="2251"/>
                </a:lnTo>
                <a:lnTo>
                  <a:pt x="32" y="2143"/>
                </a:lnTo>
                <a:lnTo>
                  <a:pt x="14" y="2033"/>
                </a:lnTo>
                <a:lnTo>
                  <a:pt x="4" y="1920"/>
                </a:lnTo>
                <a:lnTo>
                  <a:pt x="0" y="1806"/>
                </a:lnTo>
                <a:lnTo>
                  <a:pt x="4" y="1692"/>
                </a:lnTo>
                <a:lnTo>
                  <a:pt x="14" y="1580"/>
                </a:lnTo>
                <a:lnTo>
                  <a:pt x="32" y="1469"/>
                </a:lnTo>
                <a:lnTo>
                  <a:pt x="55" y="1362"/>
                </a:lnTo>
                <a:lnTo>
                  <a:pt x="85" y="1256"/>
                </a:lnTo>
                <a:lnTo>
                  <a:pt x="121" y="1154"/>
                </a:lnTo>
                <a:lnTo>
                  <a:pt x="163" y="1054"/>
                </a:lnTo>
                <a:lnTo>
                  <a:pt x="211" y="958"/>
                </a:lnTo>
                <a:lnTo>
                  <a:pt x="265" y="864"/>
                </a:lnTo>
                <a:lnTo>
                  <a:pt x="323" y="774"/>
                </a:lnTo>
                <a:lnTo>
                  <a:pt x="386" y="689"/>
                </a:lnTo>
                <a:lnTo>
                  <a:pt x="454" y="607"/>
                </a:lnTo>
                <a:lnTo>
                  <a:pt x="527" y="529"/>
                </a:lnTo>
                <a:lnTo>
                  <a:pt x="604" y="456"/>
                </a:lnTo>
                <a:lnTo>
                  <a:pt x="686" y="388"/>
                </a:lnTo>
                <a:lnTo>
                  <a:pt x="771" y="325"/>
                </a:lnTo>
                <a:lnTo>
                  <a:pt x="860" y="266"/>
                </a:lnTo>
                <a:lnTo>
                  <a:pt x="953" y="212"/>
                </a:lnTo>
                <a:lnTo>
                  <a:pt x="1050" y="164"/>
                </a:lnTo>
                <a:lnTo>
                  <a:pt x="1150" y="122"/>
                </a:lnTo>
                <a:lnTo>
                  <a:pt x="1251" y="85"/>
                </a:lnTo>
                <a:lnTo>
                  <a:pt x="1357" y="55"/>
                </a:lnTo>
                <a:lnTo>
                  <a:pt x="1464" y="32"/>
                </a:lnTo>
                <a:lnTo>
                  <a:pt x="1574" y="14"/>
                </a:lnTo>
                <a:lnTo>
                  <a:pt x="1686" y="5"/>
                </a:lnTo>
                <a:lnTo>
                  <a:pt x="1799" y="0"/>
                </a:lnTo>
                <a:close/>
              </a:path>
            </a:pathLst>
          </a:custGeom>
          <a:solidFill>
            <a:schemeClr val="tx1">
              <a:lumMod val="85000"/>
              <a:lumOff val="15000"/>
            </a:schemeClr>
          </a:solidFill>
          <a:ln w="0">
            <a:noFill/>
            <a:prstDash val="solid"/>
            <a:round/>
            <a:headEnd/>
            <a:tailEnd/>
          </a:ln>
        </p:spPr>
      </p:sp>
      <p:cxnSp>
        <p:nvCxnSpPr>
          <p:cNvPr id="13" name="Straight Connector 12">
            <a:extLst>
              <a:ext uri="{FF2B5EF4-FFF2-40B4-BE49-F238E27FC236}">
                <a16:creationId xmlns:a16="http://schemas.microsoft.com/office/drawing/2014/main" id="{D434EAAF-BF44-4CCC-84D4-105F3370AFF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99730"/>
            <a:ext cx="4495800" cy="0"/>
          </a:xfrm>
          <a:prstGeom prst="line">
            <a:avLst/>
          </a:prstGeom>
          <a:ln w="254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7" name="Title 1">
            <a:extLst>
              <a:ext uri="{FF2B5EF4-FFF2-40B4-BE49-F238E27FC236}">
                <a16:creationId xmlns:a16="http://schemas.microsoft.com/office/drawing/2014/main" id="{DA2F6B70-D19E-4F46-B5F3-26189B7CB4C1}"/>
              </a:ext>
            </a:extLst>
          </p:cNvPr>
          <p:cNvSpPr>
            <a:spLocks noGrp="1"/>
          </p:cNvSpPr>
          <p:nvPr>
            <p:ph idx="1"/>
          </p:nvPr>
        </p:nvSpPr>
        <p:spPr>
          <a:xfrm>
            <a:off x="407988" y="642938"/>
            <a:ext cx="11141075" cy="5974837"/>
          </a:xfrm>
        </p:spPr>
        <p:txBody>
          <a:bodyPr anchor="ctr">
            <a:normAutofit fontScale="97500"/>
          </a:bodyPr>
          <a:lstStyle/>
          <a:p>
            <a:pPr marL="0" indent="0">
              <a:buNone/>
            </a:pPr>
            <a:endParaRPr lang="es-CO" sz="2500" b="1" i="1" u="sng" dirty="0"/>
          </a:p>
          <a:p>
            <a:pPr marL="0" indent="0">
              <a:buNone/>
            </a:pPr>
            <a:r>
              <a:rPr lang="es-CO" sz="2500" b="1" i="1" u="sng" dirty="0"/>
              <a:t>Estado de flujo de caja</a:t>
            </a:r>
            <a:endParaRPr lang="en-US" sz="2500" b="1" i="1" u="sng" dirty="0"/>
          </a:p>
          <a:p>
            <a:pPr marL="0" indent="0">
              <a:buNone/>
            </a:pPr>
            <a:r>
              <a:rPr lang="es-CO" b="1" dirty="0"/>
              <a:t>CUENTAS POR COBRAR:</a:t>
            </a:r>
            <a:r>
              <a:rPr lang="es-CO" dirty="0"/>
              <a:t> La suma que los clientes adeudan a la empresa por productos y servicios vendidos, pero aún no pagados.</a:t>
            </a:r>
            <a:endParaRPr lang="en-US" dirty="0"/>
          </a:p>
          <a:p>
            <a:pPr marL="0" indent="0">
              <a:buNone/>
            </a:pPr>
            <a:r>
              <a:rPr lang="es-CO" b="1" dirty="0"/>
              <a:t>CUENTAS POR PAGAR:</a:t>
            </a:r>
            <a:r>
              <a:rPr lang="es-CO" dirty="0"/>
              <a:t> La suma que la empresa adeuda a sus proveedores por suministros y otros artículos que ha recibido, pero no ha pagado aún.</a:t>
            </a:r>
            <a:endParaRPr lang="en-US" dirty="0"/>
          </a:p>
          <a:p>
            <a:pPr marL="0" indent="0">
              <a:buNone/>
            </a:pPr>
            <a:r>
              <a:rPr lang="es-CO" dirty="0"/>
              <a:t>Las actividades de inversión pueden ser:</a:t>
            </a:r>
            <a:endParaRPr lang="en-US" dirty="0"/>
          </a:p>
          <a:p>
            <a:pPr marL="0" lvl="0" indent="0">
              <a:buNone/>
            </a:pPr>
            <a:r>
              <a:rPr lang="es-MX" dirty="0"/>
              <a:t>Efectivo que la empresa usa para invertir en instrumentos financieros o en propiedades, plantas y equipo (a menudo dichas inversiones en PP&amp;E se muestran como gastos de capital).</a:t>
            </a:r>
            <a:endParaRPr lang="en-US" dirty="0"/>
          </a:p>
          <a:p>
            <a:pPr marL="0" lvl="0" indent="0">
              <a:buNone/>
            </a:pPr>
            <a:r>
              <a:rPr lang="es-MX" dirty="0"/>
              <a:t>Ingresos por la venta de propiedades, Planta y equipos. </a:t>
            </a:r>
            <a:endParaRPr lang="en-US" dirty="0"/>
          </a:p>
          <a:p>
            <a:pPr marL="0" lvl="0" indent="0">
              <a:buNone/>
            </a:pPr>
            <a:r>
              <a:rPr lang="es-MX" dirty="0"/>
              <a:t>Ingresos por la conversión de estas inversiones en efectivo.</a:t>
            </a:r>
            <a:endParaRPr lang="en-US" dirty="0"/>
          </a:p>
          <a:p>
            <a:pPr marL="0" indent="0">
              <a:buNone/>
            </a:pPr>
            <a:r>
              <a:rPr lang="es-CO" dirty="0"/>
              <a:t>Entre las actividades financieras están la obtención de dinero mediante préstamos en los mercados de capital y la emisión de acciones. Los dividendos deben pagarse con el flujo de caja, lo que representa una disminución en el flujo de caja.</a:t>
            </a:r>
            <a:endParaRPr lang="en-US" dirty="0"/>
          </a:p>
          <a:p>
            <a:endParaRPr lang="es-CO" dirty="0"/>
          </a:p>
          <a:p>
            <a:endParaRPr lang="en-US" dirty="0"/>
          </a:p>
        </p:txBody>
      </p:sp>
    </p:spTree>
    <p:extLst>
      <p:ext uri="{BB962C8B-B14F-4D97-AF65-F5344CB8AC3E}">
        <p14:creationId xmlns:p14="http://schemas.microsoft.com/office/powerpoint/2010/main" val="4292150739"/>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7">
                                            <p:txEl>
                                              <p:pRg st="1" end="1"/>
                                            </p:txEl>
                                          </p:spTgt>
                                        </p:tgtEl>
                                        <p:attrNameLst>
                                          <p:attrName>style.visibility</p:attrName>
                                        </p:attrNameLst>
                                      </p:cBhvr>
                                      <p:to>
                                        <p:strVal val="visible"/>
                                      </p:to>
                                    </p:set>
                                    <p:animEffect transition="in" filter="wipe(up)">
                                      <p:cBhvr>
                                        <p:cTn id="7" dur="500"/>
                                        <p:tgtEl>
                                          <p:spTgt spid="7">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7">
                                            <p:txEl>
                                              <p:pRg st="2" end="2"/>
                                            </p:txEl>
                                          </p:spTgt>
                                        </p:tgtEl>
                                        <p:attrNameLst>
                                          <p:attrName>style.visibility</p:attrName>
                                        </p:attrNameLst>
                                      </p:cBhvr>
                                      <p:to>
                                        <p:strVal val="visible"/>
                                      </p:to>
                                    </p:set>
                                    <p:animEffect transition="in" filter="wipe(up)">
                                      <p:cBhvr>
                                        <p:cTn id="12" dur="500"/>
                                        <p:tgtEl>
                                          <p:spTgt spid="7">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grpId="0" nodeType="clickEffect">
                                  <p:stCondLst>
                                    <p:cond delay="0"/>
                                  </p:stCondLst>
                                  <p:childTnLst>
                                    <p:set>
                                      <p:cBhvr>
                                        <p:cTn id="16" dur="1" fill="hold">
                                          <p:stCondLst>
                                            <p:cond delay="0"/>
                                          </p:stCondLst>
                                        </p:cTn>
                                        <p:tgtEl>
                                          <p:spTgt spid="7">
                                            <p:txEl>
                                              <p:pRg st="3" end="3"/>
                                            </p:txEl>
                                          </p:spTgt>
                                        </p:tgtEl>
                                        <p:attrNameLst>
                                          <p:attrName>style.visibility</p:attrName>
                                        </p:attrNameLst>
                                      </p:cBhvr>
                                      <p:to>
                                        <p:strVal val="visible"/>
                                      </p:to>
                                    </p:set>
                                    <p:animEffect transition="in" filter="wipe(up)">
                                      <p:cBhvr>
                                        <p:cTn id="17" dur="500"/>
                                        <p:tgtEl>
                                          <p:spTgt spid="7">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1" fill="hold" grpId="0" nodeType="clickEffect">
                                  <p:stCondLst>
                                    <p:cond delay="0"/>
                                  </p:stCondLst>
                                  <p:childTnLst>
                                    <p:set>
                                      <p:cBhvr>
                                        <p:cTn id="21" dur="1" fill="hold">
                                          <p:stCondLst>
                                            <p:cond delay="0"/>
                                          </p:stCondLst>
                                        </p:cTn>
                                        <p:tgtEl>
                                          <p:spTgt spid="7">
                                            <p:txEl>
                                              <p:pRg st="4" end="4"/>
                                            </p:txEl>
                                          </p:spTgt>
                                        </p:tgtEl>
                                        <p:attrNameLst>
                                          <p:attrName>style.visibility</p:attrName>
                                        </p:attrNameLst>
                                      </p:cBhvr>
                                      <p:to>
                                        <p:strVal val="visible"/>
                                      </p:to>
                                    </p:set>
                                    <p:animEffect transition="in" filter="wipe(up)">
                                      <p:cBhvr>
                                        <p:cTn id="22" dur="500"/>
                                        <p:tgtEl>
                                          <p:spTgt spid="7">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1" fill="hold" grpId="0" nodeType="clickEffect">
                                  <p:stCondLst>
                                    <p:cond delay="0"/>
                                  </p:stCondLst>
                                  <p:childTnLst>
                                    <p:set>
                                      <p:cBhvr>
                                        <p:cTn id="26" dur="1" fill="hold">
                                          <p:stCondLst>
                                            <p:cond delay="0"/>
                                          </p:stCondLst>
                                        </p:cTn>
                                        <p:tgtEl>
                                          <p:spTgt spid="7">
                                            <p:txEl>
                                              <p:pRg st="5" end="5"/>
                                            </p:txEl>
                                          </p:spTgt>
                                        </p:tgtEl>
                                        <p:attrNameLst>
                                          <p:attrName>style.visibility</p:attrName>
                                        </p:attrNameLst>
                                      </p:cBhvr>
                                      <p:to>
                                        <p:strVal val="visible"/>
                                      </p:to>
                                    </p:set>
                                    <p:animEffect transition="in" filter="wipe(up)">
                                      <p:cBhvr>
                                        <p:cTn id="27" dur="500"/>
                                        <p:tgtEl>
                                          <p:spTgt spid="7">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1" fill="hold" grpId="0" nodeType="clickEffect">
                                  <p:stCondLst>
                                    <p:cond delay="0"/>
                                  </p:stCondLst>
                                  <p:childTnLst>
                                    <p:set>
                                      <p:cBhvr>
                                        <p:cTn id="31" dur="1" fill="hold">
                                          <p:stCondLst>
                                            <p:cond delay="0"/>
                                          </p:stCondLst>
                                        </p:cTn>
                                        <p:tgtEl>
                                          <p:spTgt spid="7">
                                            <p:txEl>
                                              <p:pRg st="6" end="6"/>
                                            </p:txEl>
                                          </p:spTgt>
                                        </p:tgtEl>
                                        <p:attrNameLst>
                                          <p:attrName>style.visibility</p:attrName>
                                        </p:attrNameLst>
                                      </p:cBhvr>
                                      <p:to>
                                        <p:strVal val="visible"/>
                                      </p:to>
                                    </p:set>
                                    <p:animEffect transition="in" filter="wipe(up)">
                                      <p:cBhvr>
                                        <p:cTn id="32" dur="500"/>
                                        <p:tgtEl>
                                          <p:spTgt spid="7">
                                            <p:txEl>
                                              <p:pRg st="6" end="6"/>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1" fill="hold" grpId="0" nodeType="clickEffect">
                                  <p:stCondLst>
                                    <p:cond delay="0"/>
                                  </p:stCondLst>
                                  <p:childTnLst>
                                    <p:set>
                                      <p:cBhvr>
                                        <p:cTn id="36" dur="1" fill="hold">
                                          <p:stCondLst>
                                            <p:cond delay="0"/>
                                          </p:stCondLst>
                                        </p:cTn>
                                        <p:tgtEl>
                                          <p:spTgt spid="7">
                                            <p:txEl>
                                              <p:pRg st="7" end="7"/>
                                            </p:txEl>
                                          </p:spTgt>
                                        </p:tgtEl>
                                        <p:attrNameLst>
                                          <p:attrName>style.visibility</p:attrName>
                                        </p:attrNameLst>
                                      </p:cBhvr>
                                      <p:to>
                                        <p:strVal val="visible"/>
                                      </p:to>
                                    </p:set>
                                    <p:animEffect transition="in" filter="wipe(up)">
                                      <p:cBhvr>
                                        <p:cTn id="37" dur="500"/>
                                        <p:tgtEl>
                                          <p:spTgt spid="7">
                                            <p:txEl>
                                              <p:pRg st="7" end="7"/>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1" fill="hold" grpId="0" nodeType="clickEffect">
                                  <p:stCondLst>
                                    <p:cond delay="0"/>
                                  </p:stCondLst>
                                  <p:childTnLst>
                                    <p:set>
                                      <p:cBhvr>
                                        <p:cTn id="41" dur="1" fill="hold">
                                          <p:stCondLst>
                                            <p:cond delay="0"/>
                                          </p:stCondLst>
                                        </p:cTn>
                                        <p:tgtEl>
                                          <p:spTgt spid="7">
                                            <p:txEl>
                                              <p:pRg st="8" end="8"/>
                                            </p:txEl>
                                          </p:spTgt>
                                        </p:tgtEl>
                                        <p:attrNameLst>
                                          <p:attrName>style.visibility</p:attrName>
                                        </p:attrNameLst>
                                      </p:cBhvr>
                                      <p:to>
                                        <p:strVal val="visible"/>
                                      </p:to>
                                    </p:set>
                                    <p:animEffect transition="in" filter="wipe(up)">
                                      <p:cBhvr>
                                        <p:cTn id="42" dur="500"/>
                                        <p:tgtEl>
                                          <p:spTgt spid="7">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718B0F80-1C8E-49FA-9B66-C9285753E25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2" name="Title 1"/>
          <p:cNvSpPr>
            <a:spLocks noGrp="1"/>
          </p:cNvSpPr>
          <p:nvPr>
            <p:ph type="title"/>
          </p:nvPr>
        </p:nvSpPr>
        <p:spPr>
          <a:xfrm>
            <a:off x="643467" y="643466"/>
            <a:ext cx="3933390" cy="4937287"/>
          </a:xfrm>
        </p:spPr>
        <p:txBody>
          <a:bodyPr anchor="ctr">
            <a:normAutofit/>
          </a:bodyPr>
          <a:lstStyle/>
          <a:p>
            <a:pPr algn="l"/>
            <a:r>
              <a:rPr lang="es-CO" sz="4000" dirty="0">
                <a:solidFill>
                  <a:schemeClr val="tx1"/>
                </a:solidFill>
              </a:rPr>
              <a:t>Herramientas de Contabilidad y Finanzas</a:t>
            </a:r>
          </a:p>
        </p:txBody>
      </p:sp>
      <p:sp>
        <p:nvSpPr>
          <p:cNvPr id="11" name="Freeform 6">
            <a:extLst>
              <a:ext uri="{FF2B5EF4-FFF2-40B4-BE49-F238E27FC236}">
                <a16:creationId xmlns:a16="http://schemas.microsoft.com/office/drawing/2014/main" id="{CEF2B853-4083-4B70-AC2A-F79D8080934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flipH="1">
            <a:off x="0" y="643466"/>
            <a:ext cx="407988" cy="819150"/>
          </a:xfrm>
          <a:custGeom>
            <a:avLst/>
            <a:gdLst/>
            <a:ahLst/>
            <a:cxnLst/>
            <a:rect l="0" t="0" r="r" b="b"/>
            <a:pathLst>
              <a:path w="1799" h="3612">
                <a:moveTo>
                  <a:pt x="1799" y="0"/>
                </a:moveTo>
                <a:lnTo>
                  <a:pt x="1799" y="3612"/>
                </a:lnTo>
                <a:lnTo>
                  <a:pt x="1686" y="3609"/>
                </a:lnTo>
                <a:lnTo>
                  <a:pt x="1574" y="3598"/>
                </a:lnTo>
                <a:lnTo>
                  <a:pt x="1464" y="3581"/>
                </a:lnTo>
                <a:lnTo>
                  <a:pt x="1357" y="3557"/>
                </a:lnTo>
                <a:lnTo>
                  <a:pt x="1251" y="3527"/>
                </a:lnTo>
                <a:lnTo>
                  <a:pt x="1150" y="3490"/>
                </a:lnTo>
                <a:lnTo>
                  <a:pt x="1050" y="3448"/>
                </a:lnTo>
                <a:lnTo>
                  <a:pt x="953" y="3401"/>
                </a:lnTo>
                <a:lnTo>
                  <a:pt x="860" y="3347"/>
                </a:lnTo>
                <a:lnTo>
                  <a:pt x="771" y="3289"/>
                </a:lnTo>
                <a:lnTo>
                  <a:pt x="686" y="3224"/>
                </a:lnTo>
                <a:lnTo>
                  <a:pt x="604" y="3156"/>
                </a:lnTo>
                <a:lnTo>
                  <a:pt x="527" y="3083"/>
                </a:lnTo>
                <a:lnTo>
                  <a:pt x="454" y="3005"/>
                </a:lnTo>
                <a:lnTo>
                  <a:pt x="386" y="2923"/>
                </a:lnTo>
                <a:lnTo>
                  <a:pt x="323" y="2838"/>
                </a:lnTo>
                <a:lnTo>
                  <a:pt x="265" y="2748"/>
                </a:lnTo>
                <a:lnTo>
                  <a:pt x="211" y="2655"/>
                </a:lnTo>
                <a:lnTo>
                  <a:pt x="163" y="2559"/>
                </a:lnTo>
                <a:lnTo>
                  <a:pt x="121" y="2459"/>
                </a:lnTo>
                <a:lnTo>
                  <a:pt x="85" y="2356"/>
                </a:lnTo>
                <a:lnTo>
                  <a:pt x="55" y="2251"/>
                </a:lnTo>
                <a:lnTo>
                  <a:pt x="32" y="2143"/>
                </a:lnTo>
                <a:lnTo>
                  <a:pt x="14" y="2033"/>
                </a:lnTo>
                <a:lnTo>
                  <a:pt x="4" y="1920"/>
                </a:lnTo>
                <a:lnTo>
                  <a:pt x="0" y="1806"/>
                </a:lnTo>
                <a:lnTo>
                  <a:pt x="4" y="1692"/>
                </a:lnTo>
                <a:lnTo>
                  <a:pt x="14" y="1580"/>
                </a:lnTo>
                <a:lnTo>
                  <a:pt x="32" y="1469"/>
                </a:lnTo>
                <a:lnTo>
                  <a:pt x="55" y="1362"/>
                </a:lnTo>
                <a:lnTo>
                  <a:pt x="85" y="1256"/>
                </a:lnTo>
                <a:lnTo>
                  <a:pt x="121" y="1154"/>
                </a:lnTo>
                <a:lnTo>
                  <a:pt x="163" y="1054"/>
                </a:lnTo>
                <a:lnTo>
                  <a:pt x="211" y="958"/>
                </a:lnTo>
                <a:lnTo>
                  <a:pt x="265" y="864"/>
                </a:lnTo>
                <a:lnTo>
                  <a:pt x="323" y="774"/>
                </a:lnTo>
                <a:lnTo>
                  <a:pt x="386" y="689"/>
                </a:lnTo>
                <a:lnTo>
                  <a:pt x="454" y="607"/>
                </a:lnTo>
                <a:lnTo>
                  <a:pt x="527" y="529"/>
                </a:lnTo>
                <a:lnTo>
                  <a:pt x="604" y="456"/>
                </a:lnTo>
                <a:lnTo>
                  <a:pt x="686" y="388"/>
                </a:lnTo>
                <a:lnTo>
                  <a:pt x="771" y="325"/>
                </a:lnTo>
                <a:lnTo>
                  <a:pt x="860" y="266"/>
                </a:lnTo>
                <a:lnTo>
                  <a:pt x="953" y="212"/>
                </a:lnTo>
                <a:lnTo>
                  <a:pt x="1050" y="164"/>
                </a:lnTo>
                <a:lnTo>
                  <a:pt x="1150" y="122"/>
                </a:lnTo>
                <a:lnTo>
                  <a:pt x="1251" y="85"/>
                </a:lnTo>
                <a:lnTo>
                  <a:pt x="1357" y="55"/>
                </a:lnTo>
                <a:lnTo>
                  <a:pt x="1464" y="32"/>
                </a:lnTo>
                <a:lnTo>
                  <a:pt x="1574" y="14"/>
                </a:lnTo>
                <a:lnTo>
                  <a:pt x="1686" y="5"/>
                </a:lnTo>
                <a:lnTo>
                  <a:pt x="1799" y="0"/>
                </a:lnTo>
                <a:close/>
              </a:path>
            </a:pathLst>
          </a:custGeom>
          <a:solidFill>
            <a:schemeClr val="tx1">
              <a:lumMod val="85000"/>
              <a:lumOff val="15000"/>
            </a:schemeClr>
          </a:solidFill>
          <a:ln w="0">
            <a:noFill/>
            <a:prstDash val="solid"/>
            <a:round/>
            <a:headEnd/>
            <a:tailEnd/>
          </a:ln>
        </p:spPr>
      </p:sp>
      <p:sp>
        <p:nvSpPr>
          <p:cNvPr id="3" name="Content Placeholder 2"/>
          <p:cNvSpPr>
            <a:spLocks noGrp="1"/>
          </p:cNvSpPr>
          <p:nvPr>
            <p:ph idx="1"/>
          </p:nvPr>
        </p:nvSpPr>
        <p:spPr>
          <a:xfrm>
            <a:off x="4955354" y="643466"/>
            <a:ext cx="6593180" cy="4937287"/>
          </a:xfrm>
        </p:spPr>
        <p:txBody>
          <a:bodyPr anchor="ctr">
            <a:normAutofit/>
          </a:bodyPr>
          <a:lstStyle/>
          <a:p>
            <a:r>
              <a:rPr lang="en-US" dirty="0"/>
              <a:t>Estado de Resultados</a:t>
            </a:r>
          </a:p>
          <a:p>
            <a:r>
              <a:rPr lang="en-US" dirty="0"/>
              <a:t>Balance General</a:t>
            </a:r>
            <a:endParaRPr dirty="0"/>
          </a:p>
        </p:txBody>
      </p:sp>
      <p:cxnSp>
        <p:nvCxnSpPr>
          <p:cNvPr id="13" name="Straight Connector 12">
            <a:extLst>
              <a:ext uri="{FF2B5EF4-FFF2-40B4-BE49-F238E27FC236}">
                <a16:creationId xmlns:a16="http://schemas.microsoft.com/office/drawing/2014/main" id="{D434EAAF-BF44-4CCC-84D4-105F3370AFF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99730"/>
            <a:ext cx="4495800" cy="0"/>
          </a:xfrm>
          <a:prstGeom prst="line">
            <a:avLst/>
          </a:prstGeom>
          <a:ln w="254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89012459"/>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wipe(down)">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wipe(down)">
                                      <p:cBhvr>
                                        <p:cTn id="17"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7865333E-6BF7-40FE-AC7D-EB8A0900AA9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White">
          <a:xfrm>
            <a:off x="0" y="0"/>
            <a:ext cx="12191999"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ctrTitle"/>
          </p:nvPr>
        </p:nvSpPr>
        <p:spPr>
          <a:xfrm>
            <a:off x="2754667" y="2247254"/>
            <a:ext cx="8832898" cy="1064026"/>
          </a:xfrm>
        </p:spPr>
        <p:txBody>
          <a:bodyPr anchor="t">
            <a:normAutofit fontScale="90000"/>
          </a:bodyPr>
          <a:lstStyle/>
          <a:p>
            <a:br>
              <a:rPr lang="en-US" sz="8000" dirty="0"/>
            </a:br>
            <a:endParaRPr lang="en-US" sz="8000" dirty="0"/>
          </a:p>
        </p:txBody>
      </p:sp>
      <p:sp>
        <p:nvSpPr>
          <p:cNvPr id="3" name="Content Placeholder 2"/>
          <p:cNvSpPr>
            <a:spLocks noGrp="1"/>
          </p:cNvSpPr>
          <p:nvPr>
            <p:ph type="subTitle" idx="1"/>
          </p:nvPr>
        </p:nvSpPr>
        <p:spPr>
          <a:xfrm>
            <a:off x="1019809" y="929898"/>
            <a:ext cx="11025590" cy="1177871"/>
          </a:xfrm>
        </p:spPr>
        <p:txBody>
          <a:bodyPr anchor="b">
            <a:normAutofit/>
          </a:bodyPr>
          <a:lstStyle/>
          <a:p>
            <a:r>
              <a:rPr lang="en-US" sz="3200" dirty="0"/>
              <a:t>CONTABILIDAD Y FINANZAS PARA NO FINANCIEROS</a:t>
            </a:r>
            <a:endParaRPr sz="3200" dirty="0"/>
          </a:p>
        </p:txBody>
      </p:sp>
      <p:sp>
        <p:nvSpPr>
          <p:cNvPr id="11" name="Freeform 6">
            <a:extLst>
              <a:ext uri="{FF2B5EF4-FFF2-40B4-BE49-F238E27FC236}">
                <a16:creationId xmlns:a16="http://schemas.microsoft.com/office/drawing/2014/main" id="{C971C6CD-6DA8-4FDD-A89B-4B681DEABB5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11784011" y="514572"/>
            <a:ext cx="407988" cy="819150"/>
          </a:xfrm>
          <a:custGeom>
            <a:avLst/>
            <a:gdLst/>
            <a:ahLst/>
            <a:cxnLst/>
            <a:rect l="0" t="0" r="r" b="b"/>
            <a:pathLst>
              <a:path w="1799" h="3612">
                <a:moveTo>
                  <a:pt x="1799" y="0"/>
                </a:moveTo>
                <a:lnTo>
                  <a:pt x="1799" y="3612"/>
                </a:lnTo>
                <a:lnTo>
                  <a:pt x="1686" y="3609"/>
                </a:lnTo>
                <a:lnTo>
                  <a:pt x="1574" y="3598"/>
                </a:lnTo>
                <a:lnTo>
                  <a:pt x="1464" y="3581"/>
                </a:lnTo>
                <a:lnTo>
                  <a:pt x="1357" y="3557"/>
                </a:lnTo>
                <a:lnTo>
                  <a:pt x="1251" y="3527"/>
                </a:lnTo>
                <a:lnTo>
                  <a:pt x="1150" y="3490"/>
                </a:lnTo>
                <a:lnTo>
                  <a:pt x="1050" y="3448"/>
                </a:lnTo>
                <a:lnTo>
                  <a:pt x="953" y="3401"/>
                </a:lnTo>
                <a:lnTo>
                  <a:pt x="860" y="3347"/>
                </a:lnTo>
                <a:lnTo>
                  <a:pt x="771" y="3289"/>
                </a:lnTo>
                <a:lnTo>
                  <a:pt x="686" y="3224"/>
                </a:lnTo>
                <a:lnTo>
                  <a:pt x="604" y="3156"/>
                </a:lnTo>
                <a:lnTo>
                  <a:pt x="527" y="3083"/>
                </a:lnTo>
                <a:lnTo>
                  <a:pt x="454" y="3005"/>
                </a:lnTo>
                <a:lnTo>
                  <a:pt x="386" y="2923"/>
                </a:lnTo>
                <a:lnTo>
                  <a:pt x="323" y="2838"/>
                </a:lnTo>
                <a:lnTo>
                  <a:pt x="265" y="2748"/>
                </a:lnTo>
                <a:lnTo>
                  <a:pt x="211" y="2655"/>
                </a:lnTo>
                <a:lnTo>
                  <a:pt x="163" y="2559"/>
                </a:lnTo>
                <a:lnTo>
                  <a:pt x="121" y="2459"/>
                </a:lnTo>
                <a:lnTo>
                  <a:pt x="85" y="2356"/>
                </a:lnTo>
                <a:lnTo>
                  <a:pt x="55" y="2251"/>
                </a:lnTo>
                <a:lnTo>
                  <a:pt x="32" y="2143"/>
                </a:lnTo>
                <a:lnTo>
                  <a:pt x="14" y="2033"/>
                </a:lnTo>
                <a:lnTo>
                  <a:pt x="4" y="1920"/>
                </a:lnTo>
                <a:lnTo>
                  <a:pt x="0" y="1806"/>
                </a:lnTo>
                <a:lnTo>
                  <a:pt x="4" y="1692"/>
                </a:lnTo>
                <a:lnTo>
                  <a:pt x="14" y="1580"/>
                </a:lnTo>
                <a:lnTo>
                  <a:pt x="32" y="1469"/>
                </a:lnTo>
                <a:lnTo>
                  <a:pt x="55" y="1362"/>
                </a:lnTo>
                <a:lnTo>
                  <a:pt x="85" y="1256"/>
                </a:lnTo>
                <a:lnTo>
                  <a:pt x="121" y="1154"/>
                </a:lnTo>
                <a:lnTo>
                  <a:pt x="163" y="1054"/>
                </a:lnTo>
                <a:lnTo>
                  <a:pt x="211" y="958"/>
                </a:lnTo>
                <a:lnTo>
                  <a:pt x="265" y="864"/>
                </a:lnTo>
                <a:lnTo>
                  <a:pt x="323" y="774"/>
                </a:lnTo>
                <a:lnTo>
                  <a:pt x="386" y="689"/>
                </a:lnTo>
                <a:lnTo>
                  <a:pt x="454" y="607"/>
                </a:lnTo>
                <a:lnTo>
                  <a:pt x="527" y="529"/>
                </a:lnTo>
                <a:lnTo>
                  <a:pt x="604" y="456"/>
                </a:lnTo>
                <a:lnTo>
                  <a:pt x="686" y="388"/>
                </a:lnTo>
                <a:lnTo>
                  <a:pt x="771" y="325"/>
                </a:lnTo>
                <a:lnTo>
                  <a:pt x="860" y="266"/>
                </a:lnTo>
                <a:lnTo>
                  <a:pt x="953" y="212"/>
                </a:lnTo>
                <a:lnTo>
                  <a:pt x="1050" y="164"/>
                </a:lnTo>
                <a:lnTo>
                  <a:pt x="1150" y="122"/>
                </a:lnTo>
                <a:lnTo>
                  <a:pt x="1251" y="85"/>
                </a:lnTo>
                <a:lnTo>
                  <a:pt x="1357" y="55"/>
                </a:lnTo>
                <a:lnTo>
                  <a:pt x="1464" y="32"/>
                </a:lnTo>
                <a:lnTo>
                  <a:pt x="1574" y="14"/>
                </a:lnTo>
                <a:lnTo>
                  <a:pt x="1686" y="5"/>
                </a:lnTo>
                <a:lnTo>
                  <a:pt x="1799" y="0"/>
                </a:lnTo>
                <a:close/>
              </a:path>
            </a:pathLst>
          </a:custGeom>
          <a:solidFill>
            <a:schemeClr val="tx2"/>
          </a:solidFill>
          <a:ln w="0">
            <a:noFill/>
            <a:prstDash val="solid"/>
            <a:round/>
            <a:headEnd/>
            <a:tailEnd/>
          </a:ln>
        </p:spPr>
      </p:sp>
      <p:cxnSp>
        <p:nvCxnSpPr>
          <p:cNvPr id="13" name="Straight Connector 12">
            <a:extLst>
              <a:ext uri="{FF2B5EF4-FFF2-40B4-BE49-F238E27FC236}">
                <a16:creationId xmlns:a16="http://schemas.microsoft.com/office/drawing/2014/main" id="{ED3CBB7D-B825-489C-9789-70D05A25CF6F}"/>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2865120" y="2519131"/>
            <a:ext cx="9326880" cy="0"/>
          </a:xfrm>
          <a:prstGeom prst="line">
            <a:avLst/>
          </a:prstGeom>
          <a:ln w="25400">
            <a:solidFill>
              <a:schemeClr val="tx2"/>
            </a:solidFill>
          </a:ln>
        </p:spPr>
        <p:style>
          <a:lnRef idx="1">
            <a:schemeClr val="accent1"/>
          </a:lnRef>
          <a:fillRef idx="0">
            <a:schemeClr val="accent1"/>
          </a:fillRef>
          <a:effectRef idx="0">
            <a:schemeClr val="accent1"/>
          </a:effectRef>
          <a:fontRef idx="minor">
            <a:schemeClr val="tx1"/>
          </a:fontRef>
        </p:style>
      </p:cxnSp>
      <p:sp>
        <p:nvSpPr>
          <p:cNvPr id="8" name="Rectangle 7">
            <a:extLst>
              <a:ext uri="{FF2B5EF4-FFF2-40B4-BE49-F238E27FC236}">
                <a16:creationId xmlns:a16="http://schemas.microsoft.com/office/drawing/2014/main" id="{6C2F91C1-A5A9-49FE-AA72-495457E408E5}"/>
              </a:ext>
            </a:extLst>
          </p:cNvPr>
          <p:cNvSpPr/>
          <p:nvPr/>
        </p:nvSpPr>
        <p:spPr>
          <a:xfrm>
            <a:off x="5191625" y="3429000"/>
            <a:ext cx="6534930" cy="2616101"/>
          </a:xfrm>
          <a:prstGeom prst="rect">
            <a:avLst/>
          </a:prstGeom>
        </p:spPr>
        <p:txBody>
          <a:bodyPr wrap="none">
            <a:spAutoFit/>
          </a:bodyPr>
          <a:lstStyle/>
          <a:p>
            <a:r>
              <a:rPr lang="en-US" dirty="0"/>
              <a:t> </a:t>
            </a:r>
          </a:p>
          <a:p>
            <a:endParaRPr lang="es-CO" sz="2400" i="1" dirty="0"/>
          </a:p>
          <a:p>
            <a:r>
              <a:rPr lang="es-CO" sz="2400" i="1" dirty="0"/>
              <a:t>CONFERENCISTA:</a:t>
            </a:r>
          </a:p>
          <a:p>
            <a:endParaRPr lang="es-CO" dirty="0"/>
          </a:p>
          <a:p>
            <a:endParaRPr lang="es-CO" dirty="0"/>
          </a:p>
          <a:p>
            <a:endParaRPr lang="en-US" dirty="0"/>
          </a:p>
          <a:p>
            <a:pPr algn="ctr"/>
            <a:r>
              <a:rPr lang="en-US" sz="2000" i="1" dirty="0"/>
              <a:t>                                                               </a:t>
            </a:r>
            <a:r>
              <a:rPr lang="es-CO" sz="2400" i="1" u="sng" dirty="0"/>
              <a:t>MONICA</a:t>
            </a:r>
            <a:r>
              <a:rPr lang="en-US" sz="2400" i="1" u="sng" dirty="0"/>
              <a:t> HENRIQUEZ</a:t>
            </a:r>
          </a:p>
          <a:p>
            <a:pPr algn="ctr"/>
            <a:r>
              <a:rPr lang="en-US" sz="2000" i="1" dirty="0"/>
              <a:t>                                                               CONTADOR PUBLICO</a:t>
            </a:r>
          </a:p>
        </p:txBody>
      </p:sp>
    </p:spTree>
    <p:extLst>
      <p:ext uri="{BB962C8B-B14F-4D97-AF65-F5344CB8AC3E}">
        <p14:creationId xmlns:p14="http://schemas.microsoft.com/office/powerpoint/2010/main" val="16656392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31" presetClass="entr" presetSubtype="0" fill="hold" grpId="0" nodeType="clickEffect">
                                  <p:stCondLst>
                                    <p:cond delay="0"/>
                                  </p:stCondLst>
                                  <p:childTnLst>
                                    <p:set>
                                      <p:cBhvr>
                                        <p:cTn id="13" dur="1" fill="hold">
                                          <p:stCondLst>
                                            <p:cond delay="0"/>
                                          </p:stCondLst>
                                        </p:cTn>
                                        <p:tgtEl>
                                          <p:spTgt spid="2"/>
                                        </p:tgtEl>
                                        <p:attrNameLst>
                                          <p:attrName>style.visibility</p:attrName>
                                        </p:attrNameLst>
                                      </p:cBhvr>
                                      <p:to>
                                        <p:strVal val="visible"/>
                                      </p:to>
                                    </p:set>
                                    <p:anim calcmode="lin" valueType="num">
                                      <p:cBhvr>
                                        <p:cTn id="14" dur="1000" fill="hold"/>
                                        <p:tgtEl>
                                          <p:spTgt spid="2"/>
                                        </p:tgtEl>
                                        <p:attrNameLst>
                                          <p:attrName>ppt_w</p:attrName>
                                        </p:attrNameLst>
                                      </p:cBhvr>
                                      <p:tavLst>
                                        <p:tav tm="0">
                                          <p:val>
                                            <p:fltVal val="0"/>
                                          </p:val>
                                        </p:tav>
                                        <p:tav tm="100000">
                                          <p:val>
                                            <p:strVal val="#ppt_w"/>
                                          </p:val>
                                        </p:tav>
                                      </p:tavLst>
                                    </p:anim>
                                    <p:anim calcmode="lin" valueType="num">
                                      <p:cBhvr>
                                        <p:cTn id="15" dur="1000" fill="hold"/>
                                        <p:tgtEl>
                                          <p:spTgt spid="2"/>
                                        </p:tgtEl>
                                        <p:attrNameLst>
                                          <p:attrName>ppt_h</p:attrName>
                                        </p:attrNameLst>
                                      </p:cBhvr>
                                      <p:tavLst>
                                        <p:tav tm="0">
                                          <p:val>
                                            <p:fltVal val="0"/>
                                          </p:val>
                                        </p:tav>
                                        <p:tav tm="100000">
                                          <p:val>
                                            <p:strVal val="#ppt_h"/>
                                          </p:val>
                                        </p:tav>
                                      </p:tavLst>
                                    </p:anim>
                                    <p:anim calcmode="lin" valueType="num">
                                      <p:cBhvr>
                                        <p:cTn id="16" dur="1000" fill="hold"/>
                                        <p:tgtEl>
                                          <p:spTgt spid="2"/>
                                        </p:tgtEl>
                                        <p:attrNameLst>
                                          <p:attrName>style.rotation</p:attrName>
                                        </p:attrNameLst>
                                      </p:cBhvr>
                                      <p:tavLst>
                                        <p:tav tm="0">
                                          <p:val>
                                            <p:fltVal val="90"/>
                                          </p:val>
                                        </p:tav>
                                        <p:tav tm="100000">
                                          <p:val>
                                            <p:fltVal val="0"/>
                                          </p:val>
                                        </p:tav>
                                      </p:tavLst>
                                    </p:anim>
                                    <p:animEffect transition="in" filter="fade">
                                      <p:cBhvr>
                                        <p:cTn id="17" dur="1000"/>
                                        <p:tgtEl>
                                          <p:spTgt spid="2"/>
                                        </p:tgtEl>
                                      </p:cBhvr>
                                    </p:animEffect>
                                  </p:childTnLst>
                                </p:cTn>
                              </p:par>
                            </p:childTnLst>
                          </p:cTn>
                        </p:par>
                      </p:childTnLst>
                    </p:cTn>
                  </p:par>
                  <p:par>
                    <p:cTn id="18" fill="hold">
                      <p:stCondLst>
                        <p:cond delay="indefinite"/>
                      </p:stCondLst>
                      <p:childTnLst>
                        <p:par>
                          <p:cTn id="19" fill="hold">
                            <p:stCondLst>
                              <p:cond delay="0"/>
                            </p:stCondLst>
                            <p:childTnLst>
                              <p:par>
                                <p:cTn id="20" presetID="6" presetClass="entr" presetSubtype="16" fill="hold" grpId="0" nodeType="click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circle(in)">
                                      <p:cBhvr>
                                        <p:cTn id="22"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8" grpId="0"/>
    </p:bld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718B0F80-1C8E-49FA-9B66-C9285753E25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2" name="Title 1"/>
          <p:cNvSpPr>
            <a:spLocks noGrp="1"/>
          </p:cNvSpPr>
          <p:nvPr>
            <p:ph type="title"/>
          </p:nvPr>
        </p:nvSpPr>
        <p:spPr>
          <a:xfrm>
            <a:off x="643467" y="643466"/>
            <a:ext cx="3933390" cy="4937287"/>
          </a:xfrm>
        </p:spPr>
        <p:txBody>
          <a:bodyPr anchor="ctr">
            <a:normAutofit/>
          </a:bodyPr>
          <a:lstStyle/>
          <a:p>
            <a:pPr algn="l"/>
            <a:r>
              <a:rPr lang="es-CO" sz="4800" dirty="0">
                <a:solidFill>
                  <a:schemeClr val="tx1"/>
                </a:solidFill>
              </a:rPr>
              <a:t>Términos</a:t>
            </a:r>
            <a:r>
              <a:rPr lang="en-US" sz="4800" dirty="0">
                <a:solidFill>
                  <a:schemeClr val="tx1"/>
                </a:solidFill>
              </a:rPr>
              <a:t> </a:t>
            </a:r>
            <a:r>
              <a:rPr lang="es-CO" sz="4800" dirty="0">
                <a:solidFill>
                  <a:schemeClr val="tx1"/>
                </a:solidFill>
              </a:rPr>
              <a:t>Claves</a:t>
            </a:r>
          </a:p>
        </p:txBody>
      </p:sp>
      <p:sp>
        <p:nvSpPr>
          <p:cNvPr id="11" name="Freeform 6">
            <a:extLst>
              <a:ext uri="{FF2B5EF4-FFF2-40B4-BE49-F238E27FC236}">
                <a16:creationId xmlns:a16="http://schemas.microsoft.com/office/drawing/2014/main" id="{CEF2B853-4083-4B70-AC2A-F79D8080934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flipH="1">
            <a:off x="0" y="643466"/>
            <a:ext cx="407988" cy="819150"/>
          </a:xfrm>
          <a:custGeom>
            <a:avLst/>
            <a:gdLst/>
            <a:ahLst/>
            <a:cxnLst/>
            <a:rect l="0" t="0" r="r" b="b"/>
            <a:pathLst>
              <a:path w="1799" h="3612">
                <a:moveTo>
                  <a:pt x="1799" y="0"/>
                </a:moveTo>
                <a:lnTo>
                  <a:pt x="1799" y="3612"/>
                </a:lnTo>
                <a:lnTo>
                  <a:pt x="1686" y="3609"/>
                </a:lnTo>
                <a:lnTo>
                  <a:pt x="1574" y="3598"/>
                </a:lnTo>
                <a:lnTo>
                  <a:pt x="1464" y="3581"/>
                </a:lnTo>
                <a:lnTo>
                  <a:pt x="1357" y="3557"/>
                </a:lnTo>
                <a:lnTo>
                  <a:pt x="1251" y="3527"/>
                </a:lnTo>
                <a:lnTo>
                  <a:pt x="1150" y="3490"/>
                </a:lnTo>
                <a:lnTo>
                  <a:pt x="1050" y="3448"/>
                </a:lnTo>
                <a:lnTo>
                  <a:pt x="953" y="3401"/>
                </a:lnTo>
                <a:lnTo>
                  <a:pt x="860" y="3347"/>
                </a:lnTo>
                <a:lnTo>
                  <a:pt x="771" y="3289"/>
                </a:lnTo>
                <a:lnTo>
                  <a:pt x="686" y="3224"/>
                </a:lnTo>
                <a:lnTo>
                  <a:pt x="604" y="3156"/>
                </a:lnTo>
                <a:lnTo>
                  <a:pt x="527" y="3083"/>
                </a:lnTo>
                <a:lnTo>
                  <a:pt x="454" y="3005"/>
                </a:lnTo>
                <a:lnTo>
                  <a:pt x="386" y="2923"/>
                </a:lnTo>
                <a:lnTo>
                  <a:pt x="323" y="2838"/>
                </a:lnTo>
                <a:lnTo>
                  <a:pt x="265" y="2748"/>
                </a:lnTo>
                <a:lnTo>
                  <a:pt x="211" y="2655"/>
                </a:lnTo>
                <a:lnTo>
                  <a:pt x="163" y="2559"/>
                </a:lnTo>
                <a:lnTo>
                  <a:pt x="121" y="2459"/>
                </a:lnTo>
                <a:lnTo>
                  <a:pt x="85" y="2356"/>
                </a:lnTo>
                <a:lnTo>
                  <a:pt x="55" y="2251"/>
                </a:lnTo>
                <a:lnTo>
                  <a:pt x="32" y="2143"/>
                </a:lnTo>
                <a:lnTo>
                  <a:pt x="14" y="2033"/>
                </a:lnTo>
                <a:lnTo>
                  <a:pt x="4" y="1920"/>
                </a:lnTo>
                <a:lnTo>
                  <a:pt x="0" y="1806"/>
                </a:lnTo>
                <a:lnTo>
                  <a:pt x="4" y="1692"/>
                </a:lnTo>
                <a:lnTo>
                  <a:pt x="14" y="1580"/>
                </a:lnTo>
                <a:lnTo>
                  <a:pt x="32" y="1469"/>
                </a:lnTo>
                <a:lnTo>
                  <a:pt x="55" y="1362"/>
                </a:lnTo>
                <a:lnTo>
                  <a:pt x="85" y="1256"/>
                </a:lnTo>
                <a:lnTo>
                  <a:pt x="121" y="1154"/>
                </a:lnTo>
                <a:lnTo>
                  <a:pt x="163" y="1054"/>
                </a:lnTo>
                <a:lnTo>
                  <a:pt x="211" y="958"/>
                </a:lnTo>
                <a:lnTo>
                  <a:pt x="265" y="864"/>
                </a:lnTo>
                <a:lnTo>
                  <a:pt x="323" y="774"/>
                </a:lnTo>
                <a:lnTo>
                  <a:pt x="386" y="689"/>
                </a:lnTo>
                <a:lnTo>
                  <a:pt x="454" y="607"/>
                </a:lnTo>
                <a:lnTo>
                  <a:pt x="527" y="529"/>
                </a:lnTo>
                <a:lnTo>
                  <a:pt x="604" y="456"/>
                </a:lnTo>
                <a:lnTo>
                  <a:pt x="686" y="388"/>
                </a:lnTo>
                <a:lnTo>
                  <a:pt x="771" y="325"/>
                </a:lnTo>
                <a:lnTo>
                  <a:pt x="860" y="266"/>
                </a:lnTo>
                <a:lnTo>
                  <a:pt x="953" y="212"/>
                </a:lnTo>
                <a:lnTo>
                  <a:pt x="1050" y="164"/>
                </a:lnTo>
                <a:lnTo>
                  <a:pt x="1150" y="122"/>
                </a:lnTo>
                <a:lnTo>
                  <a:pt x="1251" y="85"/>
                </a:lnTo>
                <a:lnTo>
                  <a:pt x="1357" y="55"/>
                </a:lnTo>
                <a:lnTo>
                  <a:pt x="1464" y="32"/>
                </a:lnTo>
                <a:lnTo>
                  <a:pt x="1574" y="14"/>
                </a:lnTo>
                <a:lnTo>
                  <a:pt x="1686" y="5"/>
                </a:lnTo>
                <a:lnTo>
                  <a:pt x="1799" y="0"/>
                </a:lnTo>
                <a:close/>
              </a:path>
            </a:pathLst>
          </a:custGeom>
          <a:solidFill>
            <a:schemeClr val="tx1">
              <a:lumMod val="85000"/>
              <a:lumOff val="15000"/>
            </a:schemeClr>
          </a:solidFill>
          <a:ln w="0">
            <a:noFill/>
            <a:prstDash val="solid"/>
            <a:round/>
            <a:headEnd/>
            <a:tailEnd/>
          </a:ln>
        </p:spPr>
      </p:sp>
      <p:sp>
        <p:nvSpPr>
          <p:cNvPr id="3" name="Content Placeholder 2"/>
          <p:cNvSpPr>
            <a:spLocks noGrp="1"/>
          </p:cNvSpPr>
          <p:nvPr>
            <p:ph idx="1"/>
          </p:nvPr>
        </p:nvSpPr>
        <p:spPr>
          <a:xfrm>
            <a:off x="5006781" y="1262443"/>
            <a:ext cx="6593180" cy="4937287"/>
          </a:xfrm>
        </p:spPr>
        <p:txBody>
          <a:bodyPr anchor="ctr">
            <a:normAutofit lnSpcReduction="10000"/>
          </a:bodyPr>
          <a:lstStyle/>
          <a:p>
            <a:pPr lvl="0" algn="just"/>
            <a:r>
              <a:rPr lang="es-CO" dirty="0"/>
              <a:t>Activos: los recursos económicos de una empresa. Normalmente los activos incluyen el efectivo, las cuentas por cobrar, los pagares por cobrar, los inventarios, terrenos, edificios, maquinaria, equipos y otras inversiones.</a:t>
            </a:r>
          </a:p>
          <a:p>
            <a:pPr lvl="0" algn="just"/>
            <a:endParaRPr lang="en-US" dirty="0"/>
          </a:p>
          <a:p>
            <a:pPr lvl="0" algn="just"/>
            <a:r>
              <a:rPr lang="es-CO" dirty="0"/>
              <a:t>Activo circulante: Aquellos activos que pueden convertirse con mayor facilidad en efectivo: efectivo en caja, cuentas por cobrar e inventario.</a:t>
            </a:r>
          </a:p>
          <a:p>
            <a:pPr lvl="0" algn="just"/>
            <a:endParaRPr lang="en-US" dirty="0"/>
          </a:p>
          <a:p>
            <a:pPr lvl="0" algn="just"/>
            <a:r>
              <a:rPr lang="es-CO" dirty="0"/>
              <a:t>Activos fijos. Activos que es difícil convertir en efectivo; por ejemplo, edificios y equipos. Se llaman también activos a largo plazo.</a:t>
            </a:r>
            <a:endParaRPr lang="en-US" dirty="0"/>
          </a:p>
          <a:p>
            <a:endParaRPr dirty="0"/>
          </a:p>
        </p:txBody>
      </p:sp>
      <p:cxnSp>
        <p:nvCxnSpPr>
          <p:cNvPr id="13" name="Straight Connector 12">
            <a:extLst>
              <a:ext uri="{FF2B5EF4-FFF2-40B4-BE49-F238E27FC236}">
                <a16:creationId xmlns:a16="http://schemas.microsoft.com/office/drawing/2014/main" id="{D434EAAF-BF44-4CCC-84D4-105F3370AFF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99730"/>
            <a:ext cx="4495800" cy="0"/>
          </a:xfrm>
          <a:prstGeom prst="line">
            <a:avLst/>
          </a:prstGeom>
          <a:ln w="254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97299875"/>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wipe(up)">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up)">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1" fill="hold" grpId="0"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wipe(up)">
                                      <p:cBhvr>
                                        <p:cTn id="2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718B0F80-1C8E-49FA-9B66-C9285753E25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2" name="Title 1"/>
          <p:cNvSpPr>
            <a:spLocks noGrp="1"/>
          </p:cNvSpPr>
          <p:nvPr>
            <p:ph type="title"/>
          </p:nvPr>
        </p:nvSpPr>
        <p:spPr>
          <a:xfrm>
            <a:off x="643467" y="643466"/>
            <a:ext cx="3933390" cy="4937287"/>
          </a:xfrm>
        </p:spPr>
        <p:txBody>
          <a:bodyPr anchor="ctr">
            <a:normAutofit/>
          </a:bodyPr>
          <a:lstStyle/>
          <a:p>
            <a:pPr algn="l"/>
            <a:r>
              <a:rPr lang="es-CO" sz="4800" dirty="0">
                <a:solidFill>
                  <a:schemeClr val="tx1"/>
                </a:solidFill>
              </a:rPr>
              <a:t>Términos</a:t>
            </a:r>
            <a:r>
              <a:rPr lang="en-US" sz="4800" dirty="0">
                <a:solidFill>
                  <a:schemeClr val="tx1"/>
                </a:solidFill>
              </a:rPr>
              <a:t> Claves</a:t>
            </a:r>
          </a:p>
        </p:txBody>
      </p:sp>
      <p:sp>
        <p:nvSpPr>
          <p:cNvPr id="11" name="Freeform 6">
            <a:extLst>
              <a:ext uri="{FF2B5EF4-FFF2-40B4-BE49-F238E27FC236}">
                <a16:creationId xmlns:a16="http://schemas.microsoft.com/office/drawing/2014/main" id="{CEF2B853-4083-4B70-AC2A-F79D8080934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flipH="1">
            <a:off x="0" y="643466"/>
            <a:ext cx="407988" cy="819150"/>
          </a:xfrm>
          <a:custGeom>
            <a:avLst/>
            <a:gdLst/>
            <a:ahLst/>
            <a:cxnLst/>
            <a:rect l="0" t="0" r="r" b="b"/>
            <a:pathLst>
              <a:path w="1799" h="3612">
                <a:moveTo>
                  <a:pt x="1799" y="0"/>
                </a:moveTo>
                <a:lnTo>
                  <a:pt x="1799" y="3612"/>
                </a:lnTo>
                <a:lnTo>
                  <a:pt x="1686" y="3609"/>
                </a:lnTo>
                <a:lnTo>
                  <a:pt x="1574" y="3598"/>
                </a:lnTo>
                <a:lnTo>
                  <a:pt x="1464" y="3581"/>
                </a:lnTo>
                <a:lnTo>
                  <a:pt x="1357" y="3557"/>
                </a:lnTo>
                <a:lnTo>
                  <a:pt x="1251" y="3527"/>
                </a:lnTo>
                <a:lnTo>
                  <a:pt x="1150" y="3490"/>
                </a:lnTo>
                <a:lnTo>
                  <a:pt x="1050" y="3448"/>
                </a:lnTo>
                <a:lnTo>
                  <a:pt x="953" y="3401"/>
                </a:lnTo>
                <a:lnTo>
                  <a:pt x="860" y="3347"/>
                </a:lnTo>
                <a:lnTo>
                  <a:pt x="771" y="3289"/>
                </a:lnTo>
                <a:lnTo>
                  <a:pt x="686" y="3224"/>
                </a:lnTo>
                <a:lnTo>
                  <a:pt x="604" y="3156"/>
                </a:lnTo>
                <a:lnTo>
                  <a:pt x="527" y="3083"/>
                </a:lnTo>
                <a:lnTo>
                  <a:pt x="454" y="3005"/>
                </a:lnTo>
                <a:lnTo>
                  <a:pt x="386" y="2923"/>
                </a:lnTo>
                <a:lnTo>
                  <a:pt x="323" y="2838"/>
                </a:lnTo>
                <a:lnTo>
                  <a:pt x="265" y="2748"/>
                </a:lnTo>
                <a:lnTo>
                  <a:pt x="211" y="2655"/>
                </a:lnTo>
                <a:lnTo>
                  <a:pt x="163" y="2559"/>
                </a:lnTo>
                <a:lnTo>
                  <a:pt x="121" y="2459"/>
                </a:lnTo>
                <a:lnTo>
                  <a:pt x="85" y="2356"/>
                </a:lnTo>
                <a:lnTo>
                  <a:pt x="55" y="2251"/>
                </a:lnTo>
                <a:lnTo>
                  <a:pt x="32" y="2143"/>
                </a:lnTo>
                <a:lnTo>
                  <a:pt x="14" y="2033"/>
                </a:lnTo>
                <a:lnTo>
                  <a:pt x="4" y="1920"/>
                </a:lnTo>
                <a:lnTo>
                  <a:pt x="0" y="1806"/>
                </a:lnTo>
                <a:lnTo>
                  <a:pt x="4" y="1692"/>
                </a:lnTo>
                <a:lnTo>
                  <a:pt x="14" y="1580"/>
                </a:lnTo>
                <a:lnTo>
                  <a:pt x="32" y="1469"/>
                </a:lnTo>
                <a:lnTo>
                  <a:pt x="55" y="1362"/>
                </a:lnTo>
                <a:lnTo>
                  <a:pt x="85" y="1256"/>
                </a:lnTo>
                <a:lnTo>
                  <a:pt x="121" y="1154"/>
                </a:lnTo>
                <a:lnTo>
                  <a:pt x="163" y="1054"/>
                </a:lnTo>
                <a:lnTo>
                  <a:pt x="211" y="958"/>
                </a:lnTo>
                <a:lnTo>
                  <a:pt x="265" y="864"/>
                </a:lnTo>
                <a:lnTo>
                  <a:pt x="323" y="774"/>
                </a:lnTo>
                <a:lnTo>
                  <a:pt x="386" y="689"/>
                </a:lnTo>
                <a:lnTo>
                  <a:pt x="454" y="607"/>
                </a:lnTo>
                <a:lnTo>
                  <a:pt x="527" y="529"/>
                </a:lnTo>
                <a:lnTo>
                  <a:pt x="604" y="456"/>
                </a:lnTo>
                <a:lnTo>
                  <a:pt x="686" y="388"/>
                </a:lnTo>
                <a:lnTo>
                  <a:pt x="771" y="325"/>
                </a:lnTo>
                <a:lnTo>
                  <a:pt x="860" y="266"/>
                </a:lnTo>
                <a:lnTo>
                  <a:pt x="953" y="212"/>
                </a:lnTo>
                <a:lnTo>
                  <a:pt x="1050" y="164"/>
                </a:lnTo>
                <a:lnTo>
                  <a:pt x="1150" y="122"/>
                </a:lnTo>
                <a:lnTo>
                  <a:pt x="1251" y="85"/>
                </a:lnTo>
                <a:lnTo>
                  <a:pt x="1357" y="55"/>
                </a:lnTo>
                <a:lnTo>
                  <a:pt x="1464" y="32"/>
                </a:lnTo>
                <a:lnTo>
                  <a:pt x="1574" y="14"/>
                </a:lnTo>
                <a:lnTo>
                  <a:pt x="1686" y="5"/>
                </a:lnTo>
                <a:lnTo>
                  <a:pt x="1799" y="0"/>
                </a:lnTo>
                <a:close/>
              </a:path>
            </a:pathLst>
          </a:custGeom>
          <a:solidFill>
            <a:schemeClr val="tx1">
              <a:lumMod val="85000"/>
              <a:lumOff val="15000"/>
            </a:schemeClr>
          </a:solidFill>
          <a:ln w="0">
            <a:noFill/>
            <a:prstDash val="solid"/>
            <a:round/>
            <a:headEnd/>
            <a:tailEnd/>
          </a:ln>
        </p:spPr>
      </p:sp>
      <p:sp>
        <p:nvSpPr>
          <p:cNvPr id="3" name="Content Placeholder 2"/>
          <p:cNvSpPr>
            <a:spLocks noGrp="1"/>
          </p:cNvSpPr>
          <p:nvPr>
            <p:ph idx="1"/>
          </p:nvPr>
        </p:nvSpPr>
        <p:spPr>
          <a:xfrm>
            <a:off x="4924874" y="1250589"/>
            <a:ext cx="6593180" cy="4937287"/>
          </a:xfrm>
        </p:spPr>
        <p:txBody>
          <a:bodyPr anchor="ctr">
            <a:normAutofit/>
          </a:bodyPr>
          <a:lstStyle/>
          <a:p>
            <a:pPr lvl="0"/>
            <a:r>
              <a:rPr lang="es-CO" dirty="0"/>
              <a:t>Balance: Un medio para resumir la posición financiera de una empresa. sus activos, pasivos y capital, en un punto específico de tiempo. De acuerdo con la ecuación básica de un balance, los activos de una empresa equivalen a sus pasivos más el patrimonio neto. Los datos del balance son muy útiles para compararlos con informaciones de años anteriores.</a:t>
            </a:r>
          </a:p>
          <a:p>
            <a:pPr lvl="0"/>
            <a:endParaRPr lang="en-US" dirty="0"/>
          </a:p>
          <a:p>
            <a:pPr lvl="0"/>
            <a:r>
              <a:rPr lang="es-CO" dirty="0"/>
              <a:t>Capital: El valor de los activos de una empresa menos sus pasivos. En un balance, el capital figura como capital propio o patrimonio neto </a:t>
            </a:r>
            <a:endParaRPr lang="en-US" dirty="0"/>
          </a:p>
          <a:p>
            <a:endParaRPr dirty="0"/>
          </a:p>
        </p:txBody>
      </p:sp>
      <p:cxnSp>
        <p:nvCxnSpPr>
          <p:cNvPr id="13" name="Straight Connector 12">
            <a:extLst>
              <a:ext uri="{FF2B5EF4-FFF2-40B4-BE49-F238E27FC236}">
                <a16:creationId xmlns:a16="http://schemas.microsoft.com/office/drawing/2014/main" id="{D434EAAF-BF44-4CCC-84D4-105F3370AFF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99730"/>
            <a:ext cx="4495800" cy="0"/>
          </a:xfrm>
          <a:prstGeom prst="line">
            <a:avLst/>
          </a:prstGeom>
          <a:ln w="254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80968318"/>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wipe(down)">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down)">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718B0F80-1C8E-49FA-9B66-C9285753E25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2" name="Title 1"/>
          <p:cNvSpPr>
            <a:spLocks noGrp="1"/>
          </p:cNvSpPr>
          <p:nvPr>
            <p:ph type="title"/>
          </p:nvPr>
        </p:nvSpPr>
        <p:spPr>
          <a:xfrm>
            <a:off x="643467" y="643466"/>
            <a:ext cx="3933390" cy="4937287"/>
          </a:xfrm>
        </p:spPr>
        <p:txBody>
          <a:bodyPr anchor="ctr">
            <a:normAutofit/>
          </a:bodyPr>
          <a:lstStyle/>
          <a:p>
            <a:pPr algn="l"/>
            <a:r>
              <a:rPr lang="es-CO" sz="4800" dirty="0">
                <a:solidFill>
                  <a:schemeClr val="tx1"/>
                </a:solidFill>
              </a:rPr>
              <a:t>Términos</a:t>
            </a:r>
            <a:r>
              <a:rPr lang="en-US" sz="4800" dirty="0">
                <a:solidFill>
                  <a:schemeClr val="tx1"/>
                </a:solidFill>
              </a:rPr>
              <a:t> Claves</a:t>
            </a:r>
          </a:p>
        </p:txBody>
      </p:sp>
      <p:sp>
        <p:nvSpPr>
          <p:cNvPr id="11" name="Freeform 6">
            <a:extLst>
              <a:ext uri="{FF2B5EF4-FFF2-40B4-BE49-F238E27FC236}">
                <a16:creationId xmlns:a16="http://schemas.microsoft.com/office/drawing/2014/main" id="{CEF2B853-4083-4B70-AC2A-F79D8080934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flipH="1">
            <a:off x="0" y="643466"/>
            <a:ext cx="407988" cy="819150"/>
          </a:xfrm>
          <a:custGeom>
            <a:avLst/>
            <a:gdLst/>
            <a:ahLst/>
            <a:cxnLst/>
            <a:rect l="0" t="0" r="r" b="b"/>
            <a:pathLst>
              <a:path w="1799" h="3612">
                <a:moveTo>
                  <a:pt x="1799" y="0"/>
                </a:moveTo>
                <a:lnTo>
                  <a:pt x="1799" y="3612"/>
                </a:lnTo>
                <a:lnTo>
                  <a:pt x="1686" y="3609"/>
                </a:lnTo>
                <a:lnTo>
                  <a:pt x="1574" y="3598"/>
                </a:lnTo>
                <a:lnTo>
                  <a:pt x="1464" y="3581"/>
                </a:lnTo>
                <a:lnTo>
                  <a:pt x="1357" y="3557"/>
                </a:lnTo>
                <a:lnTo>
                  <a:pt x="1251" y="3527"/>
                </a:lnTo>
                <a:lnTo>
                  <a:pt x="1150" y="3490"/>
                </a:lnTo>
                <a:lnTo>
                  <a:pt x="1050" y="3448"/>
                </a:lnTo>
                <a:lnTo>
                  <a:pt x="953" y="3401"/>
                </a:lnTo>
                <a:lnTo>
                  <a:pt x="860" y="3347"/>
                </a:lnTo>
                <a:lnTo>
                  <a:pt x="771" y="3289"/>
                </a:lnTo>
                <a:lnTo>
                  <a:pt x="686" y="3224"/>
                </a:lnTo>
                <a:lnTo>
                  <a:pt x="604" y="3156"/>
                </a:lnTo>
                <a:lnTo>
                  <a:pt x="527" y="3083"/>
                </a:lnTo>
                <a:lnTo>
                  <a:pt x="454" y="3005"/>
                </a:lnTo>
                <a:lnTo>
                  <a:pt x="386" y="2923"/>
                </a:lnTo>
                <a:lnTo>
                  <a:pt x="323" y="2838"/>
                </a:lnTo>
                <a:lnTo>
                  <a:pt x="265" y="2748"/>
                </a:lnTo>
                <a:lnTo>
                  <a:pt x="211" y="2655"/>
                </a:lnTo>
                <a:lnTo>
                  <a:pt x="163" y="2559"/>
                </a:lnTo>
                <a:lnTo>
                  <a:pt x="121" y="2459"/>
                </a:lnTo>
                <a:lnTo>
                  <a:pt x="85" y="2356"/>
                </a:lnTo>
                <a:lnTo>
                  <a:pt x="55" y="2251"/>
                </a:lnTo>
                <a:lnTo>
                  <a:pt x="32" y="2143"/>
                </a:lnTo>
                <a:lnTo>
                  <a:pt x="14" y="2033"/>
                </a:lnTo>
                <a:lnTo>
                  <a:pt x="4" y="1920"/>
                </a:lnTo>
                <a:lnTo>
                  <a:pt x="0" y="1806"/>
                </a:lnTo>
                <a:lnTo>
                  <a:pt x="4" y="1692"/>
                </a:lnTo>
                <a:lnTo>
                  <a:pt x="14" y="1580"/>
                </a:lnTo>
                <a:lnTo>
                  <a:pt x="32" y="1469"/>
                </a:lnTo>
                <a:lnTo>
                  <a:pt x="55" y="1362"/>
                </a:lnTo>
                <a:lnTo>
                  <a:pt x="85" y="1256"/>
                </a:lnTo>
                <a:lnTo>
                  <a:pt x="121" y="1154"/>
                </a:lnTo>
                <a:lnTo>
                  <a:pt x="163" y="1054"/>
                </a:lnTo>
                <a:lnTo>
                  <a:pt x="211" y="958"/>
                </a:lnTo>
                <a:lnTo>
                  <a:pt x="265" y="864"/>
                </a:lnTo>
                <a:lnTo>
                  <a:pt x="323" y="774"/>
                </a:lnTo>
                <a:lnTo>
                  <a:pt x="386" y="689"/>
                </a:lnTo>
                <a:lnTo>
                  <a:pt x="454" y="607"/>
                </a:lnTo>
                <a:lnTo>
                  <a:pt x="527" y="529"/>
                </a:lnTo>
                <a:lnTo>
                  <a:pt x="604" y="456"/>
                </a:lnTo>
                <a:lnTo>
                  <a:pt x="686" y="388"/>
                </a:lnTo>
                <a:lnTo>
                  <a:pt x="771" y="325"/>
                </a:lnTo>
                <a:lnTo>
                  <a:pt x="860" y="266"/>
                </a:lnTo>
                <a:lnTo>
                  <a:pt x="953" y="212"/>
                </a:lnTo>
                <a:lnTo>
                  <a:pt x="1050" y="164"/>
                </a:lnTo>
                <a:lnTo>
                  <a:pt x="1150" y="122"/>
                </a:lnTo>
                <a:lnTo>
                  <a:pt x="1251" y="85"/>
                </a:lnTo>
                <a:lnTo>
                  <a:pt x="1357" y="55"/>
                </a:lnTo>
                <a:lnTo>
                  <a:pt x="1464" y="32"/>
                </a:lnTo>
                <a:lnTo>
                  <a:pt x="1574" y="14"/>
                </a:lnTo>
                <a:lnTo>
                  <a:pt x="1686" y="5"/>
                </a:lnTo>
                <a:lnTo>
                  <a:pt x="1799" y="0"/>
                </a:lnTo>
                <a:close/>
              </a:path>
            </a:pathLst>
          </a:custGeom>
          <a:solidFill>
            <a:schemeClr val="tx1">
              <a:lumMod val="85000"/>
              <a:lumOff val="15000"/>
            </a:schemeClr>
          </a:solidFill>
          <a:ln w="0">
            <a:noFill/>
            <a:prstDash val="solid"/>
            <a:round/>
            <a:headEnd/>
            <a:tailEnd/>
          </a:ln>
        </p:spPr>
      </p:sp>
      <p:sp>
        <p:nvSpPr>
          <p:cNvPr id="3" name="Content Placeholder 2"/>
          <p:cNvSpPr>
            <a:spLocks noGrp="1"/>
          </p:cNvSpPr>
          <p:nvPr>
            <p:ph idx="1"/>
          </p:nvPr>
        </p:nvSpPr>
        <p:spPr>
          <a:xfrm>
            <a:off x="4576857" y="765822"/>
            <a:ext cx="6947086" cy="5406814"/>
          </a:xfrm>
        </p:spPr>
        <p:txBody>
          <a:bodyPr anchor="ctr">
            <a:normAutofit fontScale="92500" lnSpcReduction="10000"/>
          </a:bodyPr>
          <a:lstStyle/>
          <a:p>
            <a:pPr lvl="0" algn="just"/>
            <a:r>
              <a:rPr lang="es-CO" sz="2100" dirty="0"/>
              <a:t>Contabilidad de causación: Un método contable a través del cual los ingresos y gastos se contabilizan cuando se ha incurrido en ellos, independientemente de cuándo han sido realmente recibidos o pagados. Los ingresos se registran durante el periodo en el cual ocurrió la actividad de ventas; los gastos se registran en el mismo periodo de sus ingresos asociados.</a:t>
            </a:r>
            <a:endParaRPr lang="en-US" sz="2100" dirty="0"/>
          </a:p>
          <a:p>
            <a:pPr lvl="0" algn="just"/>
            <a:r>
              <a:rPr lang="es-CO" sz="2100" dirty="0"/>
              <a:t>Costos y gastos: Los costos relacionados con el funcionamiento de la empresa, por ejemplo, los sueldos, gastos generales de oficina, la electricidad, calefacción y servicios legales y contables.</a:t>
            </a:r>
            <a:endParaRPr lang="en-US" sz="2100" dirty="0"/>
          </a:p>
          <a:p>
            <a:pPr lvl="0" algn="just"/>
            <a:r>
              <a:rPr lang="es-CO" sz="2100" dirty="0"/>
              <a:t>Cuentas por cobrar: dinero que se adecua a una empresa por bienes o servicios vendidos.</a:t>
            </a:r>
            <a:endParaRPr lang="en-US" sz="2100" dirty="0"/>
          </a:p>
          <a:p>
            <a:pPr lvl="0" algn="just"/>
            <a:r>
              <a:rPr lang="es-CO" sz="2100" dirty="0"/>
              <a:t>Cuentas por pagar: dinero que la empresa adecua a los proveedores </a:t>
            </a:r>
            <a:endParaRPr lang="en-US" sz="2100" dirty="0"/>
          </a:p>
          <a:p>
            <a:pPr lvl="0" algn="just"/>
            <a:r>
              <a:rPr lang="es-CO" sz="2100" dirty="0"/>
              <a:t>Depreciación: una forma de hacer calzar el costo de los gastos de capital al ingreso que ayuda a generar</a:t>
            </a:r>
            <a:endParaRPr lang="en-US" sz="2100" dirty="0"/>
          </a:p>
          <a:p>
            <a:pPr lvl="0" algn="just"/>
            <a:r>
              <a:rPr lang="es-CO" sz="2100" dirty="0"/>
              <a:t>Deuda: lo que se debe a un acreedor o proveedor </a:t>
            </a:r>
            <a:endParaRPr lang="en-US" sz="2100" dirty="0"/>
          </a:p>
          <a:p>
            <a:endParaRPr dirty="0"/>
          </a:p>
        </p:txBody>
      </p:sp>
      <p:cxnSp>
        <p:nvCxnSpPr>
          <p:cNvPr id="13" name="Straight Connector 12">
            <a:extLst>
              <a:ext uri="{FF2B5EF4-FFF2-40B4-BE49-F238E27FC236}">
                <a16:creationId xmlns:a16="http://schemas.microsoft.com/office/drawing/2014/main" id="{D434EAAF-BF44-4CCC-84D4-105F3370AFF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99730"/>
            <a:ext cx="4495800" cy="0"/>
          </a:xfrm>
          <a:prstGeom prst="line">
            <a:avLst/>
          </a:prstGeom>
          <a:ln w="254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19040807"/>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wipe(up)">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wipe(up)">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1"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wipe(up)">
                                      <p:cBhvr>
                                        <p:cTn id="22" dur="5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1" fill="hold" grpId="0"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wipe(up)">
                                      <p:cBhvr>
                                        <p:cTn id="27" dur="500"/>
                                        <p:tgtEl>
                                          <p:spTgt spid="3">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1" fill="hold" grpId="0" nodeType="click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wipe(up)">
                                      <p:cBhvr>
                                        <p:cTn id="32" dur="500"/>
                                        <p:tgtEl>
                                          <p:spTgt spid="3">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1"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Effect transition="in" filter="wipe(up)">
                                      <p:cBhvr>
                                        <p:cTn id="37"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718B0F80-1C8E-49FA-9B66-C9285753E25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2" name="Title 1"/>
          <p:cNvSpPr>
            <a:spLocks noGrp="1"/>
          </p:cNvSpPr>
          <p:nvPr>
            <p:ph type="title"/>
          </p:nvPr>
        </p:nvSpPr>
        <p:spPr>
          <a:xfrm>
            <a:off x="643467" y="643466"/>
            <a:ext cx="3933390" cy="4937287"/>
          </a:xfrm>
        </p:spPr>
        <p:txBody>
          <a:bodyPr anchor="ctr">
            <a:normAutofit/>
          </a:bodyPr>
          <a:lstStyle/>
          <a:p>
            <a:pPr algn="l"/>
            <a:r>
              <a:rPr lang="es-CO" sz="4800" dirty="0">
                <a:solidFill>
                  <a:schemeClr val="tx1"/>
                </a:solidFill>
              </a:rPr>
              <a:t>Términos</a:t>
            </a:r>
            <a:r>
              <a:rPr lang="en-US" sz="4800" dirty="0">
                <a:solidFill>
                  <a:schemeClr val="tx1"/>
                </a:solidFill>
              </a:rPr>
              <a:t> Claves</a:t>
            </a:r>
          </a:p>
        </p:txBody>
      </p:sp>
      <p:sp>
        <p:nvSpPr>
          <p:cNvPr id="11" name="Freeform 6">
            <a:extLst>
              <a:ext uri="{FF2B5EF4-FFF2-40B4-BE49-F238E27FC236}">
                <a16:creationId xmlns:a16="http://schemas.microsoft.com/office/drawing/2014/main" id="{CEF2B853-4083-4B70-AC2A-F79D8080934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flipH="1">
            <a:off x="0" y="643466"/>
            <a:ext cx="407988" cy="819150"/>
          </a:xfrm>
          <a:custGeom>
            <a:avLst/>
            <a:gdLst/>
            <a:ahLst/>
            <a:cxnLst/>
            <a:rect l="0" t="0" r="r" b="b"/>
            <a:pathLst>
              <a:path w="1799" h="3612">
                <a:moveTo>
                  <a:pt x="1799" y="0"/>
                </a:moveTo>
                <a:lnTo>
                  <a:pt x="1799" y="3612"/>
                </a:lnTo>
                <a:lnTo>
                  <a:pt x="1686" y="3609"/>
                </a:lnTo>
                <a:lnTo>
                  <a:pt x="1574" y="3598"/>
                </a:lnTo>
                <a:lnTo>
                  <a:pt x="1464" y="3581"/>
                </a:lnTo>
                <a:lnTo>
                  <a:pt x="1357" y="3557"/>
                </a:lnTo>
                <a:lnTo>
                  <a:pt x="1251" y="3527"/>
                </a:lnTo>
                <a:lnTo>
                  <a:pt x="1150" y="3490"/>
                </a:lnTo>
                <a:lnTo>
                  <a:pt x="1050" y="3448"/>
                </a:lnTo>
                <a:lnTo>
                  <a:pt x="953" y="3401"/>
                </a:lnTo>
                <a:lnTo>
                  <a:pt x="860" y="3347"/>
                </a:lnTo>
                <a:lnTo>
                  <a:pt x="771" y="3289"/>
                </a:lnTo>
                <a:lnTo>
                  <a:pt x="686" y="3224"/>
                </a:lnTo>
                <a:lnTo>
                  <a:pt x="604" y="3156"/>
                </a:lnTo>
                <a:lnTo>
                  <a:pt x="527" y="3083"/>
                </a:lnTo>
                <a:lnTo>
                  <a:pt x="454" y="3005"/>
                </a:lnTo>
                <a:lnTo>
                  <a:pt x="386" y="2923"/>
                </a:lnTo>
                <a:lnTo>
                  <a:pt x="323" y="2838"/>
                </a:lnTo>
                <a:lnTo>
                  <a:pt x="265" y="2748"/>
                </a:lnTo>
                <a:lnTo>
                  <a:pt x="211" y="2655"/>
                </a:lnTo>
                <a:lnTo>
                  <a:pt x="163" y="2559"/>
                </a:lnTo>
                <a:lnTo>
                  <a:pt x="121" y="2459"/>
                </a:lnTo>
                <a:lnTo>
                  <a:pt x="85" y="2356"/>
                </a:lnTo>
                <a:lnTo>
                  <a:pt x="55" y="2251"/>
                </a:lnTo>
                <a:lnTo>
                  <a:pt x="32" y="2143"/>
                </a:lnTo>
                <a:lnTo>
                  <a:pt x="14" y="2033"/>
                </a:lnTo>
                <a:lnTo>
                  <a:pt x="4" y="1920"/>
                </a:lnTo>
                <a:lnTo>
                  <a:pt x="0" y="1806"/>
                </a:lnTo>
                <a:lnTo>
                  <a:pt x="4" y="1692"/>
                </a:lnTo>
                <a:lnTo>
                  <a:pt x="14" y="1580"/>
                </a:lnTo>
                <a:lnTo>
                  <a:pt x="32" y="1469"/>
                </a:lnTo>
                <a:lnTo>
                  <a:pt x="55" y="1362"/>
                </a:lnTo>
                <a:lnTo>
                  <a:pt x="85" y="1256"/>
                </a:lnTo>
                <a:lnTo>
                  <a:pt x="121" y="1154"/>
                </a:lnTo>
                <a:lnTo>
                  <a:pt x="163" y="1054"/>
                </a:lnTo>
                <a:lnTo>
                  <a:pt x="211" y="958"/>
                </a:lnTo>
                <a:lnTo>
                  <a:pt x="265" y="864"/>
                </a:lnTo>
                <a:lnTo>
                  <a:pt x="323" y="774"/>
                </a:lnTo>
                <a:lnTo>
                  <a:pt x="386" y="689"/>
                </a:lnTo>
                <a:lnTo>
                  <a:pt x="454" y="607"/>
                </a:lnTo>
                <a:lnTo>
                  <a:pt x="527" y="529"/>
                </a:lnTo>
                <a:lnTo>
                  <a:pt x="604" y="456"/>
                </a:lnTo>
                <a:lnTo>
                  <a:pt x="686" y="388"/>
                </a:lnTo>
                <a:lnTo>
                  <a:pt x="771" y="325"/>
                </a:lnTo>
                <a:lnTo>
                  <a:pt x="860" y="266"/>
                </a:lnTo>
                <a:lnTo>
                  <a:pt x="953" y="212"/>
                </a:lnTo>
                <a:lnTo>
                  <a:pt x="1050" y="164"/>
                </a:lnTo>
                <a:lnTo>
                  <a:pt x="1150" y="122"/>
                </a:lnTo>
                <a:lnTo>
                  <a:pt x="1251" y="85"/>
                </a:lnTo>
                <a:lnTo>
                  <a:pt x="1357" y="55"/>
                </a:lnTo>
                <a:lnTo>
                  <a:pt x="1464" y="32"/>
                </a:lnTo>
                <a:lnTo>
                  <a:pt x="1574" y="14"/>
                </a:lnTo>
                <a:lnTo>
                  <a:pt x="1686" y="5"/>
                </a:lnTo>
                <a:lnTo>
                  <a:pt x="1799" y="0"/>
                </a:lnTo>
                <a:close/>
              </a:path>
            </a:pathLst>
          </a:custGeom>
          <a:solidFill>
            <a:schemeClr val="tx1">
              <a:lumMod val="85000"/>
              <a:lumOff val="15000"/>
            </a:schemeClr>
          </a:solidFill>
          <a:ln w="0">
            <a:noFill/>
            <a:prstDash val="solid"/>
            <a:round/>
            <a:headEnd/>
            <a:tailEnd/>
          </a:ln>
        </p:spPr>
      </p:sp>
      <p:sp>
        <p:nvSpPr>
          <p:cNvPr id="3" name="Content Placeholder 2"/>
          <p:cNvSpPr>
            <a:spLocks noGrp="1"/>
          </p:cNvSpPr>
          <p:nvPr>
            <p:ph idx="1"/>
          </p:nvPr>
        </p:nvSpPr>
        <p:spPr>
          <a:xfrm>
            <a:off x="4705656" y="643466"/>
            <a:ext cx="6952944" cy="5239374"/>
          </a:xfrm>
        </p:spPr>
        <p:txBody>
          <a:bodyPr anchor="ctr">
            <a:normAutofit lnSpcReduction="10000"/>
          </a:bodyPr>
          <a:lstStyle/>
          <a:p>
            <a:pPr algn="just"/>
            <a:r>
              <a:rPr lang="es-ES" dirty="0"/>
              <a:t>Estados financieros: informes del desempeño financiero de una empresa. Los tres típicos básicos de los estados incluidos en una memoria anual- el estado de resultado, el balance y el estado de flujo de caja- presentan información relacionada, pero entregan perspectiva diferentes del desempeño de una empresa.</a:t>
            </a:r>
          </a:p>
          <a:p>
            <a:pPr algn="just"/>
            <a:endParaRPr lang="es-ES" dirty="0"/>
          </a:p>
          <a:p>
            <a:pPr algn="just"/>
            <a:r>
              <a:rPr lang="es-ES" dirty="0"/>
              <a:t> Factura: Una cuenta enviada al comprador que detalla todos los artículos o servicios, junto con los montos de cada uno.</a:t>
            </a:r>
          </a:p>
          <a:p>
            <a:pPr algn="just"/>
            <a:endParaRPr lang="es-ES" dirty="0"/>
          </a:p>
          <a:p>
            <a:pPr algn="just"/>
            <a:r>
              <a:rPr lang="es-ES" dirty="0"/>
              <a:t>Inventario: Los activos de una empresa que son o se transformarán en su producto. Por ejemplo, la mercadería en una tienda, el trabajo terminado en una bodega, los trabajos en proceso y la materia prima.</a:t>
            </a:r>
            <a:endParaRPr dirty="0"/>
          </a:p>
        </p:txBody>
      </p:sp>
      <p:cxnSp>
        <p:nvCxnSpPr>
          <p:cNvPr id="13" name="Straight Connector 12">
            <a:extLst>
              <a:ext uri="{FF2B5EF4-FFF2-40B4-BE49-F238E27FC236}">
                <a16:creationId xmlns:a16="http://schemas.microsoft.com/office/drawing/2014/main" id="{D434EAAF-BF44-4CCC-84D4-105F3370AFF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99730"/>
            <a:ext cx="4495800" cy="0"/>
          </a:xfrm>
          <a:prstGeom prst="line">
            <a:avLst/>
          </a:prstGeom>
          <a:ln w="254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1473267"/>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wipe(up)">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up)">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1" fill="hold" grpId="0"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wipe(up)">
                                      <p:cBhvr>
                                        <p:cTn id="2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718B0F80-1C8E-49FA-9B66-C9285753E25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2" name="Title 1"/>
          <p:cNvSpPr>
            <a:spLocks noGrp="1"/>
          </p:cNvSpPr>
          <p:nvPr>
            <p:ph type="title"/>
          </p:nvPr>
        </p:nvSpPr>
        <p:spPr>
          <a:xfrm>
            <a:off x="643467" y="643466"/>
            <a:ext cx="3933390" cy="4937287"/>
          </a:xfrm>
        </p:spPr>
        <p:txBody>
          <a:bodyPr anchor="ctr">
            <a:normAutofit/>
          </a:bodyPr>
          <a:lstStyle/>
          <a:p>
            <a:pPr algn="ctr"/>
            <a:r>
              <a:rPr lang="es-CO" sz="4800" dirty="0">
                <a:solidFill>
                  <a:schemeClr val="tx1"/>
                </a:solidFill>
              </a:rPr>
              <a:t>Caso</a:t>
            </a:r>
            <a:r>
              <a:rPr lang="en-US" sz="4800" dirty="0">
                <a:solidFill>
                  <a:schemeClr val="tx1"/>
                </a:solidFill>
              </a:rPr>
              <a:t> </a:t>
            </a:r>
            <a:r>
              <a:rPr lang="es-CO" sz="4800" dirty="0">
                <a:solidFill>
                  <a:schemeClr val="tx1"/>
                </a:solidFill>
              </a:rPr>
              <a:t>Práctico</a:t>
            </a:r>
            <a:br>
              <a:rPr lang="es-CO" sz="4800" dirty="0">
                <a:solidFill>
                  <a:schemeClr val="tx1"/>
                </a:solidFill>
              </a:rPr>
            </a:br>
            <a:br>
              <a:rPr lang="es-CO" sz="4800" dirty="0">
                <a:solidFill>
                  <a:schemeClr val="tx1"/>
                </a:solidFill>
              </a:rPr>
            </a:br>
            <a:r>
              <a:rPr lang="es-CO" sz="4000" dirty="0">
                <a:solidFill>
                  <a:schemeClr val="tx1"/>
                </a:solidFill>
              </a:rPr>
              <a:t>PG Venta de Productos </a:t>
            </a:r>
            <a:endParaRPr lang="es-CO" sz="4800" dirty="0">
              <a:solidFill>
                <a:schemeClr val="tx1"/>
              </a:solidFill>
            </a:endParaRPr>
          </a:p>
        </p:txBody>
      </p:sp>
      <p:sp>
        <p:nvSpPr>
          <p:cNvPr id="11" name="Freeform 6">
            <a:extLst>
              <a:ext uri="{FF2B5EF4-FFF2-40B4-BE49-F238E27FC236}">
                <a16:creationId xmlns:a16="http://schemas.microsoft.com/office/drawing/2014/main" id="{CEF2B853-4083-4B70-AC2A-F79D8080934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flipH="1">
            <a:off x="0" y="643466"/>
            <a:ext cx="407988" cy="819150"/>
          </a:xfrm>
          <a:custGeom>
            <a:avLst/>
            <a:gdLst/>
            <a:ahLst/>
            <a:cxnLst/>
            <a:rect l="0" t="0" r="r" b="b"/>
            <a:pathLst>
              <a:path w="1799" h="3612">
                <a:moveTo>
                  <a:pt x="1799" y="0"/>
                </a:moveTo>
                <a:lnTo>
                  <a:pt x="1799" y="3612"/>
                </a:lnTo>
                <a:lnTo>
                  <a:pt x="1686" y="3609"/>
                </a:lnTo>
                <a:lnTo>
                  <a:pt x="1574" y="3598"/>
                </a:lnTo>
                <a:lnTo>
                  <a:pt x="1464" y="3581"/>
                </a:lnTo>
                <a:lnTo>
                  <a:pt x="1357" y="3557"/>
                </a:lnTo>
                <a:lnTo>
                  <a:pt x="1251" y="3527"/>
                </a:lnTo>
                <a:lnTo>
                  <a:pt x="1150" y="3490"/>
                </a:lnTo>
                <a:lnTo>
                  <a:pt x="1050" y="3448"/>
                </a:lnTo>
                <a:lnTo>
                  <a:pt x="953" y="3401"/>
                </a:lnTo>
                <a:lnTo>
                  <a:pt x="860" y="3347"/>
                </a:lnTo>
                <a:lnTo>
                  <a:pt x="771" y="3289"/>
                </a:lnTo>
                <a:lnTo>
                  <a:pt x="686" y="3224"/>
                </a:lnTo>
                <a:lnTo>
                  <a:pt x="604" y="3156"/>
                </a:lnTo>
                <a:lnTo>
                  <a:pt x="527" y="3083"/>
                </a:lnTo>
                <a:lnTo>
                  <a:pt x="454" y="3005"/>
                </a:lnTo>
                <a:lnTo>
                  <a:pt x="386" y="2923"/>
                </a:lnTo>
                <a:lnTo>
                  <a:pt x="323" y="2838"/>
                </a:lnTo>
                <a:lnTo>
                  <a:pt x="265" y="2748"/>
                </a:lnTo>
                <a:lnTo>
                  <a:pt x="211" y="2655"/>
                </a:lnTo>
                <a:lnTo>
                  <a:pt x="163" y="2559"/>
                </a:lnTo>
                <a:lnTo>
                  <a:pt x="121" y="2459"/>
                </a:lnTo>
                <a:lnTo>
                  <a:pt x="85" y="2356"/>
                </a:lnTo>
                <a:lnTo>
                  <a:pt x="55" y="2251"/>
                </a:lnTo>
                <a:lnTo>
                  <a:pt x="32" y="2143"/>
                </a:lnTo>
                <a:lnTo>
                  <a:pt x="14" y="2033"/>
                </a:lnTo>
                <a:lnTo>
                  <a:pt x="4" y="1920"/>
                </a:lnTo>
                <a:lnTo>
                  <a:pt x="0" y="1806"/>
                </a:lnTo>
                <a:lnTo>
                  <a:pt x="4" y="1692"/>
                </a:lnTo>
                <a:lnTo>
                  <a:pt x="14" y="1580"/>
                </a:lnTo>
                <a:lnTo>
                  <a:pt x="32" y="1469"/>
                </a:lnTo>
                <a:lnTo>
                  <a:pt x="55" y="1362"/>
                </a:lnTo>
                <a:lnTo>
                  <a:pt x="85" y="1256"/>
                </a:lnTo>
                <a:lnTo>
                  <a:pt x="121" y="1154"/>
                </a:lnTo>
                <a:lnTo>
                  <a:pt x="163" y="1054"/>
                </a:lnTo>
                <a:lnTo>
                  <a:pt x="211" y="958"/>
                </a:lnTo>
                <a:lnTo>
                  <a:pt x="265" y="864"/>
                </a:lnTo>
                <a:lnTo>
                  <a:pt x="323" y="774"/>
                </a:lnTo>
                <a:lnTo>
                  <a:pt x="386" y="689"/>
                </a:lnTo>
                <a:lnTo>
                  <a:pt x="454" y="607"/>
                </a:lnTo>
                <a:lnTo>
                  <a:pt x="527" y="529"/>
                </a:lnTo>
                <a:lnTo>
                  <a:pt x="604" y="456"/>
                </a:lnTo>
                <a:lnTo>
                  <a:pt x="686" y="388"/>
                </a:lnTo>
                <a:lnTo>
                  <a:pt x="771" y="325"/>
                </a:lnTo>
                <a:lnTo>
                  <a:pt x="860" y="266"/>
                </a:lnTo>
                <a:lnTo>
                  <a:pt x="953" y="212"/>
                </a:lnTo>
                <a:lnTo>
                  <a:pt x="1050" y="164"/>
                </a:lnTo>
                <a:lnTo>
                  <a:pt x="1150" y="122"/>
                </a:lnTo>
                <a:lnTo>
                  <a:pt x="1251" y="85"/>
                </a:lnTo>
                <a:lnTo>
                  <a:pt x="1357" y="55"/>
                </a:lnTo>
                <a:lnTo>
                  <a:pt x="1464" y="32"/>
                </a:lnTo>
                <a:lnTo>
                  <a:pt x="1574" y="14"/>
                </a:lnTo>
                <a:lnTo>
                  <a:pt x="1686" y="5"/>
                </a:lnTo>
                <a:lnTo>
                  <a:pt x="1799" y="0"/>
                </a:lnTo>
                <a:close/>
              </a:path>
            </a:pathLst>
          </a:custGeom>
          <a:solidFill>
            <a:schemeClr val="tx1">
              <a:lumMod val="85000"/>
              <a:lumOff val="15000"/>
            </a:schemeClr>
          </a:solidFill>
          <a:ln w="0">
            <a:noFill/>
            <a:prstDash val="solid"/>
            <a:round/>
            <a:headEnd/>
            <a:tailEnd/>
          </a:ln>
        </p:spPr>
      </p:sp>
      <p:graphicFrame>
        <p:nvGraphicFramePr>
          <p:cNvPr id="6" name="Marcador de contenido 5"/>
          <p:cNvGraphicFramePr>
            <a:graphicFrameLocks noGrp="1"/>
          </p:cNvGraphicFramePr>
          <p:nvPr>
            <p:ph idx="1"/>
            <p:extLst>
              <p:ext uri="{D42A27DB-BD31-4B8C-83A1-F6EECF244321}">
                <p14:modId xmlns:p14="http://schemas.microsoft.com/office/powerpoint/2010/main" val="432963116"/>
              </p:ext>
            </p:extLst>
          </p:nvPr>
        </p:nvGraphicFramePr>
        <p:xfrm>
          <a:off x="4812336" y="476584"/>
          <a:ext cx="6678624" cy="5904831"/>
        </p:xfrm>
        <a:graphic>
          <a:graphicData uri="http://schemas.openxmlformats.org/drawingml/2006/table">
            <a:tbl>
              <a:tblPr firstRow="1" bandRow="1">
                <a:tableStyleId>{5C22544A-7EE6-4342-B048-85BDC9FD1C3A}</a:tableStyleId>
              </a:tblPr>
              <a:tblGrid>
                <a:gridCol w="4560592">
                  <a:extLst>
                    <a:ext uri="{9D8B030D-6E8A-4147-A177-3AD203B41FA5}">
                      <a16:colId xmlns:a16="http://schemas.microsoft.com/office/drawing/2014/main" val="342088736"/>
                    </a:ext>
                  </a:extLst>
                </a:gridCol>
                <a:gridCol w="2118032">
                  <a:extLst>
                    <a:ext uri="{9D8B030D-6E8A-4147-A177-3AD203B41FA5}">
                      <a16:colId xmlns:a16="http://schemas.microsoft.com/office/drawing/2014/main" val="2043446110"/>
                    </a:ext>
                  </a:extLst>
                </a:gridCol>
              </a:tblGrid>
              <a:tr h="355779">
                <a:tc gridSpan="2">
                  <a:txBody>
                    <a:bodyPr/>
                    <a:lstStyle/>
                    <a:p>
                      <a:pPr algn="ctr" fontAlgn="b"/>
                      <a:r>
                        <a:rPr lang="en-US" sz="1800" b="1" i="0" u="none" strike="noStrike" dirty="0">
                          <a:solidFill>
                            <a:srgbClr val="000000"/>
                          </a:solidFill>
                          <a:effectLst/>
                          <a:latin typeface="Calibri" panose="020F0502020204030204" pitchFamily="34" charset="0"/>
                        </a:rPr>
                        <a:t>EMPRESA COMERCIAL XXXX</a:t>
                      </a:r>
                    </a:p>
                  </a:txBody>
                  <a:tcPr marL="9525" marR="9525" marT="9525" marB="0" anchor="b"/>
                </a:tc>
                <a:tc hMerge="1">
                  <a:txBody>
                    <a:bodyPr/>
                    <a:lstStyle/>
                    <a:p>
                      <a:pPr algn="ctr" fontAlgn="b"/>
                      <a:endParaRPr lang="en-US" sz="1100" b="1"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187409187"/>
                  </a:ext>
                </a:extLst>
              </a:tr>
              <a:tr h="355779">
                <a:tc gridSpan="2">
                  <a:txBody>
                    <a:bodyPr/>
                    <a:lstStyle/>
                    <a:p>
                      <a:pPr algn="ctr" fontAlgn="b"/>
                      <a:r>
                        <a:rPr lang="es-MX" sz="1800" b="1" i="0" u="none" strike="noStrike" dirty="0">
                          <a:solidFill>
                            <a:srgbClr val="000000"/>
                          </a:solidFill>
                          <a:effectLst/>
                          <a:latin typeface="Calibri" panose="020F0502020204030204" pitchFamily="34" charset="0"/>
                        </a:rPr>
                        <a:t>ESTADO DE RESULTADOS DEL 1 DE ENERO AL 31 DE DICEMBRE DE 2019</a:t>
                      </a:r>
                    </a:p>
                  </a:txBody>
                  <a:tcPr marL="9525" marR="9525" marT="9525" marB="0" anchor="b"/>
                </a:tc>
                <a:tc hMerge="1">
                  <a:txBody>
                    <a:bodyPr/>
                    <a:lstStyle/>
                    <a:p>
                      <a:pPr algn="l" fontAlgn="b"/>
                      <a:endParaRPr lang="es-MX" sz="1100" b="1"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781444836"/>
                  </a:ext>
                </a:extLst>
              </a:tr>
              <a:tr h="355779">
                <a:tc>
                  <a:txBody>
                    <a:bodyPr/>
                    <a:lstStyle/>
                    <a:p>
                      <a:endParaRPr lang="en-US" dirty="0"/>
                    </a:p>
                  </a:txBody>
                  <a:tcPr/>
                </a:tc>
                <a:tc>
                  <a:txBody>
                    <a:bodyPr/>
                    <a:lstStyle/>
                    <a:p>
                      <a:endParaRPr lang="en-US" dirty="0"/>
                    </a:p>
                  </a:txBody>
                  <a:tcPr/>
                </a:tc>
                <a:extLst>
                  <a:ext uri="{0D108BD9-81ED-4DB2-BD59-A6C34878D82A}">
                    <a16:rowId xmlns:a16="http://schemas.microsoft.com/office/drawing/2014/main" val="133926444"/>
                  </a:ext>
                </a:extLst>
              </a:tr>
              <a:tr h="355779">
                <a:tc>
                  <a:txBody>
                    <a:bodyPr/>
                    <a:lstStyle/>
                    <a:p>
                      <a:pPr algn="l" fontAlgn="b"/>
                      <a:r>
                        <a:rPr lang="en-US" sz="1800" b="1" i="0" u="none" strike="noStrike" dirty="0">
                          <a:solidFill>
                            <a:srgbClr val="000000"/>
                          </a:solidFill>
                          <a:effectLst/>
                          <a:latin typeface="Calibri" panose="020F0502020204030204" pitchFamily="34" charset="0"/>
                        </a:rPr>
                        <a:t>Ventas </a:t>
                      </a:r>
                    </a:p>
                  </a:txBody>
                  <a:tcPr marL="9525" marR="9525" marT="9525" marB="0" anchor="b"/>
                </a:tc>
                <a:tc>
                  <a:txBody>
                    <a:bodyPr/>
                    <a:lstStyle/>
                    <a:p>
                      <a:pPr algn="l" fontAlgn="b"/>
                      <a:r>
                        <a:rPr lang="en-US" sz="1800" b="0" i="0" u="none" strike="noStrike">
                          <a:solidFill>
                            <a:srgbClr val="000000"/>
                          </a:solidFill>
                          <a:effectLst/>
                          <a:latin typeface="Calibri" panose="020F0502020204030204" pitchFamily="34" charset="0"/>
                        </a:rPr>
                        <a:t> $           2.500.000 </a:t>
                      </a:r>
                    </a:p>
                  </a:txBody>
                  <a:tcPr marL="9525" marR="9525" marT="9525" marB="0" anchor="b"/>
                </a:tc>
                <a:extLst>
                  <a:ext uri="{0D108BD9-81ED-4DB2-BD59-A6C34878D82A}">
                    <a16:rowId xmlns:a16="http://schemas.microsoft.com/office/drawing/2014/main" val="57145842"/>
                  </a:ext>
                </a:extLst>
              </a:tr>
              <a:tr h="355779">
                <a:tc>
                  <a:txBody>
                    <a:bodyPr/>
                    <a:lstStyle/>
                    <a:p>
                      <a:pPr algn="l" fontAlgn="b"/>
                      <a:r>
                        <a:rPr lang="en-US" sz="1800" b="0" i="0" u="none" strike="noStrike" dirty="0">
                          <a:solidFill>
                            <a:srgbClr val="000000"/>
                          </a:solidFill>
                          <a:effectLst/>
                          <a:latin typeface="Calibri" panose="020F0502020204030204" pitchFamily="34" charset="0"/>
                        </a:rPr>
                        <a:t>(</a:t>
                      </a:r>
                      <a:r>
                        <a:rPr lang="es-CO" sz="1800" b="0" i="0" u="none" strike="noStrike" noProof="0" dirty="0">
                          <a:solidFill>
                            <a:srgbClr val="000000"/>
                          </a:solidFill>
                          <a:effectLst/>
                          <a:latin typeface="Calibri" panose="020F0502020204030204" pitchFamily="34" charset="0"/>
                        </a:rPr>
                        <a:t>Menos</a:t>
                      </a:r>
                      <a:r>
                        <a:rPr lang="en-US" sz="1800" b="0" i="0" u="none" strike="noStrike" dirty="0">
                          <a:solidFill>
                            <a:srgbClr val="000000"/>
                          </a:solidFill>
                          <a:effectLst/>
                          <a:latin typeface="Calibri" panose="020F0502020204030204" pitchFamily="34" charset="0"/>
                        </a:rPr>
                        <a:t>)  </a:t>
                      </a:r>
                      <a:r>
                        <a:rPr lang="es-CO" sz="1800" b="0" i="0" u="none" strike="noStrike" noProof="0" dirty="0">
                          <a:solidFill>
                            <a:srgbClr val="000000"/>
                          </a:solidFill>
                          <a:effectLst/>
                          <a:latin typeface="Calibri" panose="020F0502020204030204" pitchFamily="34" charset="0"/>
                        </a:rPr>
                        <a:t>Devolución</a:t>
                      </a:r>
                      <a:r>
                        <a:rPr lang="en-US" sz="1800" b="0" i="0" u="none" strike="noStrike" dirty="0">
                          <a:solidFill>
                            <a:srgbClr val="000000"/>
                          </a:solidFill>
                          <a:effectLst/>
                          <a:latin typeface="Calibri" panose="020F0502020204030204" pitchFamily="34" charset="0"/>
                        </a:rPr>
                        <a:t> </a:t>
                      </a:r>
                      <a:r>
                        <a:rPr lang="es-CO" sz="1800" b="0" i="0" u="none" strike="noStrike" noProof="0" dirty="0">
                          <a:solidFill>
                            <a:srgbClr val="000000"/>
                          </a:solidFill>
                          <a:effectLst/>
                          <a:latin typeface="Calibri" panose="020F0502020204030204" pitchFamily="34" charset="0"/>
                        </a:rPr>
                        <a:t>en</a:t>
                      </a:r>
                      <a:r>
                        <a:rPr lang="en-US" sz="1800" b="0" i="0" u="none" strike="noStrike" dirty="0">
                          <a:solidFill>
                            <a:srgbClr val="000000"/>
                          </a:solidFill>
                          <a:effectLst/>
                          <a:latin typeface="Calibri" panose="020F0502020204030204" pitchFamily="34" charset="0"/>
                        </a:rPr>
                        <a:t> </a:t>
                      </a:r>
                      <a:r>
                        <a:rPr lang="es-CO" sz="1800" b="0" i="0" u="none" strike="noStrike" noProof="0" dirty="0">
                          <a:solidFill>
                            <a:srgbClr val="000000"/>
                          </a:solidFill>
                          <a:effectLst/>
                          <a:latin typeface="Calibri" panose="020F0502020204030204" pitchFamily="34" charset="0"/>
                        </a:rPr>
                        <a:t>ventas</a:t>
                      </a:r>
                    </a:p>
                  </a:txBody>
                  <a:tcPr marL="9525" marR="9525" marT="9525" marB="0" anchor="b"/>
                </a:tc>
                <a:tc>
                  <a:txBody>
                    <a:bodyPr/>
                    <a:lstStyle/>
                    <a:p>
                      <a:pPr algn="l" fontAlgn="b"/>
                      <a:r>
                        <a:rPr lang="en-US" sz="1800" b="0" i="0" u="none" strike="noStrike">
                          <a:solidFill>
                            <a:srgbClr val="000000"/>
                          </a:solidFill>
                          <a:effectLst/>
                          <a:latin typeface="Calibri" panose="020F0502020204030204" pitchFamily="34" charset="0"/>
                        </a:rPr>
                        <a:t> $            (150.000)</a:t>
                      </a:r>
                    </a:p>
                  </a:txBody>
                  <a:tcPr marL="9525" marR="9525" marT="9525" marB="0" anchor="b"/>
                </a:tc>
                <a:extLst>
                  <a:ext uri="{0D108BD9-81ED-4DB2-BD59-A6C34878D82A}">
                    <a16:rowId xmlns:a16="http://schemas.microsoft.com/office/drawing/2014/main" val="2480119151"/>
                  </a:ext>
                </a:extLst>
              </a:tr>
              <a:tr h="355779">
                <a:tc>
                  <a:txBody>
                    <a:bodyPr/>
                    <a:lstStyle/>
                    <a:p>
                      <a:pPr algn="l" fontAlgn="b"/>
                      <a:r>
                        <a:rPr lang="en-US" sz="1800" b="0" i="0" u="none" strike="noStrike" dirty="0">
                          <a:solidFill>
                            <a:srgbClr val="000000"/>
                          </a:solidFill>
                          <a:effectLst/>
                          <a:latin typeface="Calibri" panose="020F0502020204030204" pitchFamily="34" charset="0"/>
                        </a:rPr>
                        <a:t>(</a:t>
                      </a:r>
                      <a:r>
                        <a:rPr lang="es-CO" sz="1800" b="0" i="0" u="none" strike="noStrike" noProof="0" dirty="0">
                          <a:solidFill>
                            <a:srgbClr val="000000"/>
                          </a:solidFill>
                          <a:effectLst/>
                          <a:latin typeface="Calibri" panose="020F0502020204030204" pitchFamily="34" charset="0"/>
                        </a:rPr>
                        <a:t>Menos</a:t>
                      </a:r>
                      <a:r>
                        <a:rPr lang="en-US" sz="1800" b="0" i="0" u="none" strike="noStrike" dirty="0">
                          <a:solidFill>
                            <a:srgbClr val="000000"/>
                          </a:solidFill>
                          <a:effectLst/>
                          <a:latin typeface="Calibri" panose="020F0502020204030204" pitchFamily="34" charset="0"/>
                        </a:rPr>
                        <a:t>) </a:t>
                      </a:r>
                      <a:r>
                        <a:rPr lang="es-CO" sz="1800" b="0" i="0" u="none" strike="noStrike" noProof="0" dirty="0">
                          <a:solidFill>
                            <a:srgbClr val="000000"/>
                          </a:solidFill>
                          <a:effectLst/>
                          <a:latin typeface="Calibri" panose="020F0502020204030204" pitchFamily="34" charset="0"/>
                        </a:rPr>
                        <a:t>Descuento</a:t>
                      </a:r>
                      <a:r>
                        <a:rPr lang="en-US" sz="1800" b="0" i="0" u="none" strike="noStrike" dirty="0">
                          <a:solidFill>
                            <a:srgbClr val="000000"/>
                          </a:solidFill>
                          <a:effectLst/>
                          <a:latin typeface="Calibri" panose="020F0502020204030204" pitchFamily="34" charset="0"/>
                        </a:rPr>
                        <a:t> </a:t>
                      </a:r>
                      <a:r>
                        <a:rPr lang="es-CO" sz="1800" b="0" i="0" u="none" strike="noStrike" noProof="0" dirty="0">
                          <a:solidFill>
                            <a:srgbClr val="000000"/>
                          </a:solidFill>
                          <a:effectLst/>
                          <a:latin typeface="Calibri" panose="020F0502020204030204" pitchFamily="34" charset="0"/>
                        </a:rPr>
                        <a:t>en</a:t>
                      </a:r>
                      <a:r>
                        <a:rPr lang="en-US" sz="1800" b="0" i="0" u="none" strike="noStrike" dirty="0">
                          <a:solidFill>
                            <a:srgbClr val="000000"/>
                          </a:solidFill>
                          <a:effectLst/>
                          <a:latin typeface="Calibri" panose="020F0502020204030204" pitchFamily="34" charset="0"/>
                        </a:rPr>
                        <a:t> </a:t>
                      </a:r>
                      <a:r>
                        <a:rPr lang="es-CO" sz="1800" b="0" i="0" u="none" strike="noStrike" noProof="0" dirty="0">
                          <a:solidFill>
                            <a:srgbClr val="000000"/>
                          </a:solidFill>
                          <a:effectLst/>
                          <a:latin typeface="Calibri" panose="020F0502020204030204" pitchFamily="34" charset="0"/>
                        </a:rPr>
                        <a:t>ventas</a:t>
                      </a:r>
                    </a:p>
                  </a:txBody>
                  <a:tcPr marL="9525" marR="9525" marT="9525" marB="0" anchor="b"/>
                </a:tc>
                <a:tc>
                  <a:txBody>
                    <a:bodyPr/>
                    <a:lstStyle/>
                    <a:p>
                      <a:pPr algn="l" fontAlgn="b"/>
                      <a:r>
                        <a:rPr lang="en-US" sz="1800" b="0" i="0" u="none" strike="noStrike">
                          <a:solidFill>
                            <a:srgbClr val="000000"/>
                          </a:solidFill>
                          <a:effectLst/>
                          <a:latin typeface="Calibri" panose="020F0502020204030204" pitchFamily="34" charset="0"/>
                        </a:rPr>
                        <a:t> $              (50.000)</a:t>
                      </a:r>
                    </a:p>
                  </a:txBody>
                  <a:tcPr marL="9525" marR="9525" marT="9525" marB="0" anchor="b"/>
                </a:tc>
                <a:extLst>
                  <a:ext uri="{0D108BD9-81ED-4DB2-BD59-A6C34878D82A}">
                    <a16:rowId xmlns:a16="http://schemas.microsoft.com/office/drawing/2014/main" val="2297888278"/>
                  </a:ext>
                </a:extLst>
              </a:tr>
              <a:tr h="355779">
                <a:tc>
                  <a:txBody>
                    <a:bodyPr/>
                    <a:lstStyle/>
                    <a:p>
                      <a:pPr algn="l" fontAlgn="b"/>
                      <a:r>
                        <a:rPr lang="en-US" sz="1800" b="1" i="0" u="none" strike="noStrike" dirty="0">
                          <a:solidFill>
                            <a:srgbClr val="000000"/>
                          </a:solidFill>
                          <a:effectLst/>
                          <a:latin typeface="Calibri" panose="020F0502020204030204" pitchFamily="34" charset="0"/>
                        </a:rPr>
                        <a:t>Ventas </a:t>
                      </a:r>
                      <a:r>
                        <a:rPr lang="es-CO" sz="1800" b="1" i="0" u="none" strike="noStrike" noProof="0" dirty="0">
                          <a:solidFill>
                            <a:srgbClr val="000000"/>
                          </a:solidFill>
                          <a:effectLst/>
                          <a:latin typeface="Calibri" panose="020F0502020204030204" pitchFamily="34" charset="0"/>
                        </a:rPr>
                        <a:t>netas</a:t>
                      </a:r>
                    </a:p>
                  </a:txBody>
                  <a:tcPr marL="9525" marR="9525" marT="9525" marB="0" anchor="b"/>
                </a:tc>
                <a:tc>
                  <a:txBody>
                    <a:bodyPr/>
                    <a:lstStyle/>
                    <a:p>
                      <a:pPr algn="l" fontAlgn="b"/>
                      <a:r>
                        <a:rPr lang="en-US" sz="1800" b="0" i="0" u="none" strike="noStrike" dirty="0">
                          <a:solidFill>
                            <a:srgbClr val="000000"/>
                          </a:solidFill>
                          <a:effectLst/>
                          <a:latin typeface="Calibri" panose="020F0502020204030204" pitchFamily="34" charset="0"/>
                        </a:rPr>
                        <a:t> $           2.300.000 </a:t>
                      </a:r>
                    </a:p>
                  </a:txBody>
                  <a:tcPr marL="9525" marR="9525" marT="9525" marB="0" anchor="b"/>
                </a:tc>
                <a:extLst>
                  <a:ext uri="{0D108BD9-81ED-4DB2-BD59-A6C34878D82A}">
                    <a16:rowId xmlns:a16="http://schemas.microsoft.com/office/drawing/2014/main" val="2197672984"/>
                  </a:ext>
                </a:extLst>
              </a:tr>
              <a:tr h="355779">
                <a:tc>
                  <a:txBody>
                    <a:bodyPr/>
                    <a:lstStyle/>
                    <a:p>
                      <a:pPr algn="l" fontAlgn="b"/>
                      <a:r>
                        <a:rPr lang="es-CO" sz="1800" b="0" i="0" u="none" strike="noStrike" noProof="0" dirty="0">
                          <a:solidFill>
                            <a:srgbClr val="000000"/>
                          </a:solidFill>
                          <a:effectLst/>
                          <a:latin typeface="Calibri" panose="020F0502020204030204" pitchFamily="34" charset="0"/>
                        </a:rPr>
                        <a:t>Inventario</a:t>
                      </a:r>
                      <a:r>
                        <a:rPr lang="en-US" sz="1800" b="0" i="0" u="none" strike="noStrike" dirty="0">
                          <a:solidFill>
                            <a:srgbClr val="000000"/>
                          </a:solidFill>
                          <a:effectLst/>
                          <a:latin typeface="Calibri" panose="020F0502020204030204" pitchFamily="34" charset="0"/>
                        </a:rPr>
                        <a:t> </a:t>
                      </a:r>
                      <a:r>
                        <a:rPr lang="es-CO" sz="1800" b="0" i="0" u="none" strike="noStrike" noProof="0" dirty="0">
                          <a:solidFill>
                            <a:srgbClr val="000000"/>
                          </a:solidFill>
                          <a:effectLst/>
                          <a:latin typeface="Calibri" panose="020F0502020204030204" pitchFamily="34" charset="0"/>
                        </a:rPr>
                        <a:t>Inicial</a:t>
                      </a:r>
                      <a:r>
                        <a:rPr lang="en-US" sz="1800" b="0" i="0" u="none" strike="noStrike" dirty="0">
                          <a:solidFill>
                            <a:srgbClr val="000000"/>
                          </a:solidFill>
                          <a:effectLst/>
                          <a:latin typeface="Calibri" panose="020F0502020204030204" pitchFamily="34" charset="0"/>
                        </a:rPr>
                        <a:t> de </a:t>
                      </a:r>
                      <a:r>
                        <a:rPr lang="es-CO" sz="1800" b="0" i="0" u="none" strike="noStrike" noProof="0" dirty="0">
                          <a:solidFill>
                            <a:srgbClr val="000000"/>
                          </a:solidFill>
                          <a:effectLst/>
                          <a:latin typeface="Calibri" panose="020F0502020204030204" pitchFamily="34" charset="0"/>
                        </a:rPr>
                        <a:t>Mercancías</a:t>
                      </a:r>
                    </a:p>
                  </a:txBody>
                  <a:tcPr marL="9525" marR="9525" marT="9525" marB="0" anchor="b"/>
                </a:tc>
                <a:tc>
                  <a:txBody>
                    <a:bodyPr/>
                    <a:lstStyle/>
                    <a:p>
                      <a:pPr algn="l" fontAlgn="b"/>
                      <a:r>
                        <a:rPr lang="en-US" sz="1800" b="0" i="0" u="none" strike="noStrike" dirty="0">
                          <a:solidFill>
                            <a:srgbClr val="000000"/>
                          </a:solidFill>
                          <a:effectLst/>
                          <a:latin typeface="Calibri" panose="020F0502020204030204" pitchFamily="34" charset="0"/>
                        </a:rPr>
                        <a:t> $              300.000 </a:t>
                      </a:r>
                    </a:p>
                  </a:txBody>
                  <a:tcPr marL="9525" marR="9525" marT="9525" marB="0" anchor="b"/>
                </a:tc>
                <a:extLst>
                  <a:ext uri="{0D108BD9-81ED-4DB2-BD59-A6C34878D82A}">
                    <a16:rowId xmlns:a16="http://schemas.microsoft.com/office/drawing/2014/main" val="1860597707"/>
                  </a:ext>
                </a:extLst>
              </a:tr>
              <a:tr h="355779">
                <a:tc>
                  <a:txBody>
                    <a:bodyPr/>
                    <a:lstStyle/>
                    <a:p>
                      <a:pPr algn="l" fontAlgn="b"/>
                      <a:r>
                        <a:rPr lang="en-US" sz="1800" b="0" i="0" u="none" strike="noStrike" dirty="0">
                          <a:solidFill>
                            <a:srgbClr val="000000"/>
                          </a:solidFill>
                          <a:effectLst/>
                          <a:latin typeface="Calibri" panose="020F0502020204030204" pitchFamily="34" charset="0"/>
                        </a:rPr>
                        <a:t>(Mas) </a:t>
                      </a:r>
                      <a:r>
                        <a:rPr lang="es-CO" sz="1800" b="0" i="0" u="none" strike="noStrike" noProof="0" dirty="0">
                          <a:solidFill>
                            <a:srgbClr val="000000"/>
                          </a:solidFill>
                          <a:effectLst/>
                          <a:latin typeface="Calibri" panose="020F0502020204030204" pitchFamily="34" charset="0"/>
                        </a:rPr>
                        <a:t>Compras</a:t>
                      </a:r>
                    </a:p>
                  </a:txBody>
                  <a:tcPr marL="9525" marR="9525" marT="9525" marB="0" anchor="b"/>
                </a:tc>
                <a:tc>
                  <a:txBody>
                    <a:bodyPr/>
                    <a:lstStyle/>
                    <a:p>
                      <a:pPr algn="l" fontAlgn="b"/>
                      <a:r>
                        <a:rPr lang="en-US" sz="1800" b="0" i="0" u="none" strike="noStrike" dirty="0">
                          <a:solidFill>
                            <a:srgbClr val="000000"/>
                          </a:solidFill>
                          <a:effectLst/>
                          <a:latin typeface="Calibri" panose="020F0502020204030204" pitchFamily="34" charset="0"/>
                        </a:rPr>
                        <a:t> $              900.000 </a:t>
                      </a:r>
                    </a:p>
                  </a:txBody>
                  <a:tcPr marL="9525" marR="9525" marT="9525" marB="0" anchor="b"/>
                </a:tc>
                <a:extLst>
                  <a:ext uri="{0D108BD9-81ED-4DB2-BD59-A6C34878D82A}">
                    <a16:rowId xmlns:a16="http://schemas.microsoft.com/office/drawing/2014/main" val="847672034"/>
                  </a:ext>
                </a:extLst>
              </a:tr>
              <a:tr h="355779">
                <a:tc>
                  <a:txBody>
                    <a:bodyPr/>
                    <a:lstStyle/>
                    <a:p>
                      <a:pPr algn="l" fontAlgn="b"/>
                      <a:r>
                        <a:rPr lang="en-US" sz="1800" b="0" i="0" u="none" strike="noStrike" dirty="0">
                          <a:solidFill>
                            <a:srgbClr val="000000"/>
                          </a:solidFill>
                          <a:effectLst/>
                          <a:latin typeface="Calibri" panose="020F0502020204030204" pitchFamily="34" charset="0"/>
                        </a:rPr>
                        <a:t>(Mas) </a:t>
                      </a:r>
                      <a:r>
                        <a:rPr lang="es-CO" sz="1800" b="0" i="0" u="none" strike="noStrike" noProof="0" dirty="0">
                          <a:solidFill>
                            <a:srgbClr val="000000"/>
                          </a:solidFill>
                          <a:effectLst/>
                          <a:latin typeface="Calibri" panose="020F0502020204030204" pitchFamily="34" charset="0"/>
                        </a:rPr>
                        <a:t>Fletes</a:t>
                      </a:r>
                      <a:r>
                        <a:rPr lang="en-US" sz="1800" b="0" i="0" u="none" strike="noStrike" dirty="0">
                          <a:solidFill>
                            <a:srgbClr val="000000"/>
                          </a:solidFill>
                          <a:effectLst/>
                          <a:latin typeface="Calibri" panose="020F0502020204030204" pitchFamily="34" charset="0"/>
                        </a:rPr>
                        <a:t> </a:t>
                      </a:r>
                      <a:r>
                        <a:rPr lang="es-CO" sz="1800" b="0" i="0" u="none" strike="noStrike" noProof="0" dirty="0">
                          <a:solidFill>
                            <a:srgbClr val="000000"/>
                          </a:solidFill>
                          <a:effectLst/>
                          <a:latin typeface="Calibri" panose="020F0502020204030204" pitchFamily="34" charset="0"/>
                        </a:rPr>
                        <a:t>sobre</a:t>
                      </a:r>
                      <a:r>
                        <a:rPr lang="en-US" sz="1800" b="0" i="0" u="none" strike="noStrike" dirty="0">
                          <a:solidFill>
                            <a:srgbClr val="000000"/>
                          </a:solidFill>
                          <a:effectLst/>
                          <a:latin typeface="Calibri" panose="020F0502020204030204" pitchFamily="34" charset="0"/>
                        </a:rPr>
                        <a:t> </a:t>
                      </a:r>
                      <a:r>
                        <a:rPr lang="es-CO" sz="1800" b="0" i="0" u="none" strike="noStrike" noProof="0" dirty="0">
                          <a:solidFill>
                            <a:srgbClr val="000000"/>
                          </a:solidFill>
                          <a:effectLst/>
                          <a:latin typeface="Calibri" panose="020F0502020204030204" pitchFamily="34" charset="0"/>
                        </a:rPr>
                        <a:t>Compras</a:t>
                      </a:r>
                    </a:p>
                  </a:txBody>
                  <a:tcPr marL="9525" marR="9525" marT="9525" marB="0" anchor="b"/>
                </a:tc>
                <a:tc>
                  <a:txBody>
                    <a:bodyPr/>
                    <a:lstStyle/>
                    <a:p>
                      <a:pPr algn="l" fontAlgn="b"/>
                      <a:r>
                        <a:rPr lang="en-US" sz="1800" b="0" i="0" u="none" strike="noStrike" dirty="0">
                          <a:solidFill>
                            <a:srgbClr val="000000"/>
                          </a:solidFill>
                          <a:effectLst/>
                          <a:latin typeface="Calibri" panose="020F0502020204030204" pitchFamily="34" charset="0"/>
                        </a:rPr>
                        <a:t> $              100.000 </a:t>
                      </a:r>
                    </a:p>
                  </a:txBody>
                  <a:tcPr marL="9525" marR="9525" marT="9525" marB="0" anchor="b"/>
                </a:tc>
                <a:extLst>
                  <a:ext uri="{0D108BD9-81ED-4DB2-BD59-A6C34878D82A}">
                    <a16:rowId xmlns:a16="http://schemas.microsoft.com/office/drawing/2014/main" val="1406588631"/>
                  </a:ext>
                </a:extLst>
              </a:tr>
              <a:tr h="355779">
                <a:tc>
                  <a:txBody>
                    <a:bodyPr/>
                    <a:lstStyle/>
                    <a:p>
                      <a:pPr algn="l" fontAlgn="b"/>
                      <a:r>
                        <a:rPr lang="en-US" sz="1800" b="0" i="0" u="none" strike="noStrike">
                          <a:solidFill>
                            <a:srgbClr val="000000"/>
                          </a:solidFill>
                          <a:effectLst/>
                          <a:latin typeface="Calibri" panose="020F0502020204030204" pitchFamily="34" charset="0"/>
                        </a:rPr>
                        <a:t>(Menos) Devolucion en compras </a:t>
                      </a:r>
                    </a:p>
                  </a:txBody>
                  <a:tcPr marL="9525" marR="9525" marT="9525" marB="0" anchor="b"/>
                </a:tc>
                <a:tc>
                  <a:txBody>
                    <a:bodyPr/>
                    <a:lstStyle/>
                    <a:p>
                      <a:pPr algn="l" fontAlgn="b"/>
                      <a:r>
                        <a:rPr lang="en-US" sz="1800" b="0" i="0" u="none" strike="noStrike" dirty="0">
                          <a:solidFill>
                            <a:srgbClr val="000000"/>
                          </a:solidFill>
                          <a:effectLst/>
                          <a:latin typeface="Calibri" panose="020F0502020204030204" pitchFamily="34" charset="0"/>
                        </a:rPr>
                        <a:t> $            (100.000)</a:t>
                      </a:r>
                    </a:p>
                  </a:txBody>
                  <a:tcPr marL="9525" marR="9525" marT="9525" marB="0" anchor="b"/>
                </a:tc>
                <a:extLst>
                  <a:ext uri="{0D108BD9-81ED-4DB2-BD59-A6C34878D82A}">
                    <a16:rowId xmlns:a16="http://schemas.microsoft.com/office/drawing/2014/main" val="356906304"/>
                  </a:ext>
                </a:extLst>
              </a:tr>
              <a:tr h="355779">
                <a:tc>
                  <a:txBody>
                    <a:bodyPr/>
                    <a:lstStyle/>
                    <a:p>
                      <a:pPr algn="l" fontAlgn="b"/>
                      <a:r>
                        <a:rPr lang="en-US" sz="1800" b="0" i="0" u="none" strike="noStrike">
                          <a:solidFill>
                            <a:srgbClr val="000000"/>
                          </a:solidFill>
                          <a:effectLst/>
                          <a:latin typeface="Calibri" panose="020F0502020204030204" pitchFamily="34" charset="0"/>
                        </a:rPr>
                        <a:t>(Menos) Descuentos en compras</a:t>
                      </a:r>
                    </a:p>
                  </a:txBody>
                  <a:tcPr marL="9525" marR="9525" marT="9525" marB="0" anchor="b"/>
                </a:tc>
                <a:tc>
                  <a:txBody>
                    <a:bodyPr/>
                    <a:lstStyle/>
                    <a:p>
                      <a:pPr algn="l" fontAlgn="b"/>
                      <a:r>
                        <a:rPr lang="en-US" sz="1800" b="0" i="0" u="none" strike="noStrike" dirty="0">
                          <a:solidFill>
                            <a:srgbClr val="000000"/>
                          </a:solidFill>
                          <a:effectLst/>
                          <a:latin typeface="Calibri" panose="020F0502020204030204" pitchFamily="34" charset="0"/>
                        </a:rPr>
                        <a:t> $              (20.000)</a:t>
                      </a:r>
                    </a:p>
                  </a:txBody>
                  <a:tcPr marL="9525" marR="9525" marT="9525" marB="0" anchor="b"/>
                </a:tc>
                <a:extLst>
                  <a:ext uri="{0D108BD9-81ED-4DB2-BD59-A6C34878D82A}">
                    <a16:rowId xmlns:a16="http://schemas.microsoft.com/office/drawing/2014/main" val="896399991"/>
                  </a:ext>
                </a:extLst>
              </a:tr>
              <a:tr h="355779">
                <a:tc>
                  <a:txBody>
                    <a:bodyPr/>
                    <a:lstStyle/>
                    <a:p>
                      <a:pPr algn="l" fontAlgn="b"/>
                      <a:r>
                        <a:rPr lang="es-MX" sz="1800" b="1" i="0" u="none" strike="noStrike">
                          <a:solidFill>
                            <a:srgbClr val="000000"/>
                          </a:solidFill>
                          <a:effectLst/>
                          <a:latin typeface="Calibri" panose="020F0502020204030204" pitchFamily="34" charset="0"/>
                        </a:rPr>
                        <a:t>Mercancia disponible para la venta</a:t>
                      </a:r>
                    </a:p>
                  </a:txBody>
                  <a:tcPr marL="9525" marR="9525" marT="9525" marB="0" anchor="b"/>
                </a:tc>
                <a:tc>
                  <a:txBody>
                    <a:bodyPr/>
                    <a:lstStyle/>
                    <a:p>
                      <a:pPr algn="l" fontAlgn="b"/>
                      <a:r>
                        <a:rPr lang="en-US" sz="1800" b="1" i="0" u="none" strike="noStrike" dirty="0">
                          <a:solidFill>
                            <a:srgbClr val="000000"/>
                          </a:solidFill>
                          <a:effectLst/>
                          <a:latin typeface="Calibri" panose="020F0502020204030204" pitchFamily="34" charset="0"/>
                        </a:rPr>
                        <a:t> $           1.180.000 </a:t>
                      </a:r>
                    </a:p>
                  </a:txBody>
                  <a:tcPr marL="9525" marR="9525" marT="9525" marB="0" anchor="b"/>
                </a:tc>
                <a:extLst>
                  <a:ext uri="{0D108BD9-81ED-4DB2-BD59-A6C34878D82A}">
                    <a16:rowId xmlns:a16="http://schemas.microsoft.com/office/drawing/2014/main" val="2191883814"/>
                  </a:ext>
                </a:extLst>
              </a:tr>
              <a:tr h="355779">
                <a:tc>
                  <a:txBody>
                    <a:bodyPr/>
                    <a:lstStyle/>
                    <a:p>
                      <a:pPr algn="l" fontAlgn="b"/>
                      <a:r>
                        <a:rPr lang="en-US" sz="1800" b="1" i="0" u="none" strike="noStrike">
                          <a:solidFill>
                            <a:srgbClr val="000000"/>
                          </a:solidFill>
                          <a:effectLst/>
                          <a:latin typeface="Calibri" panose="020F0502020204030204" pitchFamily="34" charset="0"/>
                        </a:rPr>
                        <a:t>(Menos) Inventario final de mercancias </a:t>
                      </a:r>
                    </a:p>
                  </a:txBody>
                  <a:tcPr marL="9525" marR="9525" marT="9525" marB="0" anchor="b"/>
                </a:tc>
                <a:tc>
                  <a:txBody>
                    <a:bodyPr/>
                    <a:lstStyle/>
                    <a:p>
                      <a:pPr algn="l" fontAlgn="b"/>
                      <a:r>
                        <a:rPr lang="en-US" sz="1800" b="1" i="0" u="none" strike="noStrike" dirty="0">
                          <a:solidFill>
                            <a:srgbClr val="000000"/>
                          </a:solidFill>
                          <a:effectLst/>
                          <a:latin typeface="Calibri" panose="020F0502020204030204" pitchFamily="34" charset="0"/>
                        </a:rPr>
                        <a:t> $            (200.000)</a:t>
                      </a:r>
                    </a:p>
                  </a:txBody>
                  <a:tcPr marL="9525" marR="9525" marT="9525" marB="0" anchor="b"/>
                </a:tc>
                <a:extLst>
                  <a:ext uri="{0D108BD9-81ED-4DB2-BD59-A6C34878D82A}">
                    <a16:rowId xmlns:a16="http://schemas.microsoft.com/office/drawing/2014/main" val="1722477855"/>
                  </a:ext>
                </a:extLst>
              </a:tr>
              <a:tr h="355779">
                <a:tc>
                  <a:txBody>
                    <a:bodyPr/>
                    <a:lstStyle/>
                    <a:p>
                      <a:pPr algn="l" fontAlgn="b"/>
                      <a:r>
                        <a:rPr lang="es-CO" sz="1800" b="1" i="0" u="none" strike="noStrike" noProof="0" dirty="0">
                          <a:solidFill>
                            <a:srgbClr val="000000"/>
                          </a:solidFill>
                          <a:effectLst/>
                          <a:latin typeface="Calibri" panose="020F0502020204030204" pitchFamily="34" charset="0"/>
                        </a:rPr>
                        <a:t>Costo</a:t>
                      </a:r>
                      <a:r>
                        <a:rPr lang="en-US" sz="1800" b="1" i="0" u="none" strike="noStrike" dirty="0">
                          <a:solidFill>
                            <a:srgbClr val="000000"/>
                          </a:solidFill>
                          <a:effectLst/>
                          <a:latin typeface="Calibri" panose="020F0502020204030204" pitchFamily="34" charset="0"/>
                        </a:rPr>
                        <a:t> de </a:t>
                      </a:r>
                      <a:r>
                        <a:rPr lang="es-CO" sz="1800" b="1" i="0" u="none" strike="noStrike" noProof="0" dirty="0">
                          <a:solidFill>
                            <a:srgbClr val="000000"/>
                          </a:solidFill>
                          <a:effectLst/>
                          <a:latin typeface="Calibri" panose="020F0502020204030204" pitchFamily="34" charset="0"/>
                        </a:rPr>
                        <a:t>Venta</a:t>
                      </a:r>
                    </a:p>
                  </a:txBody>
                  <a:tcPr marL="9525" marR="9525" marT="9525" marB="0" anchor="b"/>
                </a:tc>
                <a:tc>
                  <a:txBody>
                    <a:bodyPr/>
                    <a:lstStyle/>
                    <a:p>
                      <a:pPr algn="l" fontAlgn="b"/>
                      <a:r>
                        <a:rPr lang="en-US" sz="1800" b="1" i="0" u="none" strike="noStrike" dirty="0">
                          <a:solidFill>
                            <a:srgbClr val="000000"/>
                          </a:solidFill>
                          <a:effectLst/>
                          <a:latin typeface="Calibri" panose="020F0502020204030204" pitchFamily="34" charset="0"/>
                        </a:rPr>
                        <a:t> $              980.000 </a:t>
                      </a:r>
                    </a:p>
                  </a:txBody>
                  <a:tcPr marL="9525" marR="9525" marT="9525" marB="0" anchor="b"/>
                </a:tc>
                <a:extLst>
                  <a:ext uri="{0D108BD9-81ED-4DB2-BD59-A6C34878D82A}">
                    <a16:rowId xmlns:a16="http://schemas.microsoft.com/office/drawing/2014/main" val="1487317521"/>
                  </a:ext>
                </a:extLst>
              </a:tr>
              <a:tr h="355779">
                <a:tc>
                  <a:txBody>
                    <a:bodyPr/>
                    <a:lstStyle/>
                    <a:p>
                      <a:pPr algn="l" fontAlgn="b"/>
                      <a:r>
                        <a:rPr lang="es-CO" sz="1800" b="1" i="0" u="none" strike="noStrike" noProof="0" dirty="0">
                          <a:solidFill>
                            <a:srgbClr val="000000"/>
                          </a:solidFill>
                          <a:effectLst/>
                          <a:latin typeface="Calibri" panose="020F0502020204030204" pitchFamily="34" charset="0"/>
                        </a:rPr>
                        <a:t>Utilidad</a:t>
                      </a:r>
                      <a:r>
                        <a:rPr lang="en-US" sz="1800" b="1" i="0" u="none" strike="noStrike" dirty="0">
                          <a:solidFill>
                            <a:srgbClr val="000000"/>
                          </a:solidFill>
                          <a:effectLst/>
                          <a:latin typeface="Calibri" panose="020F0502020204030204" pitchFamily="34" charset="0"/>
                        </a:rPr>
                        <a:t> </a:t>
                      </a:r>
                      <a:r>
                        <a:rPr lang="es-CO" sz="1800" b="1" i="0" u="none" strike="noStrike" noProof="0" dirty="0">
                          <a:solidFill>
                            <a:srgbClr val="000000"/>
                          </a:solidFill>
                          <a:effectLst/>
                          <a:latin typeface="Calibri" panose="020F0502020204030204" pitchFamily="34" charset="0"/>
                        </a:rPr>
                        <a:t>en</a:t>
                      </a:r>
                      <a:r>
                        <a:rPr lang="en-US" sz="1800" b="1" i="0" u="none" strike="noStrike" dirty="0">
                          <a:solidFill>
                            <a:srgbClr val="000000"/>
                          </a:solidFill>
                          <a:effectLst/>
                          <a:latin typeface="Calibri" panose="020F0502020204030204" pitchFamily="34" charset="0"/>
                        </a:rPr>
                        <a:t> </a:t>
                      </a:r>
                      <a:r>
                        <a:rPr lang="es-CO" sz="1800" b="1" i="0" u="none" strike="noStrike" noProof="0" dirty="0">
                          <a:solidFill>
                            <a:srgbClr val="000000"/>
                          </a:solidFill>
                          <a:effectLst/>
                          <a:latin typeface="Calibri" panose="020F0502020204030204" pitchFamily="34" charset="0"/>
                        </a:rPr>
                        <a:t>operación</a:t>
                      </a:r>
                    </a:p>
                  </a:txBody>
                  <a:tcPr marL="9525" marR="9525" marT="9525" marB="0" anchor="b"/>
                </a:tc>
                <a:tc>
                  <a:txBody>
                    <a:bodyPr/>
                    <a:lstStyle/>
                    <a:p>
                      <a:pPr algn="l" fontAlgn="b"/>
                      <a:r>
                        <a:rPr lang="en-US" sz="1800" b="1" i="0" u="none" strike="noStrike" dirty="0">
                          <a:solidFill>
                            <a:srgbClr val="000000"/>
                          </a:solidFill>
                          <a:effectLst/>
                          <a:latin typeface="Calibri" panose="020F0502020204030204" pitchFamily="34" charset="0"/>
                        </a:rPr>
                        <a:t> $           1.320.000 </a:t>
                      </a:r>
                    </a:p>
                  </a:txBody>
                  <a:tcPr marL="9525" marR="9525" marT="9525" marB="0" anchor="b"/>
                </a:tc>
                <a:extLst>
                  <a:ext uri="{0D108BD9-81ED-4DB2-BD59-A6C34878D82A}">
                    <a16:rowId xmlns:a16="http://schemas.microsoft.com/office/drawing/2014/main" val="86573014"/>
                  </a:ext>
                </a:extLst>
              </a:tr>
            </a:tbl>
          </a:graphicData>
        </a:graphic>
      </p:graphicFrame>
      <p:cxnSp>
        <p:nvCxnSpPr>
          <p:cNvPr id="13" name="Straight Connector 12">
            <a:extLst>
              <a:ext uri="{FF2B5EF4-FFF2-40B4-BE49-F238E27FC236}">
                <a16:creationId xmlns:a16="http://schemas.microsoft.com/office/drawing/2014/main" id="{D434EAAF-BF44-4CCC-84D4-105F3370AFF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99730"/>
            <a:ext cx="4495800" cy="0"/>
          </a:xfrm>
          <a:prstGeom prst="line">
            <a:avLst/>
          </a:prstGeom>
          <a:ln w="254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34720827"/>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randombar(horizontal)">
                                      <p:cBhvr>
                                        <p:cTn id="1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718B0F80-1C8E-49FA-9B66-C9285753E25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2" name="Title 1"/>
          <p:cNvSpPr>
            <a:spLocks noGrp="1"/>
          </p:cNvSpPr>
          <p:nvPr>
            <p:ph type="title"/>
          </p:nvPr>
        </p:nvSpPr>
        <p:spPr>
          <a:xfrm>
            <a:off x="643467" y="643466"/>
            <a:ext cx="3933390" cy="4937287"/>
          </a:xfrm>
        </p:spPr>
        <p:txBody>
          <a:bodyPr anchor="ctr">
            <a:normAutofit/>
          </a:bodyPr>
          <a:lstStyle/>
          <a:p>
            <a:pPr algn="ctr"/>
            <a:r>
              <a:rPr lang="es-CO" sz="4800" dirty="0">
                <a:solidFill>
                  <a:schemeClr val="tx1"/>
                </a:solidFill>
              </a:rPr>
              <a:t>Caso</a:t>
            </a:r>
            <a:r>
              <a:rPr lang="en-US" sz="4800" dirty="0">
                <a:solidFill>
                  <a:schemeClr val="tx1"/>
                </a:solidFill>
              </a:rPr>
              <a:t> </a:t>
            </a:r>
            <a:r>
              <a:rPr lang="es-CO" sz="4800" dirty="0">
                <a:solidFill>
                  <a:schemeClr val="tx1"/>
                </a:solidFill>
              </a:rPr>
              <a:t>Práctico</a:t>
            </a:r>
            <a:br>
              <a:rPr lang="es-CO" sz="4800" dirty="0">
                <a:solidFill>
                  <a:schemeClr val="tx1"/>
                </a:solidFill>
              </a:rPr>
            </a:br>
            <a:br>
              <a:rPr lang="es-CO" sz="4800" dirty="0">
                <a:solidFill>
                  <a:schemeClr val="tx1"/>
                </a:solidFill>
              </a:rPr>
            </a:br>
            <a:r>
              <a:rPr lang="es-CO" sz="4000" dirty="0">
                <a:solidFill>
                  <a:schemeClr val="tx1"/>
                </a:solidFill>
              </a:rPr>
              <a:t>PG Venta de Productos </a:t>
            </a:r>
          </a:p>
        </p:txBody>
      </p:sp>
      <p:sp>
        <p:nvSpPr>
          <p:cNvPr id="11" name="Freeform 6">
            <a:extLst>
              <a:ext uri="{FF2B5EF4-FFF2-40B4-BE49-F238E27FC236}">
                <a16:creationId xmlns:a16="http://schemas.microsoft.com/office/drawing/2014/main" id="{CEF2B853-4083-4B70-AC2A-F79D8080934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flipH="1">
            <a:off x="0" y="643466"/>
            <a:ext cx="407988" cy="819150"/>
          </a:xfrm>
          <a:custGeom>
            <a:avLst/>
            <a:gdLst/>
            <a:ahLst/>
            <a:cxnLst/>
            <a:rect l="0" t="0" r="r" b="b"/>
            <a:pathLst>
              <a:path w="1799" h="3612">
                <a:moveTo>
                  <a:pt x="1799" y="0"/>
                </a:moveTo>
                <a:lnTo>
                  <a:pt x="1799" y="3612"/>
                </a:lnTo>
                <a:lnTo>
                  <a:pt x="1686" y="3609"/>
                </a:lnTo>
                <a:lnTo>
                  <a:pt x="1574" y="3598"/>
                </a:lnTo>
                <a:lnTo>
                  <a:pt x="1464" y="3581"/>
                </a:lnTo>
                <a:lnTo>
                  <a:pt x="1357" y="3557"/>
                </a:lnTo>
                <a:lnTo>
                  <a:pt x="1251" y="3527"/>
                </a:lnTo>
                <a:lnTo>
                  <a:pt x="1150" y="3490"/>
                </a:lnTo>
                <a:lnTo>
                  <a:pt x="1050" y="3448"/>
                </a:lnTo>
                <a:lnTo>
                  <a:pt x="953" y="3401"/>
                </a:lnTo>
                <a:lnTo>
                  <a:pt x="860" y="3347"/>
                </a:lnTo>
                <a:lnTo>
                  <a:pt x="771" y="3289"/>
                </a:lnTo>
                <a:lnTo>
                  <a:pt x="686" y="3224"/>
                </a:lnTo>
                <a:lnTo>
                  <a:pt x="604" y="3156"/>
                </a:lnTo>
                <a:lnTo>
                  <a:pt x="527" y="3083"/>
                </a:lnTo>
                <a:lnTo>
                  <a:pt x="454" y="3005"/>
                </a:lnTo>
                <a:lnTo>
                  <a:pt x="386" y="2923"/>
                </a:lnTo>
                <a:lnTo>
                  <a:pt x="323" y="2838"/>
                </a:lnTo>
                <a:lnTo>
                  <a:pt x="265" y="2748"/>
                </a:lnTo>
                <a:lnTo>
                  <a:pt x="211" y="2655"/>
                </a:lnTo>
                <a:lnTo>
                  <a:pt x="163" y="2559"/>
                </a:lnTo>
                <a:lnTo>
                  <a:pt x="121" y="2459"/>
                </a:lnTo>
                <a:lnTo>
                  <a:pt x="85" y="2356"/>
                </a:lnTo>
                <a:lnTo>
                  <a:pt x="55" y="2251"/>
                </a:lnTo>
                <a:lnTo>
                  <a:pt x="32" y="2143"/>
                </a:lnTo>
                <a:lnTo>
                  <a:pt x="14" y="2033"/>
                </a:lnTo>
                <a:lnTo>
                  <a:pt x="4" y="1920"/>
                </a:lnTo>
                <a:lnTo>
                  <a:pt x="0" y="1806"/>
                </a:lnTo>
                <a:lnTo>
                  <a:pt x="4" y="1692"/>
                </a:lnTo>
                <a:lnTo>
                  <a:pt x="14" y="1580"/>
                </a:lnTo>
                <a:lnTo>
                  <a:pt x="32" y="1469"/>
                </a:lnTo>
                <a:lnTo>
                  <a:pt x="55" y="1362"/>
                </a:lnTo>
                <a:lnTo>
                  <a:pt x="85" y="1256"/>
                </a:lnTo>
                <a:lnTo>
                  <a:pt x="121" y="1154"/>
                </a:lnTo>
                <a:lnTo>
                  <a:pt x="163" y="1054"/>
                </a:lnTo>
                <a:lnTo>
                  <a:pt x="211" y="958"/>
                </a:lnTo>
                <a:lnTo>
                  <a:pt x="265" y="864"/>
                </a:lnTo>
                <a:lnTo>
                  <a:pt x="323" y="774"/>
                </a:lnTo>
                <a:lnTo>
                  <a:pt x="386" y="689"/>
                </a:lnTo>
                <a:lnTo>
                  <a:pt x="454" y="607"/>
                </a:lnTo>
                <a:lnTo>
                  <a:pt x="527" y="529"/>
                </a:lnTo>
                <a:lnTo>
                  <a:pt x="604" y="456"/>
                </a:lnTo>
                <a:lnTo>
                  <a:pt x="686" y="388"/>
                </a:lnTo>
                <a:lnTo>
                  <a:pt x="771" y="325"/>
                </a:lnTo>
                <a:lnTo>
                  <a:pt x="860" y="266"/>
                </a:lnTo>
                <a:lnTo>
                  <a:pt x="953" y="212"/>
                </a:lnTo>
                <a:lnTo>
                  <a:pt x="1050" y="164"/>
                </a:lnTo>
                <a:lnTo>
                  <a:pt x="1150" y="122"/>
                </a:lnTo>
                <a:lnTo>
                  <a:pt x="1251" y="85"/>
                </a:lnTo>
                <a:lnTo>
                  <a:pt x="1357" y="55"/>
                </a:lnTo>
                <a:lnTo>
                  <a:pt x="1464" y="32"/>
                </a:lnTo>
                <a:lnTo>
                  <a:pt x="1574" y="14"/>
                </a:lnTo>
                <a:lnTo>
                  <a:pt x="1686" y="5"/>
                </a:lnTo>
                <a:lnTo>
                  <a:pt x="1799" y="0"/>
                </a:lnTo>
                <a:close/>
              </a:path>
            </a:pathLst>
          </a:custGeom>
          <a:solidFill>
            <a:schemeClr val="tx1">
              <a:lumMod val="85000"/>
              <a:lumOff val="15000"/>
            </a:schemeClr>
          </a:solidFill>
          <a:ln w="0">
            <a:noFill/>
            <a:prstDash val="solid"/>
            <a:round/>
            <a:headEnd/>
            <a:tailEnd/>
          </a:ln>
        </p:spPr>
      </p:sp>
      <p:graphicFrame>
        <p:nvGraphicFramePr>
          <p:cNvPr id="6" name="Marcador de contenido 5"/>
          <p:cNvGraphicFramePr>
            <a:graphicFrameLocks noGrp="1"/>
          </p:cNvGraphicFramePr>
          <p:nvPr>
            <p:ph idx="1"/>
            <p:extLst>
              <p:ext uri="{D42A27DB-BD31-4B8C-83A1-F6EECF244321}">
                <p14:modId xmlns:p14="http://schemas.microsoft.com/office/powerpoint/2010/main" val="1948173230"/>
              </p:ext>
            </p:extLst>
          </p:nvPr>
        </p:nvGraphicFramePr>
        <p:xfrm>
          <a:off x="4812336" y="980227"/>
          <a:ext cx="6678624" cy="4837494"/>
        </p:xfrm>
        <a:graphic>
          <a:graphicData uri="http://schemas.openxmlformats.org/drawingml/2006/table">
            <a:tbl>
              <a:tblPr firstRow="1" bandRow="1">
                <a:tableStyleId>{5C22544A-7EE6-4342-B048-85BDC9FD1C3A}</a:tableStyleId>
              </a:tblPr>
              <a:tblGrid>
                <a:gridCol w="4560592">
                  <a:extLst>
                    <a:ext uri="{9D8B030D-6E8A-4147-A177-3AD203B41FA5}">
                      <a16:colId xmlns:a16="http://schemas.microsoft.com/office/drawing/2014/main" val="342088736"/>
                    </a:ext>
                  </a:extLst>
                </a:gridCol>
                <a:gridCol w="2118032">
                  <a:extLst>
                    <a:ext uri="{9D8B030D-6E8A-4147-A177-3AD203B41FA5}">
                      <a16:colId xmlns:a16="http://schemas.microsoft.com/office/drawing/2014/main" val="2043446110"/>
                    </a:ext>
                  </a:extLst>
                </a:gridCol>
              </a:tblGrid>
              <a:tr h="355779">
                <a:tc gridSpan="2">
                  <a:txBody>
                    <a:bodyPr/>
                    <a:lstStyle/>
                    <a:p>
                      <a:pPr algn="ctr" fontAlgn="b"/>
                      <a:r>
                        <a:rPr lang="en-US" sz="1800" b="1" i="0" u="none" strike="noStrike" dirty="0">
                          <a:solidFill>
                            <a:srgbClr val="000000"/>
                          </a:solidFill>
                          <a:effectLst/>
                          <a:latin typeface="Calibri" panose="020F0502020204030204" pitchFamily="34" charset="0"/>
                        </a:rPr>
                        <a:t>EMPRESA COMERCIAL XXXX</a:t>
                      </a:r>
                    </a:p>
                  </a:txBody>
                  <a:tcPr marL="9525" marR="9525" marT="9525" marB="0" anchor="b"/>
                </a:tc>
                <a:tc hMerge="1">
                  <a:txBody>
                    <a:bodyPr/>
                    <a:lstStyle/>
                    <a:p>
                      <a:pPr algn="ctr" fontAlgn="b"/>
                      <a:endParaRPr lang="en-US" sz="1100" b="1"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187409187"/>
                  </a:ext>
                </a:extLst>
              </a:tr>
              <a:tr h="355779">
                <a:tc gridSpan="2">
                  <a:txBody>
                    <a:bodyPr/>
                    <a:lstStyle/>
                    <a:p>
                      <a:pPr algn="ctr" fontAlgn="b"/>
                      <a:r>
                        <a:rPr lang="es-MX" sz="1800" b="1" i="0" u="none" strike="noStrike" dirty="0">
                          <a:solidFill>
                            <a:srgbClr val="000000"/>
                          </a:solidFill>
                          <a:effectLst/>
                          <a:latin typeface="Calibri" panose="020F0502020204030204" pitchFamily="34" charset="0"/>
                        </a:rPr>
                        <a:t>ESTADO DE RESULTADOS DEL 1 DE ENERO AL 31 DE DICEMBRE DE 2019</a:t>
                      </a:r>
                    </a:p>
                  </a:txBody>
                  <a:tcPr marL="9525" marR="9525" marT="9525" marB="0" anchor="b"/>
                </a:tc>
                <a:tc hMerge="1">
                  <a:txBody>
                    <a:bodyPr/>
                    <a:lstStyle/>
                    <a:p>
                      <a:pPr algn="l" fontAlgn="b"/>
                      <a:endParaRPr lang="es-MX" sz="1100" b="1"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781444836"/>
                  </a:ext>
                </a:extLst>
              </a:tr>
              <a:tr h="355779">
                <a:tc>
                  <a:txBody>
                    <a:bodyPr/>
                    <a:lstStyle/>
                    <a:p>
                      <a:endParaRPr lang="en-US" dirty="0"/>
                    </a:p>
                  </a:txBody>
                  <a:tcPr/>
                </a:tc>
                <a:tc>
                  <a:txBody>
                    <a:bodyPr/>
                    <a:lstStyle/>
                    <a:p>
                      <a:endParaRPr lang="en-US" dirty="0"/>
                    </a:p>
                  </a:txBody>
                  <a:tcPr/>
                </a:tc>
                <a:extLst>
                  <a:ext uri="{0D108BD9-81ED-4DB2-BD59-A6C34878D82A}">
                    <a16:rowId xmlns:a16="http://schemas.microsoft.com/office/drawing/2014/main" val="133926444"/>
                  </a:ext>
                </a:extLst>
              </a:tr>
              <a:tr h="355779">
                <a:tc>
                  <a:txBody>
                    <a:bodyPr/>
                    <a:lstStyle/>
                    <a:p>
                      <a:pPr algn="l" fontAlgn="b"/>
                      <a:r>
                        <a:rPr lang="es-CO" sz="2000" b="0" i="0" u="none" strike="noStrike" noProof="0" dirty="0">
                          <a:solidFill>
                            <a:srgbClr val="000000"/>
                          </a:solidFill>
                          <a:effectLst/>
                          <a:latin typeface="Calibri" panose="020F0502020204030204" pitchFamily="34" charset="0"/>
                        </a:rPr>
                        <a:t>Sueldo</a:t>
                      </a:r>
                      <a:r>
                        <a:rPr lang="en-US" sz="2000" b="0" i="0" u="none" strike="noStrike" dirty="0">
                          <a:solidFill>
                            <a:srgbClr val="000000"/>
                          </a:solidFill>
                          <a:effectLst/>
                          <a:latin typeface="Calibri" panose="020F0502020204030204" pitchFamily="34" charset="0"/>
                        </a:rPr>
                        <a:t> de </a:t>
                      </a:r>
                      <a:r>
                        <a:rPr lang="es-CO" sz="2000" b="0" i="0" u="none" strike="noStrike" noProof="0" dirty="0">
                          <a:solidFill>
                            <a:srgbClr val="000000"/>
                          </a:solidFill>
                          <a:effectLst/>
                          <a:latin typeface="Calibri" panose="020F0502020204030204" pitchFamily="34" charset="0"/>
                        </a:rPr>
                        <a:t>Vendedores</a:t>
                      </a:r>
                    </a:p>
                  </a:txBody>
                  <a:tcPr marL="9525" marR="9525" marT="9525" marB="0" anchor="b"/>
                </a:tc>
                <a:tc>
                  <a:txBody>
                    <a:bodyPr/>
                    <a:lstStyle/>
                    <a:p>
                      <a:pPr algn="l" fontAlgn="b"/>
                      <a:r>
                        <a:rPr lang="en-US" sz="2000" b="0" i="0" u="none" strike="noStrike">
                          <a:solidFill>
                            <a:srgbClr val="000000"/>
                          </a:solidFill>
                          <a:effectLst/>
                          <a:latin typeface="Calibri" panose="020F0502020204030204" pitchFamily="34" charset="0"/>
                        </a:rPr>
                        <a:t> $              250.000 </a:t>
                      </a:r>
                    </a:p>
                  </a:txBody>
                  <a:tcPr marL="9525" marR="9525" marT="9525" marB="0" anchor="b"/>
                </a:tc>
                <a:extLst>
                  <a:ext uri="{0D108BD9-81ED-4DB2-BD59-A6C34878D82A}">
                    <a16:rowId xmlns:a16="http://schemas.microsoft.com/office/drawing/2014/main" val="57145842"/>
                  </a:ext>
                </a:extLst>
              </a:tr>
              <a:tr h="355779">
                <a:tc>
                  <a:txBody>
                    <a:bodyPr/>
                    <a:lstStyle/>
                    <a:p>
                      <a:pPr algn="l" fontAlgn="b"/>
                      <a:r>
                        <a:rPr lang="es-CO" sz="2000" b="0" i="0" u="none" strike="noStrike" noProof="0" dirty="0">
                          <a:solidFill>
                            <a:srgbClr val="000000"/>
                          </a:solidFill>
                          <a:effectLst/>
                          <a:latin typeface="Calibri" panose="020F0502020204030204" pitchFamily="34" charset="0"/>
                        </a:rPr>
                        <a:t>Comisiones</a:t>
                      </a:r>
                      <a:r>
                        <a:rPr lang="en-US" sz="2000" b="0" i="0" u="none" strike="noStrike" dirty="0">
                          <a:solidFill>
                            <a:srgbClr val="000000"/>
                          </a:solidFill>
                          <a:effectLst/>
                          <a:latin typeface="Calibri" panose="020F0502020204030204" pitchFamily="34" charset="0"/>
                        </a:rPr>
                        <a:t> </a:t>
                      </a:r>
                      <a:r>
                        <a:rPr lang="es-CO" sz="2000" b="0" i="0" u="none" strike="noStrike" noProof="0" dirty="0">
                          <a:solidFill>
                            <a:srgbClr val="000000"/>
                          </a:solidFill>
                          <a:effectLst/>
                          <a:latin typeface="Calibri" panose="020F0502020204030204" pitchFamily="34" charset="0"/>
                        </a:rPr>
                        <a:t>vendedores</a:t>
                      </a:r>
                    </a:p>
                  </a:txBody>
                  <a:tcPr marL="9525" marR="9525" marT="9525" marB="0" anchor="b"/>
                </a:tc>
                <a:tc>
                  <a:txBody>
                    <a:bodyPr/>
                    <a:lstStyle/>
                    <a:p>
                      <a:pPr algn="l" fontAlgn="b"/>
                      <a:r>
                        <a:rPr lang="en-US" sz="2000" b="0" i="0" u="none" strike="noStrike">
                          <a:solidFill>
                            <a:srgbClr val="000000"/>
                          </a:solidFill>
                          <a:effectLst/>
                          <a:latin typeface="Calibri" panose="020F0502020204030204" pitchFamily="34" charset="0"/>
                        </a:rPr>
                        <a:t> $              150.000 </a:t>
                      </a:r>
                    </a:p>
                  </a:txBody>
                  <a:tcPr marL="9525" marR="9525" marT="9525" marB="0" anchor="b"/>
                </a:tc>
                <a:extLst>
                  <a:ext uri="{0D108BD9-81ED-4DB2-BD59-A6C34878D82A}">
                    <a16:rowId xmlns:a16="http://schemas.microsoft.com/office/drawing/2014/main" val="2480119151"/>
                  </a:ext>
                </a:extLst>
              </a:tr>
              <a:tr h="355779">
                <a:tc>
                  <a:txBody>
                    <a:bodyPr/>
                    <a:lstStyle/>
                    <a:p>
                      <a:pPr algn="l" fontAlgn="b"/>
                      <a:r>
                        <a:rPr lang="es-CO" sz="2000" b="0" i="0" u="none" strike="noStrike" noProof="0" dirty="0">
                          <a:solidFill>
                            <a:srgbClr val="000000"/>
                          </a:solidFill>
                          <a:effectLst/>
                          <a:latin typeface="Calibri" panose="020F0502020204030204" pitchFamily="34" charset="0"/>
                        </a:rPr>
                        <a:t>Servicios</a:t>
                      </a:r>
                    </a:p>
                  </a:txBody>
                  <a:tcPr marL="9525" marR="9525" marT="9525" marB="0" anchor="b"/>
                </a:tc>
                <a:tc>
                  <a:txBody>
                    <a:bodyPr/>
                    <a:lstStyle/>
                    <a:p>
                      <a:pPr algn="l" fontAlgn="b"/>
                      <a:r>
                        <a:rPr lang="en-US" sz="2000" b="0" i="0" u="none" strike="noStrike">
                          <a:solidFill>
                            <a:srgbClr val="000000"/>
                          </a:solidFill>
                          <a:effectLst/>
                          <a:latin typeface="Calibri" panose="020F0502020204030204" pitchFamily="34" charset="0"/>
                        </a:rPr>
                        <a:t> $              100.000 </a:t>
                      </a:r>
                    </a:p>
                  </a:txBody>
                  <a:tcPr marL="9525" marR="9525" marT="9525" marB="0" anchor="b"/>
                </a:tc>
                <a:extLst>
                  <a:ext uri="{0D108BD9-81ED-4DB2-BD59-A6C34878D82A}">
                    <a16:rowId xmlns:a16="http://schemas.microsoft.com/office/drawing/2014/main" val="2297888278"/>
                  </a:ext>
                </a:extLst>
              </a:tr>
              <a:tr h="355779">
                <a:tc>
                  <a:txBody>
                    <a:bodyPr/>
                    <a:lstStyle/>
                    <a:p>
                      <a:pPr algn="l" fontAlgn="b"/>
                      <a:r>
                        <a:rPr lang="es-CO" sz="2000" b="0" i="0" u="none" strike="noStrike" noProof="0" dirty="0">
                          <a:solidFill>
                            <a:srgbClr val="000000"/>
                          </a:solidFill>
                          <a:effectLst/>
                          <a:latin typeface="Calibri" panose="020F0502020204030204" pitchFamily="34" charset="0"/>
                        </a:rPr>
                        <a:t>Arriendos</a:t>
                      </a:r>
                    </a:p>
                  </a:txBody>
                  <a:tcPr marL="9525" marR="9525" marT="9525" marB="0" anchor="b"/>
                </a:tc>
                <a:tc>
                  <a:txBody>
                    <a:bodyPr/>
                    <a:lstStyle/>
                    <a:p>
                      <a:pPr algn="l" fontAlgn="b"/>
                      <a:r>
                        <a:rPr lang="en-US" sz="2000" b="0" i="0" u="none" strike="noStrike">
                          <a:solidFill>
                            <a:srgbClr val="000000"/>
                          </a:solidFill>
                          <a:effectLst/>
                          <a:latin typeface="Calibri" panose="020F0502020204030204" pitchFamily="34" charset="0"/>
                        </a:rPr>
                        <a:t> $                 25.000 </a:t>
                      </a:r>
                    </a:p>
                  </a:txBody>
                  <a:tcPr marL="9525" marR="9525" marT="9525" marB="0" anchor="b"/>
                </a:tc>
                <a:extLst>
                  <a:ext uri="{0D108BD9-81ED-4DB2-BD59-A6C34878D82A}">
                    <a16:rowId xmlns:a16="http://schemas.microsoft.com/office/drawing/2014/main" val="2197672984"/>
                  </a:ext>
                </a:extLst>
              </a:tr>
              <a:tr h="355779">
                <a:tc>
                  <a:txBody>
                    <a:bodyPr/>
                    <a:lstStyle/>
                    <a:p>
                      <a:pPr algn="l" fontAlgn="b"/>
                      <a:r>
                        <a:rPr lang="es-CO" sz="2000" b="1" i="0" u="none" strike="noStrike" noProof="0" dirty="0">
                          <a:solidFill>
                            <a:srgbClr val="000000"/>
                          </a:solidFill>
                          <a:effectLst/>
                          <a:latin typeface="Calibri" panose="020F0502020204030204" pitchFamily="34" charset="0"/>
                        </a:rPr>
                        <a:t>Gastos</a:t>
                      </a:r>
                      <a:r>
                        <a:rPr lang="en-US" sz="2000" b="1" i="0" u="none" strike="noStrike" dirty="0">
                          <a:solidFill>
                            <a:srgbClr val="000000"/>
                          </a:solidFill>
                          <a:effectLst/>
                          <a:latin typeface="Calibri" panose="020F0502020204030204" pitchFamily="34" charset="0"/>
                        </a:rPr>
                        <a:t> de </a:t>
                      </a:r>
                      <a:r>
                        <a:rPr lang="es-CO" sz="2000" b="1" i="0" u="none" strike="noStrike" noProof="0" dirty="0">
                          <a:solidFill>
                            <a:srgbClr val="000000"/>
                          </a:solidFill>
                          <a:effectLst/>
                          <a:latin typeface="Calibri" panose="020F0502020204030204" pitchFamily="34" charset="0"/>
                        </a:rPr>
                        <a:t>Venta</a:t>
                      </a:r>
                    </a:p>
                  </a:txBody>
                  <a:tcPr marL="9525" marR="9525" marT="9525" marB="0" anchor="b"/>
                </a:tc>
                <a:tc>
                  <a:txBody>
                    <a:bodyPr/>
                    <a:lstStyle/>
                    <a:p>
                      <a:pPr algn="l" fontAlgn="b"/>
                      <a:r>
                        <a:rPr lang="en-US" sz="2000" b="1" i="0" u="none" strike="noStrike">
                          <a:solidFill>
                            <a:srgbClr val="000000"/>
                          </a:solidFill>
                          <a:effectLst/>
                          <a:latin typeface="Calibri" panose="020F0502020204030204" pitchFamily="34" charset="0"/>
                        </a:rPr>
                        <a:t> $              525.000 </a:t>
                      </a:r>
                    </a:p>
                  </a:txBody>
                  <a:tcPr marL="9525" marR="9525" marT="9525" marB="0" anchor="b"/>
                </a:tc>
                <a:extLst>
                  <a:ext uri="{0D108BD9-81ED-4DB2-BD59-A6C34878D82A}">
                    <a16:rowId xmlns:a16="http://schemas.microsoft.com/office/drawing/2014/main" val="1860597707"/>
                  </a:ext>
                </a:extLst>
              </a:tr>
              <a:tr h="355779">
                <a:tc>
                  <a:txBody>
                    <a:bodyPr/>
                    <a:lstStyle/>
                    <a:p>
                      <a:pPr algn="l" fontAlgn="b"/>
                      <a:r>
                        <a:rPr lang="es-CO" sz="2000" b="0" i="0" u="none" strike="noStrike" noProof="0" dirty="0">
                          <a:solidFill>
                            <a:srgbClr val="000000"/>
                          </a:solidFill>
                          <a:effectLst/>
                          <a:latin typeface="Calibri" panose="020F0502020204030204" pitchFamily="34" charset="0"/>
                        </a:rPr>
                        <a:t>Sueldo</a:t>
                      </a:r>
                      <a:r>
                        <a:rPr lang="en-US" sz="2000" b="0" i="0" u="none" strike="noStrike" dirty="0">
                          <a:solidFill>
                            <a:srgbClr val="000000"/>
                          </a:solidFill>
                          <a:effectLst/>
                          <a:latin typeface="Calibri" panose="020F0502020204030204" pitchFamily="34" charset="0"/>
                        </a:rPr>
                        <a:t> </a:t>
                      </a:r>
                      <a:r>
                        <a:rPr lang="es-CO" sz="2000" b="0" i="0" u="none" strike="noStrike" noProof="0" dirty="0">
                          <a:solidFill>
                            <a:srgbClr val="000000"/>
                          </a:solidFill>
                          <a:effectLst/>
                          <a:latin typeface="Calibri" panose="020F0502020204030204" pitchFamily="34" charset="0"/>
                        </a:rPr>
                        <a:t>Oficina</a:t>
                      </a:r>
                    </a:p>
                  </a:txBody>
                  <a:tcPr marL="9525" marR="9525" marT="9525" marB="0" anchor="b"/>
                </a:tc>
                <a:tc>
                  <a:txBody>
                    <a:bodyPr/>
                    <a:lstStyle/>
                    <a:p>
                      <a:pPr algn="l" fontAlgn="b"/>
                      <a:r>
                        <a:rPr lang="en-US" sz="2000" b="0" i="0" u="none" strike="noStrike">
                          <a:solidFill>
                            <a:srgbClr val="000000"/>
                          </a:solidFill>
                          <a:effectLst/>
                          <a:latin typeface="Calibri" panose="020F0502020204030204" pitchFamily="34" charset="0"/>
                        </a:rPr>
                        <a:t> $              100.000 </a:t>
                      </a:r>
                    </a:p>
                  </a:txBody>
                  <a:tcPr marL="9525" marR="9525" marT="9525" marB="0" anchor="b"/>
                </a:tc>
                <a:extLst>
                  <a:ext uri="{0D108BD9-81ED-4DB2-BD59-A6C34878D82A}">
                    <a16:rowId xmlns:a16="http://schemas.microsoft.com/office/drawing/2014/main" val="847672034"/>
                  </a:ext>
                </a:extLst>
              </a:tr>
              <a:tr h="355779">
                <a:tc>
                  <a:txBody>
                    <a:bodyPr/>
                    <a:lstStyle/>
                    <a:p>
                      <a:pPr algn="l" fontAlgn="b"/>
                      <a:r>
                        <a:rPr lang="es-CO" sz="2000" b="0" i="0" u="none" strike="noStrike" noProof="0" dirty="0">
                          <a:solidFill>
                            <a:srgbClr val="000000"/>
                          </a:solidFill>
                          <a:effectLst/>
                          <a:latin typeface="Calibri" panose="020F0502020204030204" pitchFamily="34" charset="0"/>
                        </a:rPr>
                        <a:t>Arriendos</a:t>
                      </a:r>
                    </a:p>
                  </a:txBody>
                  <a:tcPr marL="9525" marR="9525" marT="9525" marB="0" anchor="b"/>
                </a:tc>
                <a:tc>
                  <a:txBody>
                    <a:bodyPr/>
                    <a:lstStyle/>
                    <a:p>
                      <a:pPr algn="l" fontAlgn="b"/>
                      <a:r>
                        <a:rPr lang="en-US" sz="2000" b="0" i="0" u="none" strike="noStrike" dirty="0">
                          <a:solidFill>
                            <a:srgbClr val="000000"/>
                          </a:solidFill>
                          <a:effectLst/>
                          <a:latin typeface="Calibri" panose="020F0502020204030204" pitchFamily="34" charset="0"/>
                        </a:rPr>
                        <a:t> $                 40.000 </a:t>
                      </a:r>
                    </a:p>
                  </a:txBody>
                  <a:tcPr marL="9525" marR="9525" marT="9525" marB="0" anchor="b"/>
                </a:tc>
                <a:extLst>
                  <a:ext uri="{0D108BD9-81ED-4DB2-BD59-A6C34878D82A}">
                    <a16:rowId xmlns:a16="http://schemas.microsoft.com/office/drawing/2014/main" val="1406588631"/>
                  </a:ext>
                </a:extLst>
              </a:tr>
              <a:tr h="355779">
                <a:tc>
                  <a:txBody>
                    <a:bodyPr/>
                    <a:lstStyle/>
                    <a:p>
                      <a:pPr algn="l" fontAlgn="b"/>
                      <a:r>
                        <a:rPr lang="es-CO" sz="2000" b="0" i="0" u="none" strike="noStrike" noProof="0" dirty="0">
                          <a:solidFill>
                            <a:srgbClr val="000000"/>
                          </a:solidFill>
                          <a:effectLst/>
                          <a:latin typeface="Calibri" panose="020F0502020204030204" pitchFamily="34" charset="0"/>
                        </a:rPr>
                        <a:t>Servicios</a:t>
                      </a:r>
                    </a:p>
                  </a:txBody>
                  <a:tcPr marL="9525" marR="9525" marT="9525" marB="0" anchor="b"/>
                </a:tc>
                <a:tc>
                  <a:txBody>
                    <a:bodyPr/>
                    <a:lstStyle/>
                    <a:p>
                      <a:pPr algn="l" fontAlgn="b"/>
                      <a:r>
                        <a:rPr lang="en-US" sz="2000" b="0" i="0" u="none" strike="noStrike" dirty="0">
                          <a:solidFill>
                            <a:srgbClr val="000000"/>
                          </a:solidFill>
                          <a:effectLst/>
                          <a:latin typeface="Calibri" panose="020F0502020204030204" pitchFamily="34" charset="0"/>
                        </a:rPr>
                        <a:t> $                 50.000 </a:t>
                      </a:r>
                    </a:p>
                  </a:txBody>
                  <a:tcPr marL="9525" marR="9525" marT="9525" marB="0" anchor="b"/>
                </a:tc>
                <a:extLst>
                  <a:ext uri="{0D108BD9-81ED-4DB2-BD59-A6C34878D82A}">
                    <a16:rowId xmlns:a16="http://schemas.microsoft.com/office/drawing/2014/main" val="356906304"/>
                  </a:ext>
                </a:extLst>
              </a:tr>
              <a:tr h="355779">
                <a:tc>
                  <a:txBody>
                    <a:bodyPr/>
                    <a:lstStyle/>
                    <a:p>
                      <a:pPr algn="l" fontAlgn="b"/>
                      <a:r>
                        <a:rPr lang="es-CO" sz="2000" b="1" i="0" u="none" strike="noStrike" noProof="0" dirty="0">
                          <a:solidFill>
                            <a:srgbClr val="000000"/>
                          </a:solidFill>
                          <a:effectLst/>
                          <a:latin typeface="Calibri" panose="020F0502020204030204" pitchFamily="34" charset="0"/>
                        </a:rPr>
                        <a:t>Gastos</a:t>
                      </a:r>
                      <a:r>
                        <a:rPr lang="en-US" sz="2000" b="1" i="0" u="none" strike="noStrike" dirty="0">
                          <a:solidFill>
                            <a:srgbClr val="000000"/>
                          </a:solidFill>
                          <a:effectLst/>
                          <a:latin typeface="Calibri" panose="020F0502020204030204" pitchFamily="34" charset="0"/>
                        </a:rPr>
                        <a:t> de </a:t>
                      </a:r>
                      <a:r>
                        <a:rPr lang="es-CO" sz="2000" b="1" i="0" u="none" strike="noStrike" noProof="0" dirty="0">
                          <a:solidFill>
                            <a:srgbClr val="000000"/>
                          </a:solidFill>
                          <a:effectLst/>
                          <a:latin typeface="Calibri" panose="020F0502020204030204" pitchFamily="34" charset="0"/>
                        </a:rPr>
                        <a:t>administración</a:t>
                      </a:r>
                    </a:p>
                  </a:txBody>
                  <a:tcPr marL="9525" marR="9525" marT="9525" marB="0" anchor="b"/>
                </a:tc>
                <a:tc>
                  <a:txBody>
                    <a:bodyPr/>
                    <a:lstStyle/>
                    <a:p>
                      <a:pPr algn="l" fontAlgn="b"/>
                      <a:r>
                        <a:rPr lang="en-US" sz="2000" b="1" i="0" u="none" strike="noStrike" dirty="0">
                          <a:solidFill>
                            <a:srgbClr val="000000"/>
                          </a:solidFill>
                          <a:effectLst/>
                          <a:latin typeface="Calibri" panose="020F0502020204030204" pitchFamily="34" charset="0"/>
                        </a:rPr>
                        <a:t> $              190.000 </a:t>
                      </a:r>
                    </a:p>
                  </a:txBody>
                  <a:tcPr marL="9525" marR="9525" marT="9525" marB="0" anchor="b"/>
                </a:tc>
                <a:extLst>
                  <a:ext uri="{0D108BD9-81ED-4DB2-BD59-A6C34878D82A}">
                    <a16:rowId xmlns:a16="http://schemas.microsoft.com/office/drawing/2014/main" val="896399991"/>
                  </a:ext>
                </a:extLst>
              </a:tr>
              <a:tr h="355779">
                <a:tc>
                  <a:txBody>
                    <a:bodyPr/>
                    <a:lstStyle/>
                    <a:p>
                      <a:pPr algn="l" fontAlgn="b"/>
                      <a:r>
                        <a:rPr lang="es-CO" sz="2000" b="1" i="0" u="none" strike="noStrike" noProof="0" dirty="0">
                          <a:solidFill>
                            <a:srgbClr val="000000"/>
                          </a:solidFill>
                          <a:effectLst/>
                          <a:latin typeface="Calibri" panose="020F0502020204030204" pitchFamily="34" charset="0"/>
                        </a:rPr>
                        <a:t>Utilidad</a:t>
                      </a:r>
                      <a:r>
                        <a:rPr lang="en-US" sz="2000" b="1" i="0" u="none" strike="noStrike" dirty="0">
                          <a:solidFill>
                            <a:srgbClr val="000000"/>
                          </a:solidFill>
                          <a:effectLst/>
                          <a:latin typeface="Calibri" panose="020F0502020204030204" pitchFamily="34" charset="0"/>
                        </a:rPr>
                        <a:t> </a:t>
                      </a:r>
                      <a:r>
                        <a:rPr lang="es-CO" sz="2000" b="1" i="0" u="none" strike="noStrike" noProof="0" dirty="0">
                          <a:solidFill>
                            <a:srgbClr val="000000"/>
                          </a:solidFill>
                          <a:effectLst/>
                          <a:latin typeface="Calibri" panose="020F0502020204030204" pitchFamily="34" charset="0"/>
                        </a:rPr>
                        <a:t>neta</a:t>
                      </a:r>
                      <a:r>
                        <a:rPr lang="en-US" sz="2000" b="1" i="0" u="none" strike="noStrike" dirty="0">
                          <a:solidFill>
                            <a:srgbClr val="000000"/>
                          </a:solidFill>
                          <a:effectLst/>
                          <a:latin typeface="Calibri" panose="020F0502020204030204" pitchFamily="34" charset="0"/>
                        </a:rPr>
                        <a:t> </a:t>
                      </a:r>
                      <a:r>
                        <a:rPr lang="es-CO" sz="2000" b="1" i="0" u="none" strike="noStrike" noProof="0" dirty="0">
                          <a:solidFill>
                            <a:srgbClr val="000000"/>
                          </a:solidFill>
                          <a:effectLst/>
                          <a:latin typeface="Calibri" panose="020F0502020204030204" pitchFamily="34" charset="0"/>
                        </a:rPr>
                        <a:t>operacional</a:t>
                      </a:r>
                    </a:p>
                  </a:txBody>
                  <a:tcPr marL="9525" marR="9525" marT="9525" marB="0" anchor="b"/>
                </a:tc>
                <a:tc>
                  <a:txBody>
                    <a:bodyPr/>
                    <a:lstStyle/>
                    <a:p>
                      <a:pPr algn="l" fontAlgn="b"/>
                      <a:r>
                        <a:rPr lang="en-US" sz="2000" b="1" i="0" u="none" strike="noStrike" dirty="0">
                          <a:solidFill>
                            <a:srgbClr val="000000"/>
                          </a:solidFill>
                          <a:effectLst/>
                          <a:latin typeface="Calibri" panose="020F0502020204030204" pitchFamily="34" charset="0"/>
                        </a:rPr>
                        <a:t> $              605.000 </a:t>
                      </a:r>
                    </a:p>
                  </a:txBody>
                  <a:tcPr marL="9525" marR="9525" marT="9525" marB="0" anchor="b"/>
                </a:tc>
                <a:extLst>
                  <a:ext uri="{0D108BD9-81ED-4DB2-BD59-A6C34878D82A}">
                    <a16:rowId xmlns:a16="http://schemas.microsoft.com/office/drawing/2014/main" val="2191883814"/>
                  </a:ext>
                </a:extLst>
              </a:tr>
            </a:tbl>
          </a:graphicData>
        </a:graphic>
      </p:graphicFrame>
      <p:cxnSp>
        <p:nvCxnSpPr>
          <p:cNvPr id="13" name="Straight Connector 12">
            <a:extLst>
              <a:ext uri="{FF2B5EF4-FFF2-40B4-BE49-F238E27FC236}">
                <a16:creationId xmlns:a16="http://schemas.microsoft.com/office/drawing/2014/main" id="{D434EAAF-BF44-4CCC-84D4-105F3370AFF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99730"/>
            <a:ext cx="4495800" cy="0"/>
          </a:xfrm>
          <a:prstGeom prst="line">
            <a:avLst/>
          </a:prstGeom>
          <a:ln w="254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73857532"/>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randombar(horizontal)">
                                      <p:cBhvr>
                                        <p:cTn id="1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718B0F80-1C8E-49FA-9B66-C9285753E25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2" name="Title 1"/>
          <p:cNvSpPr>
            <a:spLocks noGrp="1"/>
          </p:cNvSpPr>
          <p:nvPr>
            <p:ph type="title"/>
          </p:nvPr>
        </p:nvSpPr>
        <p:spPr>
          <a:xfrm>
            <a:off x="643467" y="643466"/>
            <a:ext cx="3933390" cy="4937287"/>
          </a:xfrm>
        </p:spPr>
        <p:txBody>
          <a:bodyPr anchor="ctr">
            <a:normAutofit/>
          </a:bodyPr>
          <a:lstStyle/>
          <a:p>
            <a:pPr algn="ctr"/>
            <a:r>
              <a:rPr lang="es-CO" sz="4800" dirty="0">
                <a:solidFill>
                  <a:schemeClr val="tx1"/>
                </a:solidFill>
              </a:rPr>
              <a:t>Caso</a:t>
            </a:r>
            <a:r>
              <a:rPr lang="en-US" sz="4800" dirty="0">
                <a:solidFill>
                  <a:schemeClr val="tx1"/>
                </a:solidFill>
              </a:rPr>
              <a:t> </a:t>
            </a:r>
            <a:r>
              <a:rPr lang="es-CO" sz="4800" dirty="0">
                <a:solidFill>
                  <a:schemeClr val="tx1"/>
                </a:solidFill>
              </a:rPr>
              <a:t>Práctico</a:t>
            </a:r>
            <a:br>
              <a:rPr lang="es-CO" sz="4800" dirty="0">
                <a:solidFill>
                  <a:schemeClr val="tx1"/>
                </a:solidFill>
              </a:rPr>
            </a:br>
            <a:br>
              <a:rPr lang="es-CO" sz="4800" dirty="0">
                <a:solidFill>
                  <a:schemeClr val="tx1"/>
                </a:solidFill>
              </a:rPr>
            </a:br>
            <a:r>
              <a:rPr lang="es-CO" sz="4000" dirty="0">
                <a:solidFill>
                  <a:schemeClr val="tx1"/>
                </a:solidFill>
              </a:rPr>
              <a:t>PG Venta de Productos </a:t>
            </a:r>
          </a:p>
        </p:txBody>
      </p:sp>
      <p:sp>
        <p:nvSpPr>
          <p:cNvPr id="11" name="Freeform 6">
            <a:extLst>
              <a:ext uri="{FF2B5EF4-FFF2-40B4-BE49-F238E27FC236}">
                <a16:creationId xmlns:a16="http://schemas.microsoft.com/office/drawing/2014/main" id="{CEF2B853-4083-4B70-AC2A-F79D8080934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flipH="1">
            <a:off x="0" y="643466"/>
            <a:ext cx="407988" cy="819150"/>
          </a:xfrm>
          <a:custGeom>
            <a:avLst/>
            <a:gdLst/>
            <a:ahLst/>
            <a:cxnLst/>
            <a:rect l="0" t="0" r="r" b="b"/>
            <a:pathLst>
              <a:path w="1799" h="3612">
                <a:moveTo>
                  <a:pt x="1799" y="0"/>
                </a:moveTo>
                <a:lnTo>
                  <a:pt x="1799" y="3612"/>
                </a:lnTo>
                <a:lnTo>
                  <a:pt x="1686" y="3609"/>
                </a:lnTo>
                <a:lnTo>
                  <a:pt x="1574" y="3598"/>
                </a:lnTo>
                <a:lnTo>
                  <a:pt x="1464" y="3581"/>
                </a:lnTo>
                <a:lnTo>
                  <a:pt x="1357" y="3557"/>
                </a:lnTo>
                <a:lnTo>
                  <a:pt x="1251" y="3527"/>
                </a:lnTo>
                <a:lnTo>
                  <a:pt x="1150" y="3490"/>
                </a:lnTo>
                <a:lnTo>
                  <a:pt x="1050" y="3448"/>
                </a:lnTo>
                <a:lnTo>
                  <a:pt x="953" y="3401"/>
                </a:lnTo>
                <a:lnTo>
                  <a:pt x="860" y="3347"/>
                </a:lnTo>
                <a:lnTo>
                  <a:pt x="771" y="3289"/>
                </a:lnTo>
                <a:lnTo>
                  <a:pt x="686" y="3224"/>
                </a:lnTo>
                <a:lnTo>
                  <a:pt x="604" y="3156"/>
                </a:lnTo>
                <a:lnTo>
                  <a:pt x="527" y="3083"/>
                </a:lnTo>
                <a:lnTo>
                  <a:pt x="454" y="3005"/>
                </a:lnTo>
                <a:lnTo>
                  <a:pt x="386" y="2923"/>
                </a:lnTo>
                <a:lnTo>
                  <a:pt x="323" y="2838"/>
                </a:lnTo>
                <a:lnTo>
                  <a:pt x="265" y="2748"/>
                </a:lnTo>
                <a:lnTo>
                  <a:pt x="211" y="2655"/>
                </a:lnTo>
                <a:lnTo>
                  <a:pt x="163" y="2559"/>
                </a:lnTo>
                <a:lnTo>
                  <a:pt x="121" y="2459"/>
                </a:lnTo>
                <a:lnTo>
                  <a:pt x="85" y="2356"/>
                </a:lnTo>
                <a:lnTo>
                  <a:pt x="55" y="2251"/>
                </a:lnTo>
                <a:lnTo>
                  <a:pt x="32" y="2143"/>
                </a:lnTo>
                <a:lnTo>
                  <a:pt x="14" y="2033"/>
                </a:lnTo>
                <a:lnTo>
                  <a:pt x="4" y="1920"/>
                </a:lnTo>
                <a:lnTo>
                  <a:pt x="0" y="1806"/>
                </a:lnTo>
                <a:lnTo>
                  <a:pt x="4" y="1692"/>
                </a:lnTo>
                <a:lnTo>
                  <a:pt x="14" y="1580"/>
                </a:lnTo>
                <a:lnTo>
                  <a:pt x="32" y="1469"/>
                </a:lnTo>
                <a:lnTo>
                  <a:pt x="55" y="1362"/>
                </a:lnTo>
                <a:lnTo>
                  <a:pt x="85" y="1256"/>
                </a:lnTo>
                <a:lnTo>
                  <a:pt x="121" y="1154"/>
                </a:lnTo>
                <a:lnTo>
                  <a:pt x="163" y="1054"/>
                </a:lnTo>
                <a:lnTo>
                  <a:pt x="211" y="958"/>
                </a:lnTo>
                <a:lnTo>
                  <a:pt x="265" y="864"/>
                </a:lnTo>
                <a:lnTo>
                  <a:pt x="323" y="774"/>
                </a:lnTo>
                <a:lnTo>
                  <a:pt x="386" y="689"/>
                </a:lnTo>
                <a:lnTo>
                  <a:pt x="454" y="607"/>
                </a:lnTo>
                <a:lnTo>
                  <a:pt x="527" y="529"/>
                </a:lnTo>
                <a:lnTo>
                  <a:pt x="604" y="456"/>
                </a:lnTo>
                <a:lnTo>
                  <a:pt x="686" y="388"/>
                </a:lnTo>
                <a:lnTo>
                  <a:pt x="771" y="325"/>
                </a:lnTo>
                <a:lnTo>
                  <a:pt x="860" y="266"/>
                </a:lnTo>
                <a:lnTo>
                  <a:pt x="953" y="212"/>
                </a:lnTo>
                <a:lnTo>
                  <a:pt x="1050" y="164"/>
                </a:lnTo>
                <a:lnTo>
                  <a:pt x="1150" y="122"/>
                </a:lnTo>
                <a:lnTo>
                  <a:pt x="1251" y="85"/>
                </a:lnTo>
                <a:lnTo>
                  <a:pt x="1357" y="55"/>
                </a:lnTo>
                <a:lnTo>
                  <a:pt x="1464" y="32"/>
                </a:lnTo>
                <a:lnTo>
                  <a:pt x="1574" y="14"/>
                </a:lnTo>
                <a:lnTo>
                  <a:pt x="1686" y="5"/>
                </a:lnTo>
                <a:lnTo>
                  <a:pt x="1799" y="0"/>
                </a:lnTo>
                <a:close/>
              </a:path>
            </a:pathLst>
          </a:custGeom>
          <a:solidFill>
            <a:schemeClr val="tx1">
              <a:lumMod val="85000"/>
              <a:lumOff val="15000"/>
            </a:schemeClr>
          </a:solidFill>
          <a:ln w="0">
            <a:noFill/>
            <a:prstDash val="solid"/>
            <a:round/>
            <a:headEnd/>
            <a:tailEnd/>
          </a:ln>
        </p:spPr>
      </p:sp>
      <p:graphicFrame>
        <p:nvGraphicFramePr>
          <p:cNvPr id="6" name="Marcador de contenido 5"/>
          <p:cNvGraphicFramePr>
            <a:graphicFrameLocks noGrp="1"/>
          </p:cNvGraphicFramePr>
          <p:nvPr>
            <p:ph idx="1"/>
            <p:extLst>
              <p:ext uri="{D42A27DB-BD31-4B8C-83A1-F6EECF244321}">
                <p14:modId xmlns:p14="http://schemas.microsoft.com/office/powerpoint/2010/main" val="139056010"/>
              </p:ext>
            </p:extLst>
          </p:nvPr>
        </p:nvGraphicFramePr>
        <p:xfrm>
          <a:off x="4812336" y="980227"/>
          <a:ext cx="6678624" cy="4481715"/>
        </p:xfrm>
        <a:graphic>
          <a:graphicData uri="http://schemas.openxmlformats.org/drawingml/2006/table">
            <a:tbl>
              <a:tblPr firstRow="1" bandRow="1">
                <a:tableStyleId>{5C22544A-7EE6-4342-B048-85BDC9FD1C3A}</a:tableStyleId>
              </a:tblPr>
              <a:tblGrid>
                <a:gridCol w="4560592">
                  <a:extLst>
                    <a:ext uri="{9D8B030D-6E8A-4147-A177-3AD203B41FA5}">
                      <a16:colId xmlns:a16="http://schemas.microsoft.com/office/drawing/2014/main" val="342088736"/>
                    </a:ext>
                  </a:extLst>
                </a:gridCol>
                <a:gridCol w="2118032">
                  <a:extLst>
                    <a:ext uri="{9D8B030D-6E8A-4147-A177-3AD203B41FA5}">
                      <a16:colId xmlns:a16="http://schemas.microsoft.com/office/drawing/2014/main" val="2043446110"/>
                    </a:ext>
                  </a:extLst>
                </a:gridCol>
              </a:tblGrid>
              <a:tr h="355779">
                <a:tc gridSpan="2">
                  <a:txBody>
                    <a:bodyPr/>
                    <a:lstStyle/>
                    <a:p>
                      <a:pPr algn="ctr" fontAlgn="b"/>
                      <a:r>
                        <a:rPr lang="en-US" sz="1800" b="1" i="0" u="none" strike="noStrike" dirty="0">
                          <a:solidFill>
                            <a:srgbClr val="000000"/>
                          </a:solidFill>
                          <a:effectLst/>
                          <a:latin typeface="Calibri" panose="020F0502020204030204" pitchFamily="34" charset="0"/>
                        </a:rPr>
                        <a:t>EMPRESA COMERCIAL XXXX</a:t>
                      </a:r>
                    </a:p>
                  </a:txBody>
                  <a:tcPr marL="9525" marR="9525" marT="9525" marB="0" anchor="b"/>
                </a:tc>
                <a:tc hMerge="1">
                  <a:txBody>
                    <a:bodyPr/>
                    <a:lstStyle/>
                    <a:p>
                      <a:pPr algn="ctr" fontAlgn="b"/>
                      <a:endParaRPr lang="en-US" sz="1100" b="1"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187409187"/>
                  </a:ext>
                </a:extLst>
              </a:tr>
              <a:tr h="355779">
                <a:tc gridSpan="2">
                  <a:txBody>
                    <a:bodyPr/>
                    <a:lstStyle/>
                    <a:p>
                      <a:pPr algn="ctr" fontAlgn="b"/>
                      <a:r>
                        <a:rPr lang="es-MX" sz="1800" b="1" i="0" u="none" strike="noStrike" dirty="0">
                          <a:solidFill>
                            <a:srgbClr val="000000"/>
                          </a:solidFill>
                          <a:effectLst/>
                          <a:latin typeface="Calibri" panose="020F0502020204030204" pitchFamily="34" charset="0"/>
                        </a:rPr>
                        <a:t>ESTADO DE RESULTADOS DEL 1 DE ENERO AL 31 DE DICEMBRE DE 2019</a:t>
                      </a:r>
                    </a:p>
                  </a:txBody>
                  <a:tcPr marL="9525" marR="9525" marT="9525" marB="0" anchor="b"/>
                </a:tc>
                <a:tc hMerge="1">
                  <a:txBody>
                    <a:bodyPr/>
                    <a:lstStyle/>
                    <a:p>
                      <a:pPr algn="l" fontAlgn="b"/>
                      <a:endParaRPr lang="es-MX" sz="1100" b="1"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781444836"/>
                  </a:ext>
                </a:extLst>
              </a:tr>
              <a:tr h="355779">
                <a:tc>
                  <a:txBody>
                    <a:bodyPr/>
                    <a:lstStyle/>
                    <a:p>
                      <a:endParaRPr lang="en-US" dirty="0"/>
                    </a:p>
                  </a:txBody>
                  <a:tcPr/>
                </a:tc>
                <a:tc>
                  <a:txBody>
                    <a:bodyPr/>
                    <a:lstStyle/>
                    <a:p>
                      <a:endParaRPr lang="en-US" dirty="0"/>
                    </a:p>
                  </a:txBody>
                  <a:tcPr/>
                </a:tc>
                <a:extLst>
                  <a:ext uri="{0D108BD9-81ED-4DB2-BD59-A6C34878D82A}">
                    <a16:rowId xmlns:a16="http://schemas.microsoft.com/office/drawing/2014/main" val="133926444"/>
                  </a:ext>
                </a:extLst>
              </a:tr>
              <a:tr h="355779">
                <a:tc>
                  <a:txBody>
                    <a:bodyPr/>
                    <a:lstStyle/>
                    <a:p>
                      <a:pPr algn="l" fontAlgn="b"/>
                      <a:r>
                        <a:rPr lang="en-US" sz="2000" b="0" i="0" u="none" strike="noStrike">
                          <a:solidFill>
                            <a:srgbClr val="000000"/>
                          </a:solidFill>
                          <a:effectLst/>
                          <a:latin typeface="Calibri" panose="020F0502020204030204" pitchFamily="34" charset="0"/>
                        </a:rPr>
                        <a:t>(Mas) Comisiones</a:t>
                      </a:r>
                    </a:p>
                  </a:txBody>
                  <a:tcPr marL="9525" marR="9525" marT="9525" marB="0" anchor="b"/>
                </a:tc>
                <a:tc>
                  <a:txBody>
                    <a:bodyPr/>
                    <a:lstStyle/>
                    <a:p>
                      <a:pPr algn="l" fontAlgn="b"/>
                      <a:r>
                        <a:rPr lang="en-US" sz="2000" b="0" i="0" u="none" strike="noStrike">
                          <a:solidFill>
                            <a:srgbClr val="000000"/>
                          </a:solidFill>
                          <a:effectLst/>
                          <a:latin typeface="Calibri" panose="020F0502020204030204" pitchFamily="34" charset="0"/>
                        </a:rPr>
                        <a:t> $                 70.000 </a:t>
                      </a:r>
                    </a:p>
                  </a:txBody>
                  <a:tcPr marL="9525" marR="9525" marT="9525" marB="0" anchor="b"/>
                </a:tc>
                <a:extLst>
                  <a:ext uri="{0D108BD9-81ED-4DB2-BD59-A6C34878D82A}">
                    <a16:rowId xmlns:a16="http://schemas.microsoft.com/office/drawing/2014/main" val="57145842"/>
                  </a:ext>
                </a:extLst>
              </a:tr>
              <a:tr h="355779">
                <a:tc>
                  <a:txBody>
                    <a:bodyPr/>
                    <a:lstStyle/>
                    <a:p>
                      <a:pPr algn="l" fontAlgn="b"/>
                      <a:r>
                        <a:rPr lang="en-US" sz="2000" b="0" i="0" u="none" strike="noStrike" dirty="0">
                          <a:solidFill>
                            <a:srgbClr val="000000"/>
                          </a:solidFill>
                          <a:effectLst/>
                          <a:latin typeface="Calibri" panose="020F0502020204030204" pitchFamily="34" charset="0"/>
                        </a:rPr>
                        <a:t>(Mas) </a:t>
                      </a:r>
                      <a:r>
                        <a:rPr lang="es-CO" sz="2000" b="0" i="0" u="none" strike="noStrike" noProof="0" dirty="0">
                          <a:solidFill>
                            <a:srgbClr val="000000"/>
                          </a:solidFill>
                          <a:effectLst/>
                          <a:latin typeface="Calibri" panose="020F0502020204030204" pitchFamily="34" charset="0"/>
                        </a:rPr>
                        <a:t>Varios</a:t>
                      </a:r>
                    </a:p>
                  </a:txBody>
                  <a:tcPr marL="9525" marR="9525" marT="9525" marB="0" anchor="b"/>
                </a:tc>
                <a:tc>
                  <a:txBody>
                    <a:bodyPr/>
                    <a:lstStyle/>
                    <a:p>
                      <a:pPr algn="l" fontAlgn="b"/>
                      <a:r>
                        <a:rPr lang="en-US" sz="2000" b="0" i="0" u="none" strike="noStrike">
                          <a:solidFill>
                            <a:srgbClr val="000000"/>
                          </a:solidFill>
                          <a:effectLst/>
                          <a:latin typeface="Calibri" panose="020F0502020204030204" pitchFamily="34" charset="0"/>
                        </a:rPr>
                        <a:t> $                 30.000 </a:t>
                      </a:r>
                    </a:p>
                  </a:txBody>
                  <a:tcPr marL="9525" marR="9525" marT="9525" marB="0" anchor="b"/>
                </a:tc>
                <a:extLst>
                  <a:ext uri="{0D108BD9-81ED-4DB2-BD59-A6C34878D82A}">
                    <a16:rowId xmlns:a16="http://schemas.microsoft.com/office/drawing/2014/main" val="2480119151"/>
                  </a:ext>
                </a:extLst>
              </a:tr>
              <a:tr h="355779">
                <a:tc>
                  <a:txBody>
                    <a:bodyPr/>
                    <a:lstStyle/>
                    <a:p>
                      <a:pPr algn="l" fontAlgn="b"/>
                      <a:r>
                        <a:rPr lang="es-CO" sz="2000" b="1" i="0" u="none" strike="noStrike" noProof="0" dirty="0">
                          <a:solidFill>
                            <a:srgbClr val="000000"/>
                          </a:solidFill>
                          <a:effectLst/>
                          <a:latin typeface="Calibri" panose="020F0502020204030204" pitchFamily="34" charset="0"/>
                        </a:rPr>
                        <a:t>Ingresos</a:t>
                      </a:r>
                      <a:r>
                        <a:rPr lang="en-US" sz="2000" b="1" i="0" u="none" strike="noStrike" dirty="0">
                          <a:solidFill>
                            <a:srgbClr val="000000"/>
                          </a:solidFill>
                          <a:effectLst/>
                          <a:latin typeface="Calibri" panose="020F0502020204030204" pitchFamily="34" charset="0"/>
                        </a:rPr>
                        <a:t> no </a:t>
                      </a:r>
                      <a:r>
                        <a:rPr lang="es-CO" sz="2000" b="1" i="0" u="none" strike="noStrike" noProof="0" dirty="0">
                          <a:solidFill>
                            <a:srgbClr val="000000"/>
                          </a:solidFill>
                          <a:effectLst/>
                          <a:latin typeface="Calibri" panose="020F0502020204030204" pitchFamily="34" charset="0"/>
                        </a:rPr>
                        <a:t>Operacionales</a:t>
                      </a:r>
                    </a:p>
                  </a:txBody>
                  <a:tcPr marL="9525" marR="9525" marT="9525" marB="0" anchor="b"/>
                </a:tc>
                <a:tc>
                  <a:txBody>
                    <a:bodyPr/>
                    <a:lstStyle/>
                    <a:p>
                      <a:pPr algn="l" fontAlgn="b"/>
                      <a:r>
                        <a:rPr lang="en-US" sz="2000" b="1" i="0" u="none" strike="noStrike">
                          <a:solidFill>
                            <a:srgbClr val="000000"/>
                          </a:solidFill>
                          <a:effectLst/>
                          <a:latin typeface="Calibri" panose="020F0502020204030204" pitchFamily="34" charset="0"/>
                        </a:rPr>
                        <a:t> $              100.000 </a:t>
                      </a:r>
                    </a:p>
                  </a:txBody>
                  <a:tcPr marL="9525" marR="9525" marT="9525" marB="0" anchor="b"/>
                </a:tc>
                <a:extLst>
                  <a:ext uri="{0D108BD9-81ED-4DB2-BD59-A6C34878D82A}">
                    <a16:rowId xmlns:a16="http://schemas.microsoft.com/office/drawing/2014/main" val="2297888278"/>
                  </a:ext>
                </a:extLst>
              </a:tr>
              <a:tr h="355779">
                <a:tc>
                  <a:txBody>
                    <a:bodyPr/>
                    <a:lstStyle/>
                    <a:p>
                      <a:pPr algn="l" fontAlgn="b"/>
                      <a:r>
                        <a:rPr lang="en-US" sz="2000" b="0" i="0" u="none" strike="noStrike">
                          <a:solidFill>
                            <a:srgbClr val="000000"/>
                          </a:solidFill>
                          <a:effectLst/>
                          <a:latin typeface="Calibri" panose="020F0502020204030204" pitchFamily="34" charset="0"/>
                        </a:rPr>
                        <a:t>Financieros</a:t>
                      </a:r>
                    </a:p>
                  </a:txBody>
                  <a:tcPr marL="9525" marR="9525" marT="9525" marB="0" anchor="b"/>
                </a:tc>
                <a:tc>
                  <a:txBody>
                    <a:bodyPr/>
                    <a:lstStyle/>
                    <a:p>
                      <a:pPr algn="l" fontAlgn="b"/>
                      <a:r>
                        <a:rPr lang="en-US" sz="2000" b="0" i="0" u="none" strike="noStrike">
                          <a:solidFill>
                            <a:srgbClr val="000000"/>
                          </a:solidFill>
                          <a:effectLst/>
                          <a:latin typeface="Calibri" panose="020F0502020204030204" pitchFamily="34" charset="0"/>
                        </a:rPr>
                        <a:t> $              100.000 </a:t>
                      </a:r>
                    </a:p>
                  </a:txBody>
                  <a:tcPr marL="9525" marR="9525" marT="9525" marB="0" anchor="b"/>
                </a:tc>
                <a:extLst>
                  <a:ext uri="{0D108BD9-81ED-4DB2-BD59-A6C34878D82A}">
                    <a16:rowId xmlns:a16="http://schemas.microsoft.com/office/drawing/2014/main" val="2197672984"/>
                  </a:ext>
                </a:extLst>
              </a:tr>
              <a:tr h="355779">
                <a:tc>
                  <a:txBody>
                    <a:bodyPr/>
                    <a:lstStyle/>
                    <a:p>
                      <a:pPr algn="l" fontAlgn="b"/>
                      <a:r>
                        <a:rPr lang="en-US" sz="2000" b="0" i="0" u="none" strike="noStrike">
                          <a:solidFill>
                            <a:srgbClr val="000000"/>
                          </a:solidFill>
                          <a:effectLst/>
                          <a:latin typeface="Calibri" panose="020F0502020204030204" pitchFamily="34" charset="0"/>
                        </a:rPr>
                        <a:t>Diversos</a:t>
                      </a:r>
                    </a:p>
                  </a:txBody>
                  <a:tcPr marL="9525" marR="9525" marT="9525" marB="0" anchor="b"/>
                </a:tc>
                <a:tc>
                  <a:txBody>
                    <a:bodyPr/>
                    <a:lstStyle/>
                    <a:p>
                      <a:pPr algn="l" fontAlgn="b"/>
                      <a:r>
                        <a:rPr lang="en-US" sz="2000" b="0" i="0" u="none" strike="noStrike">
                          <a:solidFill>
                            <a:srgbClr val="000000"/>
                          </a:solidFill>
                          <a:effectLst/>
                          <a:latin typeface="Calibri" panose="020F0502020204030204" pitchFamily="34" charset="0"/>
                        </a:rPr>
                        <a:t> $                 75.000 </a:t>
                      </a:r>
                    </a:p>
                  </a:txBody>
                  <a:tcPr marL="9525" marR="9525" marT="9525" marB="0" anchor="b"/>
                </a:tc>
                <a:extLst>
                  <a:ext uri="{0D108BD9-81ED-4DB2-BD59-A6C34878D82A}">
                    <a16:rowId xmlns:a16="http://schemas.microsoft.com/office/drawing/2014/main" val="1860597707"/>
                  </a:ext>
                </a:extLst>
              </a:tr>
              <a:tr h="355779">
                <a:tc>
                  <a:txBody>
                    <a:bodyPr/>
                    <a:lstStyle/>
                    <a:p>
                      <a:pPr algn="l" fontAlgn="b"/>
                      <a:r>
                        <a:rPr lang="en-US" sz="2000" b="1" i="0" u="none" strike="noStrike">
                          <a:solidFill>
                            <a:srgbClr val="000000"/>
                          </a:solidFill>
                          <a:effectLst/>
                          <a:latin typeface="Calibri" panose="020F0502020204030204" pitchFamily="34" charset="0"/>
                        </a:rPr>
                        <a:t>Egresos no operacionales</a:t>
                      </a:r>
                    </a:p>
                  </a:txBody>
                  <a:tcPr marL="9525" marR="9525" marT="9525" marB="0" anchor="b"/>
                </a:tc>
                <a:tc>
                  <a:txBody>
                    <a:bodyPr/>
                    <a:lstStyle/>
                    <a:p>
                      <a:pPr algn="l" fontAlgn="b"/>
                      <a:r>
                        <a:rPr lang="en-US" sz="2000" b="1" i="0" u="none" strike="noStrike">
                          <a:solidFill>
                            <a:srgbClr val="000000"/>
                          </a:solidFill>
                          <a:effectLst/>
                          <a:latin typeface="Calibri" panose="020F0502020204030204" pitchFamily="34" charset="0"/>
                        </a:rPr>
                        <a:t> $              175.000 </a:t>
                      </a:r>
                    </a:p>
                  </a:txBody>
                  <a:tcPr marL="9525" marR="9525" marT="9525" marB="0" anchor="b"/>
                </a:tc>
                <a:extLst>
                  <a:ext uri="{0D108BD9-81ED-4DB2-BD59-A6C34878D82A}">
                    <a16:rowId xmlns:a16="http://schemas.microsoft.com/office/drawing/2014/main" val="847672034"/>
                  </a:ext>
                </a:extLst>
              </a:tr>
              <a:tr h="355779">
                <a:tc>
                  <a:txBody>
                    <a:bodyPr/>
                    <a:lstStyle/>
                    <a:p>
                      <a:pPr algn="l" fontAlgn="b"/>
                      <a:r>
                        <a:rPr lang="es-MX" sz="2000" b="1" i="0" u="none" strike="noStrike">
                          <a:solidFill>
                            <a:srgbClr val="000000"/>
                          </a:solidFill>
                          <a:effectLst/>
                          <a:latin typeface="Calibri" panose="020F0502020204030204" pitchFamily="34" charset="0"/>
                        </a:rPr>
                        <a:t>Utilidad en antes de impuesto</a:t>
                      </a:r>
                    </a:p>
                  </a:txBody>
                  <a:tcPr marL="9525" marR="9525" marT="9525" marB="0" anchor="b"/>
                </a:tc>
                <a:tc>
                  <a:txBody>
                    <a:bodyPr/>
                    <a:lstStyle/>
                    <a:p>
                      <a:pPr algn="l" fontAlgn="b"/>
                      <a:r>
                        <a:rPr lang="en-US" sz="2000" b="1" i="0" u="none" strike="noStrike">
                          <a:solidFill>
                            <a:srgbClr val="000000"/>
                          </a:solidFill>
                          <a:effectLst/>
                          <a:latin typeface="Calibri" panose="020F0502020204030204" pitchFamily="34" charset="0"/>
                        </a:rPr>
                        <a:t> $              530.000 </a:t>
                      </a:r>
                    </a:p>
                  </a:txBody>
                  <a:tcPr marL="9525" marR="9525" marT="9525" marB="0" anchor="b"/>
                </a:tc>
                <a:extLst>
                  <a:ext uri="{0D108BD9-81ED-4DB2-BD59-A6C34878D82A}">
                    <a16:rowId xmlns:a16="http://schemas.microsoft.com/office/drawing/2014/main" val="1406588631"/>
                  </a:ext>
                </a:extLst>
              </a:tr>
              <a:tr h="355779">
                <a:tc>
                  <a:txBody>
                    <a:bodyPr/>
                    <a:lstStyle/>
                    <a:p>
                      <a:pPr algn="l" fontAlgn="b"/>
                      <a:r>
                        <a:rPr lang="es-MX" sz="2000" b="0" i="0" u="none" strike="noStrike">
                          <a:solidFill>
                            <a:srgbClr val="000000"/>
                          </a:solidFill>
                          <a:effectLst/>
                          <a:latin typeface="Calibri" panose="020F0502020204030204" pitchFamily="34" charset="0"/>
                        </a:rPr>
                        <a:t>Impuesto a la renta 33%</a:t>
                      </a:r>
                    </a:p>
                  </a:txBody>
                  <a:tcPr marL="9525" marR="9525" marT="9525" marB="0" anchor="b"/>
                </a:tc>
                <a:tc>
                  <a:txBody>
                    <a:bodyPr/>
                    <a:lstStyle/>
                    <a:p>
                      <a:pPr algn="l" fontAlgn="b"/>
                      <a:r>
                        <a:rPr lang="en-US" sz="2000" b="0" i="0" u="none" strike="noStrike">
                          <a:solidFill>
                            <a:srgbClr val="000000"/>
                          </a:solidFill>
                          <a:effectLst/>
                          <a:latin typeface="Calibri" panose="020F0502020204030204" pitchFamily="34" charset="0"/>
                        </a:rPr>
                        <a:t> $              174.900 </a:t>
                      </a:r>
                    </a:p>
                  </a:txBody>
                  <a:tcPr marL="9525" marR="9525" marT="9525" marB="0" anchor="b"/>
                </a:tc>
                <a:extLst>
                  <a:ext uri="{0D108BD9-81ED-4DB2-BD59-A6C34878D82A}">
                    <a16:rowId xmlns:a16="http://schemas.microsoft.com/office/drawing/2014/main" val="356906304"/>
                  </a:ext>
                </a:extLst>
              </a:tr>
              <a:tr h="355779">
                <a:tc>
                  <a:txBody>
                    <a:bodyPr/>
                    <a:lstStyle/>
                    <a:p>
                      <a:pPr algn="l" fontAlgn="b"/>
                      <a:r>
                        <a:rPr lang="en-US" sz="2000" b="1" i="0" u="none" strike="noStrike">
                          <a:solidFill>
                            <a:srgbClr val="000000"/>
                          </a:solidFill>
                          <a:effectLst/>
                          <a:latin typeface="Calibri" panose="020F0502020204030204" pitchFamily="34" charset="0"/>
                        </a:rPr>
                        <a:t>Utilidad Neta</a:t>
                      </a:r>
                    </a:p>
                  </a:txBody>
                  <a:tcPr marL="9525" marR="9525" marT="9525" marB="0" anchor="b"/>
                </a:tc>
                <a:tc>
                  <a:txBody>
                    <a:bodyPr/>
                    <a:lstStyle/>
                    <a:p>
                      <a:pPr algn="l" fontAlgn="b"/>
                      <a:r>
                        <a:rPr lang="en-US" sz="2000" b="1" i="0" u="none" strike="noStrike" dirty="0">
                          <a:solidFill>
                            <a:srgbClr val="000000"/>
                          </a:solidFill>
                          <a:effectLst/>
                          <a:latin typeface="Calibri" panose="020F0502020204030204" pitchFamily="34" charset="0"/>
                        </a:rPr>
                        <a:t> $              355.100 </a:t>
                      </a:r>
                    </a:p>
                  </a:txBody>
                  <a:tcPr marL="9525" marR="9525" marT="9525" marB="0" anchor="b"/>
                </a:tc>
                <a:extLst>
                  <a:ext uri="{0D108BD9-81ED-4DB2-BD59-A6C34878D82A}">
                    <a16:rowId xmlns:a16="http://schemas.microsoft.com/office/drawing/2014/main" val="896399991"/>
                  </a:ext>
                </a:extLst>
              </a:tr>
            </a:tbl>
          </a:graphicData>
        </a:graphic>
      </p:graphicFrame>
      <p:cxnSp>
        <p:nvCxnSpPr>
          <p:cNvPr id="13" name="Straight Connector 12">
            <a:extLst>
              <a:ext uri="{FF2B5EF4-FFF2-40B4-BE49-F238E27FC236}">
                <a16:creationId xmlns:a16="http://schemas.microsoft.com/office/drawing/2014/main" id="{D434EAAF-BF44-4CCC-84D4-105F3370AFF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99730"/>
            <a:ext cx="4495800" cy="0"/>
          </a:xfrm>
          <a:prstGeom prst="line">
            <a:avLst/>
          </a:prstGeom>
          <a:ln w="254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4042895"/>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randombar(horizontal)">
                                      <p:cBhvr>
                                        <p:cTn id="1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718B0F80-1C8E-49FA-9B66-C9285753E25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2" name="Title 1"/>
          <p:cNvSpPr>
            <a:spLocks noGrp="1"/>
          </p:cNvSpPr>
          <p:nvPr>
            <p:ph type="title"/>
          </p:nvPr>
        </p:nvSpPr>
        <p:spPr>
          <a:xfrm>
            <a:off x="643467" y="643466"/>
            <a:ext cx="3933390" cy="4937287"/>
          </a:xfrm>
        </p:spPr>
        <p:txBody>
          <a:bodyPr anchor="ctr">
            <a:normAutofit/>
          </a:bodyPr>
          <a:lstStyle/>
          <a:p>
            <a:pPr algn="ctr"/>
            <a:r>
              <a:rPr lang="es-CO" sz="4800" dirty="0">
                <a:solidFill>
                  <a:schemeClr val="tx1"/>
                </a:solidFill>
              </a:rPr>
              <a:t>Caso</a:t>
            </a:r>
            <a:r>
              <a:rPr lang="en-US" sz="4800" dirty="0">
                <a:solidFill>
                  <a:schemeClr val="tx1"/>
                </a:solidFill>
              </a:rPr>
              <a:t> </a:t>
            </a:r>
            <a:r>
              <a:rPr lang="es-CO" sz="4800" dirty="0">
                <a:solidFill>
                  <a:schemeClr val="tx1"/>
                </a:solidFill>
              </a:rPr>
              <a:t>Práctico</a:t>
            </a:r>
            <a:br>
              <a:rPr lang="es-CO" sz="4800" dirty="0">
                <a:solidFill>
                  <a:schemeClr val="tx1"/>
                </a:solidFill>
              </a:rPr>
            </a:br>
            <a:br>
              <a:rPr lang="es-CO" sz="4800" dirty="0">
                <a:solidFill>
                  <a:schemeClr val="tx1"/>
                </a:solidFill>
              </a:rPr>
            </a:br>
            <a:r>
              <a:rPr lang="es-CO" sz="4000" dirty="0">
                <a:solidFill>
                  <a:schemeClr val="tx1"/>
                </a:solidFill>
              </a:rPr>
              <a:t>PG Servicios </a:t>
            </a:r>
          </a:p>
        </p:txBody>
      </p:sp>
      <p:sp>
        <p:nvSpPr>
          <p:cNvPr id="11" name="Freeform 6">
            <a:extLst>
              <a:ext uri="{FF2B5EF4-FFF2-40B4-BE49-F238E27FC236}">
                <a16:creationId xmlns:a16="http://schemas.microsoft.com/office/drawing/2014/main" id="{CEF2B853-4083-4B70-AC2A-F79D8080934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flipH="1">
            <a:off x="0" y="643466"/>
            <a:ext cx="407988" cy="819150"/>
          </a:xfrm>
          <a:custGeom>
            <a:avLst/>
            <a:gdLst/>
            <a:ahLst/>
            <a:cxnLst/>
            <a:rect l="0" t="0" r="r" b="b"/>
            <a:pathLst>
              <a:path w="1799" h="3612">
                <a:moveTo>
                  <a:pt x="1799" y="0"/>
                </a:moveTo>
                <a:lnTo>
                  <a:pt x="1799" y="3612"/>
                </a:lnTo>
                <a:lnTo>
                  <a:pt x="1686" y="3609"/>
                </a:lnTo>
                <a:lnTo>
                  <a:pt x="1574" y="3598"/>
                </a:lnTo>
                <a:lnTo>
                  <a:pt x="1464" y="3581"/>
                </a:lnTo>
                <a:lnTo>
                  <a:pt x="1357" y="3557"/>
                </a:lnTo>
                <a:lnTo>
                  <a:pt x="1251" y="3527"/>
                </a:lnTo>
                <a:lnTo>
                  <a:pt x="1150" y="3490"/>
                </a:lnTo>
                <a:lnTo>
                  <a:pt x="1050" y="3448"/>
                </a:lnTo>
                <a:lnTo>
                  <a:pt x="953" y="3401"/>
                </a:lnTo>
                <a:lnTo>
                  <a:pt x="860" y="3347"/>
                </a:lnTo>
                <a:lnTo>
                  <a:pt x="771" y="3289"/>
                </a:lnTo>
                <a:lnTo>
                  <a:pt x="686" y="3224"/>
                </a:lnTo>
                <a:lnTo>
                  <a:pt x="604" y="3156"/>
                </a:lnTo>
                <a:lnTo>
                  <a:pt x="527" y="3083"/>
                </a:lnTo>
                <a:lnTo>
                  <a:pt x="454" y="3005"/>
                </a:lnTo>
                <a:lnTo>
                  <a:pt x="386" y="2923"/>
                </a:lnTo>
                <a:lnTo>
                  <a:pt x="323" y="2838"/>
                </a:lnTo>
                <a:lnTo>
                  <a:pt x="265" y="2748"/>
                </a:lnTo>
                <a:lnTo>
                  <a:pt x="211" y="2655"/>
                </a:lnTo>
                <a:lnTo>
                  <a:pt x="163" y="2559"/>
                </a:lnTo>
                <a:lnTo>
                  <a:pt x="121" y="2459"/>
                </a:lnTo>
                <a:lnTo>
                  <a:pt x="85" y="2356"/>
                </a:lnTo>
                <a:lnTo>
                  <a:pt x="55" y="2251"/>
                </a:lnTo>
                <a:lnTo>
                  <a:pt x="32" y="2143"/>
                </a:lnTo>
                <a:lnTo>
                  <a:pt x="14" y="2033"/>
                </a:lnTo>
                <a:lnTo>
                  <a:pt x="4" y="1920"/>
                </a:lnTo>
                <a:lnTo>
                  <a:pt x="0" y="1806"/>
                </a:lnTo>
                <a:lnTo>
                  <a:pt x="4" y="1692"/>
                </a:lnTo>
                <a:lnTo>
                  <a:pt x="14" y="1580"/>
                </a:lnTo>
                <a:lnTo>
                  <a:pt x="32" y="1469"/>
                </a:lnTo>
                <a:lnTo>
                  <a:pt x="55" y="1362"/>
                </a:lnTo>
                <a:lnTo>
                  <a:pt x="85" y="1256"/>
                </a:lnTo>
                <a:lnTo>
                  <a:pt x="121" y="1154"/>
                </a:lnTo>
                <a:lnTo>
                  <a:pt x="163" y="1054"/>
                </a:lnTo>
                <a:lnTo>
                  <a:pt x="211" y="958"/>
                </a:lnTo>
                <a:lnTo>
                  <a:pt x="265" y="864"/>
                </a:lnTo>
                <a:lnTo>
                  <a:pt x="323" y="774"/>
                </a:lnTo>
                <a:lnTo>
                  <a:pt x="386" y="689"/>
                </a:lnTo>
                <a:lnTo>
                  <a:pt x="454" y="607"/>
                </a:lnTo>
                <a:lnTo>
                  <a:pt x="527" y="529"/>
                </a:lnTo>
                <a:lnTo>
                  <a:pt x="604" y="456"/>
                </a:lnTo>
                <a:lnTo>
                  <a:pt x="686" y="388"/>
                </a:lnTo>
                <a:lnTo>
                  <a:pt x="771" y="325"/>
                </a:lnTo>
                <a:lnTo>
                  <a:pt x="860" y="266"/>
                </a:lnTo>
                <a:lnTo>
                  <a:pt x="953" y="212"/>
                </a:lnTo>
                <a:lnTo>
                  <a:pt x="1050" y="164"/>
                </a:lnTo>
                <a:lnTo>
                  <a:pt x="1150" y="122"/>
                </a:lnTo>
                <a:lnTo>
                  <a:pt x="1251" y="85"/>
                </a:lnTo>
                <a:lnTo>
                  <a:pt x="1357" y="55"/>
                </a:lnTo>
                <a:lnTo>
                  <a:pt x="1464" y="32"/>
                </a:lnTo>
                <a:lnTo>
                  <a:pt x="1574" y="14"/>
                </a:lnTo>
                <a:lnTo>
                  <a:pt x="1686" y="5"/>
                </a:lnTo>
                <a:lnTo>
                  <a:pt x="1799" y="0"/>
                </a:lnTo>
                <a:close/>
              </a:path>
            </a:pathLst>
          </a:custGeom>
          <a:solidFill>
            <a:schemeClr val="tx1">
              <a:lumMod val="85000"/>
              <a:lumOff val="15000"/>
            </a:schemeClr>
          </a:solidFill>
          <a:ln w="0">
            <a:noFill/>
            <a:prstDash val="solid"/>
            <a:round/>
            <a:headEnd/>
            <a:tailEnd/>
          </a:ln>
        </p:spPr>
      </p:sp>
      <p:graphicFrame>
        <p:nvGraphicFramePr>
          <p:cNvPr id="6" name="Marcador de contenido 5"/>
          <p:cNvGraphicFramePr>
            <a:graphicFrameLocks noGrp="1"/>
          </p:cNvGraphicFramePr>
          <p:nvPr>
            <p:ph idx="1"/>
            <p:extLst>
              <p:ext uri="{D42A27DB-BD31-4B8C-83A1-F6EECF244321}">
                <p14:modId xmlns:p14="http://schemas.microsoft.com/office/powerpoint/2010/main" val="302055624"/>
              </p:ext>
            </p:extLst>
          </p:nvPr>
        </p:nvGraphicFramePr>
        <p:xfrm>
          <a:off x="4812336" y="515472"/>
          <a:ext cx="6678624" cy="4990887"/>
        </p:xfrm>
        <a:graphic>
          <a:graphicData uri="http://schemas.openxmlformats.org/drawingml/2006/table">
            <a:tbl>
              <a:tblPr firstRow="1" bandRow="1">
                <a:tableStyleId>{5C22544A-7EE6-4342-B048-85BDC9FD1C3A}</a:tableStyleId>
              </a:tblPr>
              <a:tblGrid>
                <a:gridCol w="4560592">
                  <a:extLst>
                    <a:ext uri="{9D8B030D-6E8A-4147-A177-3AD203B41FA5}">
                      <a16:colId xmlns:a16="http://schemas.microsoft.com/office/drawing/2014/main" val="342088736"/>
                    </a:ext>
                  </a:extLst>
                </a:gridCol>
                <a:gridCol w="2118032">
                  <a:extLst>
                    <a:ext uri="{9D8B030D-6E8A-4147-A177-3AD203B41FA5}">
                      <a16:colId xmlns:a16="http://schemas.microsoft.com/office/drawing/2014/main" val="2043446110"/>
                    </a:ext>
                  </a:extLst>
                </a:gridCol>
              </a:tblGrid>
              <a:tr h="355779">
                <a:tc gridSpan="2">
                  <a:txBody>
                    <a:bodyPr/>
                    <a:lstStyle/>
                    <a:p>
                      <a:pPr algn="ctr" fontAlgn="b"/>
                      <a:r>
                        <a:rPr lang="en-US" sz="1600" b="1" i="0" u="none" strike="noStrike" dirty="0">
                          <a:solidFill>
                            <a:srgbClr val="000000"/>
                          </a:solidFill>
                          <a:effectLst/>
                          <a:latin typeface="Calibri" panose="020F0502020204030204" pitchFamily="34" charset="0"/>
                        </a:rPr>
                        <a:t>EMPRESAS DE SERVICIOS</a:t>
                      </a:r>
                    </a:p>
                  </a:txBody>
                  <a:tcPr marL="9525" marR="9525" marT="9525" marB="0" anchor="b"/>
                </a:tc>
                <a:tc hMerge="1">
                  <a:txBody>
                    <a:bodyPr/>
                    <a:lstStyle/>
                    <a:p>
                      <a:pPr algn="ctr" fontAlgn="b"/>
                      <a:endParaRPr lang="en-US" sz="1100" b="1"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187409187"/>
                  </a:ext>
                </a:extLst>
              </a:tr>
              <a:tr h="355779">
                <a:tc gridSpan="2">
                  <a:txBody>
                    <a:bodyPr/>
                    <a:lstStyle/>
                    <a:p>
                      <a:pPr algn="ctr" fontAlgn="b"/>
                      <a:r>
                        <a:rPr lang="es-MX" sz="1600" b="1" i="0" u="none" strike="noStrike" dirty="0">
                          <a:solidFill>
                            <a:srgbClr val="000000"/>
                          </a:solidFill>
                          <a:effectLst/>
                          <a:latin typeface="Calibri" panose="020F0502020204030204" pitchFamily="34" charset="0"/>
                        </a:rPr>
                        <a:t>ESTADO DE RESULTADOS DEL 1 DE ENERO AL 31 DE DICIEMBRE DE 2019</a:t>
                      </a:r>
                    </a:p>
                  </a:txBody>
                  <a:tcPr marL="9525" marR="9525" marT="9525" marB="0" anchor="b"/>
                </a:tc>
                <a:tc hMerge="1">
                  <a:txBody>
                    <a:bodyPr/>
                    <a:lstStyle/>
                    <a:p>
                      <a:pPr algn="l" fontAlgn="b"/>
                      <a:endParaRPr lang="es-MX" sz="1100" b="1"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781444836"/>
                  </a:ext>
                </a:extLst>
              </a:tr>
              <a:tr h="355779">
                <a:tc>
                  <a:txBody>
                    <a:bodyPr/>
                    <a:lstStyle/>
                    <a:p>
                      <a:endParaRPr lang="en-US" dirty="0"/>
                    </a:p>
                  </a:txBody>
                  <a:tcPr/>
                </a:tc>
                <a:tc>
                  <a:txBody>
                    <a:bodyPr/>
                    <a:lstStyle/>
                    <a:p>
                      <a:endParaRPr lang="en-US" dirty="0"/>
                    </a:p>
                  </a:txBody>
                  <a:tcPr/>
                </a:tc>
                <a:extLst>
                  <a:ext uri="{0D108BD9-81ED-4DB2-BD59-A6C34878D82A}">
                    <a16:rowId xmlns:a16="http://schemas.microsoft.com/office/drawing/2014/main" val="133926444"/>
                  </a:ext>
                </a:extLst>
              </a:tr>
              <a:tr h="355779">
                <a:tc>
                  <a:txBody>
                    <a:bodyPr/>
                    <a:lstStyle/>
                    <a:p>
                      <a:pPr algn="l" fontAlgn="b"/>
                      <a:r>
                        <a:rPr lang="en-US" sz="2000" b="0" i="0" u="none" strike="noStrike">
                          <a:solidFill>
                            <a:srgbClr val="000000"/>
                          </a:solidFill>
                          <a:effectLst/>
                          <a:latin typeface="Calibri" panose="020F0502020204030204" pitchFamily="34" charset="0"/>
                        </a:rPr>
                        <a:t>Asesorias</a:t>
                      </a:r>
                    </a:p>
                  </a:txBody>
                  <a:tcPr marL="9525" marR="9525" marT="9525" marB="0" anchor="b"/>
                </a:tc>
                <a:tc>
                  <a:txBody>
                    <a:bodyPr/>
                    <a:lstStyle/>
                    <a:p>
                      <a:pPr algn="l" fontAlgn="b"/>
                      <a:r>
                        <a:rPr lang="en-US" sz="2000" b="0" i="0" u="none" strike="noStrike">
                          <a:solidFill>
                            <a:srgbClr val="000000"/>
                          </a:solidFill>
                          <a:effectLst/>
                          <a:latin typeface="Calibri" panose="020F0502020204030204" pitchFamily="34" charset="0"/>
                        </a:rPr>
                        <a:t> $        10.000.000 </a:t>
                      </a:r>
                    </a:p>
                  </a:txBody>
                  <a:tcPr marL="9525" marR="9525" marT="9525" marB="0" anchor="b"/>
                </a:tc>
                <a:extLst>
                  <a:ext uri="{0D108BD9-81ED-4DB2-BD59-A6C34878D82A}">
                    <a16:rowId xmlns:a16="http://schemas.microsoft.com/office/drawing/2014/main" val="57145842"/>
                  </a:ext>
                </a:extLst>
              </a:tr>
              <a:tr h="355779">
                <a:tc>
                  <a:txBody>
                    <a:bodyPr/>
                    <a:lstStyle/>
                    <a:p>
                      <a:pPr algn="l" fontAlgn="b"/>
                      <a:r>
                        <a:rPr lang="en-US" sz="2000" b="0" i="0" u="none" strike="noStrike">
                          <a:solidFill>
                            <a:srgbClr val="000000"/>
                          </a:solidFill>
                          <a:effectLst/>
                          <a:latin typeface="Calibri" panose="020F0502020204030204" pitchFamily="34" charset="0"/>
                        </a:rPr>
                        <a:t>Comisiones</a:t>
                      </a:r>
                    </a:p>
                  </a:txBody>
                  <a:tcPr marL="9525" marR="9525" marT="9525" marB="0" anchor="b"/>
                </a:tc>
                <a:tc>
                  <a:txBody>
                    <a:bodyPr/>
                    <a:lstStyle/>
                    <a:p>
                      <a:pPr algn="l" fontAlgn="b"/>
                      <a:r>
                        <a:rPr lang="en-US" sz="2000" b="0" i="0" u="none" strike="noStrike">
                          <a:solidFill>
                            <a:srgbClr val="000000"/>
                          </a:solidFill>
                          <a:effectLst/>
                          <a:latin typeface="Calibri" panose="020F0502020204030204" pitchFamily="34" charset="0"/>
                        </a:rPr>
                        <a:t> $          1.500.000 </a:t>
                      </a:r>
                    </a:p>
                  </a:txBody>
                  <a:tcPr marL="9525" marR="9525" marT="9525" marB="0" anchor="b"/>
                </a:tc>
                <a:extLst>
                  <a:ext uri="{0D108BD9-81ED-4DB2-BD59-A6C34878D82A}">
                    <a16:rowId xmlns:a16="http://schemas.microsoft.com/office/drawing/2014/main" val="2480119151"/>
                  </a:ext>
                </a:extLst>
              </a:tr>
              <a:tr h="355779">
                <a:tc>
                  <a:txBody>
                    <a:bodyPr/>
                    <a:lstStyle/>
                    <a:p>
                      <a:pPr algn="l" fontAlgn="b"/>
                      <a:r>
                        <a:rPr lang="es-CO" sz="2000" b="1" i="0" u="none" strike="noStrike" noProof="0" dirty="0">
                          <a:solidFill>
                            <a:srgbClr val="000000"/>
                          </a:solidFill>
                          <a:effectLst/>
                          <a:latin typeface="Calibri" panose="020F0502020204030204" pitchFamily="34" charset="0"/>
                        </a:rPr>
                        <a:t>Ingresos</a:t>
                      </a:r>
                      <a:r>
                        <a:rPr lang="en-US" sz="2000" b="1" i="0" u="none" strike="noStrike" dirty="0">
                          <a:solidFill>
                            <a:srgbClr val="000000"/>
                          </a:solidFill>
                          <a:effectLst/>
                          <a:latin typeface="Calibri" panose="020F0502020204030204" pitchFamily="34" charset="0"/>
                        </a:rPr>
                        <a:t> </a:t>
                      </a:r>
                      <a:r>
                        <a:rPr lang="es-CO" sz="2000" b="1" i="0" u="none" strike="noStrike" noProof="0" dirty="0">
                          <a:solidFill>
                            <a:srgbClr val="000000"/>
                          </a:solidFill>
                          <a:effectLst/>
                          <a:latin typeface="Calibri" panose="020F0502020204030204" pitchFamily="34" charset="0"/>
                        </a:rPr>
                        <a:t>Operacionales</a:t>
                      </a:r>
                    </a:p>
                  </a:txBody>
                  <a:tcPr marL="9525" marR="9525" marT="9525" marB="0" anchor="b"/>
                </a:tc>
                <a:tc>
                  <a:txBody>
                    <a:bodyPr/>
                    <a:lstStyle/>
                    <a:p>
                      <a:pPr algn="l" fontAlgn="b"/>
                      <a:r>
                        <a:rPr lang="en-US" sz="2000" b="0" i="0" u="none" strike="noStrike">
                          <a:solidFill>
                            <a:srgbClr val="000000"/>
                          </a:solidFill>
                          <a:effectLst/>
                          <a:latin typeface="Calibri" panose="020F0502020204030204" pitchFamily="34" charset="0"/>
                        </a:rPr>
                        <a:t> $        11.500.000 </a:t>
                      </a:r>
                    </a:p>
                  </a:txBody>
                  <a:tcPr marL="9525" marR="9525" marT="9525" marB="0" anchor="b"/>
                </a:tc>
                <a:extLst>
                  <a:ext uri="{0D108BD9-81ED-4DB2-BD59-A6C34878D82A}">
                    <a16:rowId xmlns:a16="http://schemas.microsoft.com/office/drawing/2014/main" val="2297888278"/>
                  </a:ext>
                </a:extLst>
              </a:tr>
              <a:tr h="355779">
                <a:tc>
                  <a:txBody>
                    <a:bodyPr/>
                    <a:lstStyle/>
                    <a:p>
                      <a:pPr algn="l" fontAlgn="b"/>
                      <a:r>
                        <a:rPr lang="en-US" sz="2000" b="0" i="0" u="none" strike="noStrike">
                          <a:solidFill>
                            <a:srgbClr val="000000"/>
                          </a:solidFill>
                          <a:effectLst/>
                          <a:latin typeface="Calibri" panose="020F0502020204030204" pitchFamily="34" charset="0"/>
                        </a:rPr>
                        <a:t>Sueldos</a:t>
                      </a:r>
                    </a:p>
                  </a:txBody>
                  <a:tcPr marL="9525" marR="9525" marT="9525" marB="0" anchor="b"/>
                </a:tc>
                <a:tc>
                  <a:txBody>
                    <a:bodyPr/>
                    <a:lstStyle/>
                    <a:p>
                      <a:pPr algn="l" fontAlgn="b"/>
                      <a:r>
                        <a:rPr lang="en-US" sz="2000" b="0" i="0" u="none" strike="noStrike">
                          <a:solidFill>
                            <a:srgbClr val="000000"/>
                          </a:solidFill>
                          <a:effectLst/>
                          <a:latin typeface="Calibri" panose="020F0502020204030204" pitchFamily="34" charset="0"/>
                        </a:rPr>
                        <a:t> $          3.000.000 </a:t>
                      </a:r>
                    </a:p>
                  </a:txBody>
                  <a:tcPr marL="9525" marR="9525" marT="9525" marB="0" anchor="b"/>
                </a:tc>
                <a:extLst>
                  <a:ext uri="{0D108BD9-81ED-4DB2-BD59-A6C34878D82A}">
                    <a16:rowId xmlns:a16="http://schemas.microsoft.com/office/drawing/2014/main" val="2197672984"/>
                  </a:ext>
                </a:extLst>
              </a:tr>
              <a:tr h="355779">
                <a:tc>
                  <a:txBody>
                    <a:bodyPr/>
                    <a:lstStyle/>
                    <a:p>
                      <a:pPr algn="l" fontAlgn="b"/>
                      <a:r>
                        <a:rPr lang="en-US" sz="2000" b="0" i="0" u="none" strike="noStrike">
                          <a:solidFill>
                            <a:srgbClr val="000000"/>
                          </a:solidFill>
                          <a:effectLst/>
                          <a:latin typeface="Calibri" panose="020F0502020204030204" pitchFamily="34" charset="0"/>
                        </a:rPr>
                        <a:t>Propaganda</a:t>
                      </a:r>
                    </a:p>
                  </a:txBody>
                  <a:tcPr marL="9525" marR="9525" marT="9525" marB="0" anchor="b"/>
                </a:tc>
                <a:tc>
                  <a:txBody>
                    <a:bodyPr/>
                    <a:lstStyle/>
                    <a:p>
                      <a:pPr algn="l" fontAlgn="b"/>
                      <a:r>
                        <a:rPr lang="en-US" sz="2000" b="0" i="0" u="none" strike="noStrike">
                          <a:solidFill>
                            <a:srgbClr val="000000"/>
                          </a:solidFill>
                          <a:effectLst/>
                          <a:latin typeface="Calibri" panose="020F0502020204030204" pitchFamily="34" charset="0"/>
                        </a:rPr>
                        <a:t> $              400.000 </a:t>
                      </a:r>
                    </a:p>
                  </a:txBody>
                  <a:tcPr marL="9525" marR="9525" marT="9525" marB="0" anchor="b"/>
                </a:tc>
                <a:extLst>
                  <a:ext uri="{0D108BD9-81ED-4DB2-BD59-A6C34878D82A}">
                    <a16:rowId xmlns:a16="http://schemas.microsoft.com/office/drawing/2014/main" val="1860597707"/>
                  </a:ext>
                </a:extLst>
              </a:tr>
              <a:tr h="355779">
                <a:tc>
                  <a:txBody>
                    <a:bodyPr/>
                    <a:lstStyle/>
                    <a:p>
                      <a:pPr algn="l" fontAlgn="b"/>
                      <a:r>
                        <a:rPr lang="en-US" sz="2000" b="0" i="0" u="none" strike="noStrike">
                          <a:solidFill>
                            <a:srgbClr val="000000"/>
                          </a:solidFill>
                          <a:effectLst/>
                          <a:latin typeface="Calibri" panose="020F0502020204030204" pitchFamily="34" charset="0"/>
                        </a:rPr>
                        <a:t>Servicios</a:t>
                      </a:r>
                    </a:p>
                  </a:txBody>
                  <a:tcPr marL="9525" marR="9525" marT="9525" marB="0" anchor="b"/>
                </a:tc>
                <a:tc>
                  <a:txBody>
                    <a:bodyPr/>
                    <a:lstStyle/>
                    <a:p>
                      <a:pPr algn="l" fontAlgn="b"/>
                      <a:r>
                        <a:rPr lang="en-US" sz="2000" b="0" i="0" u="none" strike="noStrike">
                          <a:solidFill>
                            <a:srgbClr val="000000"/>
                          </a:solidFill>
                          <a:effectLst/>
                          <a:latin typeface="Calibri" panose="020F0502020204030204" pitchFamily="34" charset="0"/>
                        </a:rPr>
                        <a:t> $              200.000 </a:t>
                      </a:r>
                    </a:p>
                  </a:txBody>
                  <a:tcPr marL="9525" marR="9525" marT="9525" marB="0" anchor="b"/>
                </a:tc>
                <a:extLst>
                  <a:ext uri="{0D108BD9-81ED-4DB2-BD59-A6C34878D82A}">
                    <a16:rowId xmlns:a16="http://schemas.microsoft.com/office/drawing/2014/main" val="847672034"/>
                  </a:ext>
                </a:extLst>
              </a:tr>
              <a:tr h="355779">
                <a:tc>
                  <a:txBody>
                    <a:bodyPr/>
                    <a:lstStyle/>
                    <a:p>
                      <a:pPr algn="l" fontAlgn="b"/>
                      <a:r>
                        <a:rPr lang="en-US" sz="2000" b="0" i="0" u="none" strike="noStrike">
                          <a:solidFill>
                            <a:srgbClr val="000000"/>
                          </a:solidFill>
                          <a:effectLst/>
                          <a:latin typeface="Calibri" panose="020F0502020204030204" pitchFamily="34" charset="0"/>
                        </a:rPr>
                        <a:t>Otros Gastos</a:t>
                      </a:r>
                    </a:p>
                  </a:txBody>
                  <a:tcPr marL="9525" marR="9525" marT="9525" marB="0" anchor="b"/>
                </a:tc>
                <a:tc>
                  <a:txBody>
                    <a:bodyPr/>
                    <a:lstStyle/>
                    <a:p>
                      <a:pPr algn="l" fontAlgn="b"/>
                      <a:r>
                        <a:rPr lang="en-US" sz="2000" b="0" i="0" u="none" strike="noStrike">
                          <a:solidFill>
                            <a:srgbClr val="000000"/>
                          </a:solidFill>
                          <a:effectLst/>
                          <a:latin typeface="Calibri" panose="020F0502020204030204" pitchFamily="34" charset="0"/>
                        </a:rPr>
                        <a:t> $          1.000.000 </a:t>
                      </a:r>
                    </a:p>
                  </a:txBody>
                  <a:tcPr marL="9525" marR="9525" marT="9525" marB="0" anchor="b"/>
                </a:tc>
                <a:extLst>
                  <a:ext uri="{0D108BD9-81ED-4DB2-BD59-A6C34878D82A}">
                    <a16:rowId xmlns:a16="http://schemas.microsoft.com/office/drawing/2014/main" val="1406588631"/>
                  </a:ext>
                </a:extLst>
              </a:tr>
              <a:tr h="355779">
                <a:tc>
                  <a:txBody>
                    <a:bodyPr/>
                    <a:lstStyle/>
                    <a:p>
                      <a:pPr algn="l" fontAlgn="b"/>
                      <a:r>
                        <a:rPr lang="en-US" sz="2000" b="1" i="0" u="none" strike="noStrike">
                          <a:solidFill>
                            <a:srgbClr val="000000"/>
                          </a:solidFill>
                          <a:effectLst/>
                          <a:latin typeface="Calibri" panose="020F0502020204030204" pitchFamily="34" charset="0"/>
                        </a:rPr>
                        <a:t>Gastos Operacionales</a:t>
                      </a:r>
                    </a:p>
                  </a:txBody>
                  <a:tcPr marL="9525" marR="9525" marT="9525" marB="0" anchor="b"/>
                </a:tc>
                <a:tc>
                  <a:txBody>
                    <a:bodyPr/>
                    <a:lstStyle/>
                    <a:p>
                      <a:pPr algn="l" fontAlgn="b"/>
                      <a:r>
                        <a:rPr lang="en-US" sz="2000" b="0" i="0" u="none" strike="noStrike">
                          <a:solidFill>
                            <a:srgbClr val="000000"/>
                          </a:solidFill>
                          <a:effectLst/>
                          <a:latin typeface="Calibri" panose="020F0502020204030204" pitchFamily="34" charset="0"/>
                        </a:rPr>
                        <a:t> $          4.600.000 </a:t>
                      </a:r>
                    </a:p>
                  </a:txBody>
                  <a:tcPr marL="9525" marR="9525" marT="9525" marB="0" anchor="b"/>
                </a:tc>
                <a:extLst>
                  <a:ext uri="{0D108BD9-81ED-4DB2-BD59-A6C34878D82A}">
                    <a16:rowId xmlns:a16="http://schemas.microsoft.com/office/drawing/2014/main" val="356906304"/>
                  </a:ext>
                </a:extLst>
              </a:tr>
              <a:tr h="355779">
                <a:tc>
                  <a:txBody>
                    <a:bodyPr/>
                    <a:lstStyle/>
                    <a:p>
                      <a:pPr algn="l" fontAlgn="b"/>
                      <a:r>
                        <a:rPr lang="es-MX" sz="2000" b="0" i="0" u="none" strike="noStrike">
                          <a:solidFill>
                            <a:srgbClr val="000000"/>
                          </a:solidFill>
                          <a:effectLst/>
                          <a:latin typeface="Calibri" panose="020F0502020204030204" pitchFamily="34" charset="0"/>
                        </a:rPr>
                        <a:t>Utilidad en operacion antes de impuesto</a:t>
                      </a:r>
                    </a:p>
                  </a:txBody>
                  <a:tcPr marL="9525" marR="9525" marT="9525" marB="0" anchor="b"/>
                </a:tc>
                <a:tc>
                  <a:txBody>
                    <a:bodyPr/>
                    <a:lstStyle/>
                    <a:p>
                      <a:pPr algn="l" fontAlgn="b"/>
                      <a:r>
                        <a:rPr lang="en-US" sz="2000" b="0" i="0" u="none" strike="noStrike">
                          <a:solidFill>
                            <a:srgbClr val="000000"/>
                          </a:solidFill>
                          <a:effectLst/>
                          <a:latin typeface="Calibri" panose="020F0502020204030204" pitchFamily="34" charset="0"/>
                        </a:rPr>
                        <a:t> $          6.900.000 </a:t>
                      </a:r>
                    </a:p>
                  </a:txBody>
                  <a:tcPr marL="9525" marR="9525" marT="9525" marB="0" anchor="b"/>
                </a:tc>
                <a:extLst>
                  <a:ext uri="{0D108BD9-81ED-4DB2-BD59-A6C34878D82A}">
                    <a16:rowId xmlns:a16="http://schemas.microsoft.com/office/drawing/2014/main" val="896399991"/>
                  </a:ext>
                </a:extLst>
              </a:tr>
              <a:tr h="355779">
                <a:tc>
                  <a:txBody>
                    <a:bodyPr/>
                    <a:lstStyle/>
                    <a:p>
                      <a:pPr algn="l" fontAlgn="b"/>
                      <a:r>
                        <a:rPr lang="es-MX" sz="2000" b="0" i="0" u="none" strike="noStrike">
                          <a:solidFill>
                            <a:srgbClr val="000000"/>
                          </a:solidFill>
                          <a:effectLst/>
                          <a:latin typeface="Calibri" panose="020F0502020204030204" pitchFamily="34" charset="0"/>
                        </a:rPr>
                        <a:t>Impuesto sobre la renta 33%</a:t>
                      </a:r>
                    </a:p>
                  </a:txBody>
                  <a:tcPr marL="9525" marR="9525" marT="9525" marB="0" anchor="b"/>
                </a:tc>
                <a:tc>
                  <a:txBody>
                    <a:bodyPr/>
                    <a:lstStyle/>
                    <a:p>
                      <a:pPr algn="l" fontAlgn="b"/>
                      <a:r>
                        <a:rPr lang="en-US" sz="2000" b="0" i="0" u="none" strike="noStrike">
                          <a:solidFill>
                            <a:srgbClr val="000000"/>
                          </a:solidFill>
                          <a:effectLst/>
                          <a:latin typeface="Calibri" panose="020F0502020204030204" pitchFamily="34" charset="0"/>
                        </a:rPr>
                        <a:t> $          2.277.000 </a:t>
                      </a:r>
                    </a:p>
                  </a:txBody>
                  <a:tcPr marL="9525" marR="9525" marT="9525" marB="0" anchor="b"/>
                </a:tc>
                <a:extLst>
                  <a:ext uri="{0D108BD9-81ED-4DB2-BD59-A6C34878D82A}">
                    <a16:rowId xmlns:a16="http://schemas.microsoft.com/office/drawing/2014/main" val="355202037"/>
                  </a:ext>
                </a:extLst>
              </a:tr>
              <a:tr h="355779">
                <a:tc>
                  <a:txBody>
                    <a:bodyPr/>
                    <a:lstStyle/>
                    <a:p>
                      <a:pPr algn="l" fontAlgn="b"/>
                      <a:r>
                        <a:rPr lang="en-US" sz="2000" b="1" i="0" u="none" strike="noStrike">
                          <a:solidFill>
                            <a:srgbClr val="000000"/>
                          </a:solidFill>
                          <a:effectLst/>
                          <a:latin typeface="Calibri" panose="020F0502020204030204" pitchFamily="34" charset="0"/>
                        </a:rPr>
                        <a:t>Utilidad Neta</a:t>
                      </a:r>
                    </a:p>
                  </a:txBody>
                  <a:tcPr marL="9525" marR="9525" marT="9525" marB="0" anchor="b"/>
                </a:tc>
                <a:tc>
                  <a:txBody>
                    <a:bodyPr/>
                    <a:lstStyle/>
                    <a:p>
                      <a:pPr algn="l" fontAlgn="b"/>
                      <a:r>
                        <a:rPr lang="en-US" sz="2000" b="1" i="0" u="none" strike="noStrike" dirty="0">
                          <a:solidFill>
                            <a:srgbClr val="000000"/>
                          </a:solidFill>
                          <a:effectLst/>
                          <a:latin typeface="Calibri" panose="020F0502020204030204" pitchFamily="34" charset="0"/>
                        </a:rPr>
                        <a:t> $          4.623.000 </a:t>
                      </a:r>
                    </a:p>
                  </a:txBody>
                  <a:tcPr marL="9525" marR="9525" marT="9525" marB="0" anchor="b"/>
                </a:tc>
                <a:extLst>
                  <a:ext uri="{0D108BD9-81ED-4DB2-BD59-A6C34878D82A}">
                    <a16:rowId xmlns:a16="http://schemas.microsoft.com/office/drawing/2014/main" val="3496565361"/>
                  </a:ext>
                </a:extLst>
              </a:tr>
            </a:tbl>
          </a:graphicData>
        </a:graphic>
      </p:graphicFrame>
      <p:cxnSp>
        <p:nvCxnSpPr>
          <p:cNvPr id="13" name="Straight Connector 12">
            <a:extLst>
              <a:ext uri="{FF2B5EF4-FFF2-40B4-BE49-F238E27FC236}">
                <a16:creationId xmlns:a16="http://schemas.microsoft.com/office/drawing/2014/main" id="{D434EAAF-BF44-4CCC-84D4-105F3370AFF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99730"/>
            <a:ext cx="4495800" cy="0"/>
          </a:xfrm>
          <a:prstGeom prst="line">
            <a:avLst/>
          </a:prstGeom>
          <a:ln w="254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95925722"/>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randombar(horizontal)">
                                      <p:cBhvr>
                                        <p:cTn id="1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718B0F80-1C8E-49FA-9B66-C9285753E25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2" name="Title 1"/>
          <p:cNvSpPr>
            <a:spLocks noGrp="1"/>
          </p:cNvSpPr>
          <p:nvPr>
            <p:ph type="title"/>
          </p:nvPr>
        </p:nvSpPr>
        <p:spPr>
          <a:xfrm>
            <a:off x="643467" y="643466"/>
            <a:ext cx="3933390" cy="4937287"/>
          </a:xfrm>
        </p:spPr>
        <p:txBody>
          <a:bodyPr anchor="ctr">
            <a:normAutofit/>
          </a:bodyPr>
          <a:lstStyle/>
          <a:p>
            <a:pPr algn="ctr"/>
            <a:r>
              <a:rPr lang="es-CO" sz="4800" dirty="0">
                <a:solidFill>
                  <a:schemeClr val="tx1"/>
                </a:solidFill>
              </a:rPr>
              <a:t>Caso</a:t>
            </a:r>
            <a:r>
              <a:rPr lang="en-US" sz="4800" dirty="0">
                <a:solidFill>
                  <a:schemeClr val="tx1"/>
                </a:solidFill>
              </a:rPr>
              <a:t> </a:t>
            </a:r>
            <a:r>
              <a:rPr lang="es-CO" sz="4800" dirty="0">
                <a:solidFill>
                  <a:schemeClr val="tx1"/>
                </a:solidFill>
              </a:rPr>
              <a:t>Práctico</a:t>
            </a:r>
            <a:br>
              <a:rPr lang="es-CO" sz="4800" dirty="0">
                <a:solidFill>
                  <a:schemeClr val="tx1"/>
                </a:solidFill>
              </a:rPr>
            </a:br>
            <a:br>
              <a:rPr lang="es-CO" sz="4800" dirty="0">
                <a:solidFill>
                  <a:schemeClr val="tx1"/>
                </a:solidFill>
              </a:rPr>
            </a:br>
            <a:r>
              <a:rPr lang="es-CO" sz="4000" dirty="0">
                <a:solidFill>
                  <a:schemeClr val="tx1"/>
                </a:solidFill>
              </a:rPr>
              <a:t>BG Venta de Productos</a:t>
            </a:r>
          </a:p>
        </p:txBody>
      </p:sp>
      <p:sp>
        <p:nvSpPr>
          <p:cNvPr id="11" name="Freeform 6">
            <a:extLst>
              <a:ext uri="{FF2B5EF4-FFF2-40B4-BE49-F238E27FC236}">
                <a16:creationId xmlns:a16="http://schemas.microsoft.com/office/drawing/2014/main" id="{CEF2B853-4083-4B70-AC2A-F79D8080934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flipH="1">
            <a:off x="0" y="643466"/>
            <a:ext cx="407988" cy="819150"/>
          </a:xfrm>
          <a:custGeom>
            <a:avLst/>
            <a:gdLst/>
            <a:ahLst/>
            <a:cxnLst/>
            <a:rect l="0" t="0" r="r" b="b"/>
            <a:pathLst>
              <a:path w="1799" h="3612">
                <a:moveTo>
                  <a:pt x="1799" y="0"/>
                </a:moveTo>
                <a:lnTo>
                  <a:pt x="1799" y="3612"/>
                </a:lnTo>
                <a:lnTo>
                  <a:pt x="1686" y="3609"/>
                </a:lnTo>
                <a:lnTo>
                  <a:pt x="1574" y="3598"/>
                </a:lnTo>
                <a:lnTo>
                  <a:pt x="1464" y="3581"/>
                </a:lnTo>
                <a:lnTo>
                  <a:pt x="1357" y="3557"/>
                </a:lnTo>
                <a:lnTo>
                  <a:pt x="1251" y="3527"/>
                </a:lnTo>
                <a:lnTo>
                  <a:pt x="1150" y="3490"/>
                </a:lnTo>
                <a:lnTo>
                  <a:pt x="1050" y="3448"/>
                </a:lnTo>
                <a:lnTo>
                  <a:pt x="953" y="3401"/>
                </a:lnTo>
                <a:lnTo>
                  <a:pt x="860" y="3347"/>
                </a:lnTo>
                <a:lnTo>
                  <a:pt x="771" y="3289"/>
                </a:lnTo>
                <a:lnTo>
                  <a:pt x="686" y="3224"/>
                </a:lnTo>
                <a:lnTo>
                  <a:pt x="604" y="3156"/>
                </a:lnTo>
                <a:lnTo>
                  <a:pt x="527" y="3083"/>
                </a:lnTo>
                <a:lnTo>
                  <a:pt x="454" y="3005"/>
                </a:lnTo>
                <a:lnTo>
                  <a:pt x="386" y="2923"/>
                </a:lnTo>
                <a:lnTo>
                  <a:pt x="323" y="2838"/>
                </a:lnTo>
                <a:lnTo>
                  <a:pt x="265" y="2748"/>
                </a:lnTo>
                <a:lnTo>
                  <a:pt x="211" y="2655"/>
                </a:lnTo>
                <a:lnTo>
                  <a:pt x="163" y="2559"/>
                </a:lnTo>
                <a:lnTo>
                  <a:pt x="121" y="2459"/>
                </a:lnTo>
                <a:lnTo>
                  <a:pt x="85" y="2356"/>
                </a:lnTo>
                <a:lnTo>
                  <a:pt x="55" y="2251"/>
                </a:lnTo>
                <a:lnTo>
                  <a:pt x="32" y="2143"/>
                </a:lnTo>
                <a:lnTo>
                  <a:pt x="14" y="2033"/>
                </a:lnTo>
                <a:lnTo>
                  <a:pt x="4" y="1920"/>
                </a:lnTo>
                <a:lnTo>
                  <a:pt x="0" y="1806"/>
                </a:lnTo>
                <a:lnTo>
                  <a:pt x="4" y="1692"/>
                </a:lnTo>
                <a:lnTo>
                  <a:pt x="14" y="1580"/>
                </a:lnTo>
                <a:lnTo>
                  <a:pt x="32" y="1469"/>
                </a:lnTo>
                <a:lnTo>
                  <a:pt x="55" y="1362"/>
                </a:lnTo>
                <a:lnTo>
                  <a:pt x="85" y="1256"/>
                </a:lnTo>
                <a:lnTo>
                  <a:pt x="121" y="1154"/>
                </a:lnTo>
                <a:lnTo>
                  <a:pt x="163" y="1054"/>
                </a:lnTo>
                <a:lnTo>
                  <a:pt x="211" y="958"/>
                </a:lnTo>
                <a:lnTo>
                  <a:pt x="265" y="864"/>
                </a:lnTo>
                <a:lnTo>
                  <a:pt x="323" y="774"/>
                </a:lnTo>
                <a:lnTo>
                  <a:pt x="386" y="689"/>
                </a:lnTo>
                <a:lnTo>
                  <a:pt x="454" y="607"/>
                </a:lnTo>
                <a:lnTo>
                  <a:pt x="527" y="529"/>
                </a:lnTo>
                <a:lnTo>
                  <a:pt x="604" y="456"/>
                </a:lnTo>
                <a:lnTo>
                  <a:pt x="686" y="388"/>
                </a:lnTo>
                <a:lnTo>
                  <a:pt x="771" y="325"/>
                </a:lnTo>
                <a:lnTo>
                  <a:pt x="860" y="266"/>
                </a:lnTo>
                <a:lnTo>
                  <a:pt x="953" y="212"/>
                </a:lnTo>
                <a:lnTo>
                  <a:pt x="1050" y="164"/>
                </a:lnTo>
                <a:lnTo>
                  <a:pt x="1150" y="122"/>
                </a:lnTo>
                <a:lnTo>
                  <a:pt x="1251" y="85"/>
                </a:lnTo>
                <a:lnTo>
                  <a:pt x="1357" y="55"/>
                </a:lnTo>
                <a:lnTo>
                  <a:pt x="1464" y="32"/>
                </a:lnTo>
                <a:lnTo>
                  <a:pt x="1574" y="14"/>
                </a:lnTo>
                <a:lnTo>
                  <a:pt x="1686" y="5"/>
                </a:lnTo>
                <a:lnTo>
                  <a:pt x="1799" y="0"/>
                </a:lnTo>
                <a:close/>
              </a:path>
            </a:pathLst>
          </a:custGeom>
          <a:solidFill>
            <a:schemeClr val="tx1">
              <a:lumMod val="85000"/>
              <a:lumOff val="15000"/>
            </a:schemeClr>
          </a:solidFill>
          <a:ln w="0">
            <a:noFill/>
            <a:prstDash val="solid"/>
            <a:round/>
            <a:headEnd/>
            <a:tailEnd/>
          </a:ln>
        </p:spPr>
      </p:sp>
      <p:graphicFrame>
        <p:nvGraphicFramePr>
          <p:cNvPr id="6" name="Marcador de contenido 5"/>
          <p:cNvGraphicFramePr>
            <a:graphicFrameLocks noGrp="1"/>
          </p:cNvGraphicFramePr>
          <p:nvPr>
            <p:ph idx="1"/>
            <p:extLst>
              <p:ext uri="{D42A27DB-BD31-4B8C-83A1-F6EECF244321}">
                <p14:modId xmlns:p14="http://schemas.microsoft.com/office/powerpoint/2010/main" val="440652466"/>
              </p:ext>
            </p:extLst>
          </p:nvPr>
        </p:nvGraphicFramePr>
        <p:xfrm>
          <a:off x="4812336" y="914625"/>
          <a:ext cx="7029144" cy="4666128"/>
        </p:xfrm>
        <a:graphic>
          <a:graphicData uri="http://schemas.openxmlformats.org/drawingml/2006/table">
            <a:tbl>
              <a:tblPr firstRow="1" bandRow="1">
                <a:tableStyleId>{5C22544A-7EE6-4342-B048-85BDC9FD1C3A}</a:tableStyleId>
              </a:tblPr>
              <a:tblGrid>
                <a:gridCol w="4799949">
                  <a:extLst>
                    <a:ext uri="{9D8B030D-6E8A-4147-A177-3AD203B41FA5}">
                      <a16:colId xmlns:a16="http://schemas.microsoft.com/office/drawing/2014/main" val="342088736"/>
                    </a:ext>
                  </a:extLst>
                </a:gridCol>
                <a:gridCol w="2229195">
                  <a:extLst>
                    <a:ext uri="{9D8B030D-6E8A-4147-A177-3AD203B41FA5}">
                      <a16:colId xmlns:a16="http://schemas.microsoft.com/office/drawing/2014/main" val="2043446110"/>
                    </a:ext>
                  </a:extLst>
                </a:gridCol>
              </a:tblGrid>
              <a:tr h="384956">
                <a:tc gridSpan="2">
                  <a:txBody>
                    <a:bodyPr/>
                    <a:lstStyle/>
                    <a:p>
                      <a:pPr algn="ctr" fontAlgn="b"/>
                      <a:r>
                        <a:rPr lang="en-US" sz="2000" b="1" i="0" u="none" strike="noStrike" dirty="0">
                          <a:solidFill>
                            <a:srgbClr val="000000"/>
                          </a:solidFill>
                          <a:effectLst/>
                          <a:latin typeface="Calibri" panose="020F0502020204030204" pitchFamily="34" charset="0"/>
                        </a:rPr>
                        <a:t>EMPRESA COMERCIAL XXXX</a:t>
                      </a:r>
                    </a:p>
                  </a:txBody>
                  <a:tcPr marL="9525" marR="9525" marT="9525" marB="0" anchor="b"/>
                </a:tc>
                <a:tc hMerge="1">
                  <a:txBody>
                    <a:bodyPr/>
                    <a:lstStyle/>
                    <a:p>
                      <a:pPr algn="ctr" fontAlgn="b"/>
                      <a:endParaRPr lang="en-US" sz="1100" b="1"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187409187"/>
                  </a:ext>
                </a:extLst>
              </a:tr>
              <a:tr h="603940">
                <a:tc gridSpan="2">
                  <a:txBody>
                    <a:bodyPr/>
                    <a:lstStyle/>
                    <a:p>
                      <a:pPr algn="ctr" fontAlgn="b"/>
                      <a:r>
                        <a:rPr lang="es-MX" sz="2400" b="1" i="0" u="none" strike="noStrike" dirty="0">
                          <a:solidFill>
                            <a:srgbClr val="000000"/>
                          </a:solidFill>
                          <a:effectLst/>
                          <a:latin typeface="Calibri" panose="020F0502020204030204" pitchFamily="34" charset="0"/>
                        </a:rPr>
                        <a:t>Balance General a Diciembre 31 de 2019</a:t>
                      </a:r>
                    </a:p>
                  </a:txBody>
                  <a:tcPr marL="9525" marR="9525" marT="9525" marB="0" anchor="b"/>
                </a:tc>
                <a:tc hMerge="1">
                  <a:txBody>
                    <a:bodyPr/>
                    <a:lstStyle/>
                    <a:p>
                      <a:pPr algn="l" fontAlgn="b"/>
                      <a:endParaRPr lang="es-MX" sz="1100" b="1"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781444836"/>
                  </a:ext>
                </a:extLst>
              </a:tr>
              <a:tr h="428736">
                <a:tc>
                  <a:txBody>
                    <a:bodyPr/>
                    <a:lstStyle/>
                    <a:p>
                      <a:endParaRPr lang="en-US" sz="2000" dirty="0"/>
                    </a:p>
                  </a:txBody>
                  <a:tcPr/>
                </a:tc>
                <a:tc>
                  <a:txBody>
                    <a:bodyPr/>
                    <a:lstStyle/>
                    <a:p>
                      <a:endParaRPr lang="en-US" sz="2000" dirty="0"/>
                    </a:p>
                  </a:txBody>
                  <a:tcPr/>
                </a:tc>
                <a:extLst>
                  <a:ext uri="{0D108BD9-81ED-4DB2-BD59-A6C34878D82A}">
                    <a16:rowId xmlns:a16="http://schemas.microsoft.com/office/drawing/2014/main" val="133926444"/>
                  </a:ext>
                </a:extLst>
              </a:tr>
              <a:tr h="406062">
                <a:tc>
                  <a:txBody>
                    <a:bodyPr/>
                    <a:lstStyle/>
                    <a:p>
                      <a:pPr algn="l" fontAlgn="b"/>
                      <a:r>
                        <a:rPr lang="es-CO" sz="2400" b="1" i="0" u="none" strike="noStrike" noProof="0" dirty="0">
                          <a:solidFill>
                            <a:srgbClr val="000000"/>
                          </a:solidFill>
                          <a:effectLst/>
                          <a:latin typeface="Calibri" panose="020F0502020204030204" pitchFamily="34" charset="0"/>
                        </a:rPr>
                        <a:t>Activos</a:t>
                      </a:r>
                    </a:p>
                  </a:txBody>
                  <a:tcPr marL="9525" marR="9525" marT="9525" marB="0" anchor="b"/>
                </a:tc>
                <a:tc>
                  <a:txBody>
                    <a:bodyPr/>
                    <a:lstStyle/>
                    <a:p>
                      <a:pPr algn="l" fontAlgn="b"/>
                      <a:endParaRPr lang="en-US" sz="24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57145842"/>
                  </a:ext>
                </a:extLst>
              </a:tr>
              <a:tr h="406062">
                <a:tc>
                  <a:txBody>
                    <a:bodyPr/>
                    <a:lstStyle/>
                    <a:p>
                      <a:pPr algn="l" fontAlgn="b"/>
                      <a:r>
                        <a:rPr lang="es-CO" sz="2400" b="0" i="0" u="none" strike="noStrike" noProof="0" dirty="0">
                          <a:solidFill>
                            <a:srgbClr val="000000"/>
                          </a:solidFill>
                          <a:effectLst/>
                          <a:latin typeface="Calibri" panose="020F0502020204030204" pitchFamily="34" charset="0"/>
                        </a:rPr>
                        <a:t>Efectivo</a:t>
                      </a:r>
                    </a:p>
                  </a:txBody>
                  <a:tcPr marL="9525" marR="9525" marT="9525" marB="0" anchor="b"/>
                </a:tc>
                <a:tc>
                  <a:txBody>
                    <a:bodyPr/>
                    <a:lstStyle/>
                    <a:p>
                      <a:pPr algn="l" fontAlgn="b"/>
                      <a:r>
                        <a:rPr lang="en-US" sz="2400" b="0" i="0" u="none" strike="noStrike">
                          <a:solidFill>
                            <a:srgbClr val="000000"/>
                          </a:solidFill>
                          <a:effectLst/>
                          <a:latin typeface="Calibri" panose="020F0502020204030204" pitchFamily="34" charset="0"/>
                        </a:rPr>
                        <a:t> $     200.000 </a:t>
                      </a:r>
                    </a:p>
                  </a:txBody>
                  <a:tcPr marL="9525" marR="9525" marT="9525" marB="0" anchor="b"/>
                </a:tc>
                <a:extLst>
                  <a:ext uri="{0D108BD9-81ED-4DB2-BD59-A6C34878D82A}">
                    <a16:rowId xmlns:a16="http://schemas.microsoft.com/office/drawing/2014/main" val="2480119151"/>
                  </a:ext>
                </a:extLst>
              </a:tr>
              <a:tr h="406062">
                <a:tc>
                  <a:txBody>
                    <a:bodyPr/>
                    <a:lstStyle/>
                    <a:p>
                      <a:pPr algn="l" fontAlgn="b"/>
                      <a:r>
                        <a:rPr lang="es-CO" sz="2400" b="0" i="0" u="none" strike="noStrike" noProof="0" dirty="0">
                          <a:solidFill>
                            <a:srgbClr val="000000"/>
                          </a:solidFill>
                          <a:effectLst/>
                          <a:latin typeface="Calibri" panose="020F0502020204030204" pitchFamily="34" charset="0"/>
                        </a:rPr>
                        <a:t>Bancos</a:t>
                      </a:r>
                    </a:p>
                  </a:txBody>
                  <a:tcPr marL="9525" marR="9525" marT="9525" marB="0" anchor="b"/>
                </a:tc>
                <a:tc>
                  <a:txBody>
                    <a:bodyPr/>
                    <a:lstStyle/>
                    <a:p>
                      <a:pPr algn="l" fontAlgn="b"/>
                      <a:r>
                        <a:rPr lang="en-US" sz="2400" b="0" i="0" u="none" strike="noStrike">
                          <a:solidFill>
                            <a:srgbClr val="000000"/>
                          </a:solidFill>
                          <a:effectLst/>
                          <a:latin typeface="Calibri" panose="020F0502020204030204" pitchFamily="34" charset="0"/>
                        </a:rPr>
                        <a:t> $        45.000 </a:t>
                      </a:r>
                    </a:p>
                  </a:txBody>
                  <a:tcPr marL="9525" marR="9525" marT="9525" marB="0" anchor="b"/>
                </a:tc>
                <a:extLst>
                  <a:ext uri="{0D108BD9-81ED-4DB2-BD59-A6C34878D82A}">
                    <a16:rowId xmlns:a16="http://schemas.microsoft.com/office/drawing/2014/main" val="2297888278"/>
                  </a:ext>
                </a:extLst>
              </a:tr>
              <a:tr h="406062">
                <a:tc>
                  <a:txBody>
                    <a:bodyPr/>
                    <a:lstStyle/>
                    <a:p>
                      <a:pPr algn="l" fontAlgn="b"/>
                      <a:r>
                        <a:rPr lang="es-CO" sz="2400" b="0" i="0" u="none" strike="noStrike" noProof="0" dirty="0">
                          <a:solidFill>
                            <a:srgbClr val="000000"/>
                          </a:solidFill>
                          <a:effectLst/>
                          <a:latin typeface="Calibri" panose="020F0502020204030204" pitchFamily="34" charset="0"/>
                        </a:rPr>
                        <a:t>Cuentas</a:t>
                      </a:r>
                      <a:r>
                        <a:rPr lang="en-US" sz="2400" b="0" i="0" u="none" strike="noStrike" dirty="0">
                          <a:solidFill>
                            <a:srgbClr val="000000"/>
                          </a:solidFill>
                          <a:effectLst/>
                          <a:latin typeface="Calibri" panose="020F0502020204030204" pitchFamily="34" charset="0"/>
                        </a:rPr>
                        <a:t> </a:t>
                      </a:r>
                      <a:r>
                        <a:rPr lang="es-CO" sz="2400" b="0" i="0" u="none" strike="noStrike" noProof="0" dirty="0">
                          <a:solidFill>
                            <a:srgbClr val="000000"/>
                          </a:solidFill>
                          <a:effectLst/>
                          <a:latin typeface="Calibri" panose="020F0502020204030204" pitchFamily="34" charset="0"/>
                        </a:rPr>
                        <a:t>Por</a:t>
                      </a:r>
                      <a:r>
                        <a:rPr lang="en-US" sz="2400" b="0" i="0" u="none" strike="noStrike" dirty="0">
                          <a:solidFill>
                            <a:srgbClr val="000000"/>
                          </a:solidFill>
                          <a:effectLst/>
                          <a:latin typeface="Calibri" panose="020F0502020204030204" pitchFamily="34" charset="0"/>
                        </a:rPr>
                        <a:t> </a:t>
                      </a:r>
                      <a:r>
                        <a:rPr lang="es-CO" sz="2400" b="0" i="0" u="none" strike="noStrike" noProof="0" dirty="0">
                          <a:solidFill>
                            <a:srgbClr val="000000"/>
                          </a:solidFill>
                          <a:effectLst/>
                          <a:latin typeface="Calibri" panose="020F0502020204030204" pitchFamily="34" charset="0"/>
                        </a:rPr>
                        <a:t>Cobrar</a:t>
                      </a:r>
                    </a:p>
                  </a:txBody>
                  <a:tcPr marL="9525" marR="9525" marT="9525" marB="0" anchor="b"/>
                </a:tc>
                <a:tc>
                  <a:txBody>
                    <a:bodyPr/>
                    <a:lstStyle/>
                    <a:p>
                      <a:pPr algn="l" fontAlgn="b"/>
                      <a:r>
                        <a:rPr lang="en-US" sz="2400" b="0" i="0" u="none" strike="noStrike">
                          <a:solidFill>
                            <a:srgbClr val="000000"/>
                          </a:solidFill>
                          <a:effectLst/>
                          <a:latin typeface="Calibri" panose="020F0502020204030204" pitchFamily="34" charset="0"/>
                        </a:rPr>
                        <a:t> $  2.300.000 </a:t>
                      </a:r>
                    </a:p>
                  </a:txBody>
                  <a:tcPr marL="9525" marR="9525" marT="9525" marB="0" anchor="b"/>
                </a:tc>
                <a:extLst>
                  <a:ext uri="{0D108BD9-81ED-4DB2-BD59-A6C34878D82A}">
                    <a16:rowId xmlns:a16="http://schemas.microsoft.com/office/drawing/2014/main" val="2197672984"/>
                  </a:ext>
                </a:extLst>
              </a:tr>
              <a:tr h="406062">
                <a:tc>
                  <a:txBody>
                    <a:bodyPr/>
                    <a:lstStyle/>
                    <a:p>
                      <a:pPr algn="l" fontAlgn="b"/>
                      <a:r>
                        <a:rPr lang="es-CO" sz="2400" b="0" i="0" u="none" strike="noStrike" noProof="0" dirty="0">
                          <a:solidFill>
                            <a:srgbClr val="000000"/>
                          </a:solidFill>
                          <a:effectLst/>
                          <a:latin typeface="Calibri" panose="020F0502020204030204" pitchFamily="34" charset="0"/>
                        </a:rPr>
                        <a:t>Inventario</a:t>
                      </a:r>
                    </a:p>
                  </a:txBody>
                  <a:tcPr marL="9525" marR="9525" marT="9525" marB="0" anchor="b"/>
                </a:tc>
                <a:tc>
                  <a:txBody>
                    <a:bodyPr/>
                    <a:lstStyle/>
                    <a:p>
                      <a:pPr algn="l" fontAlgn="b"/>
                      <a:r>
                        <a:rPr lang="en-US" sz="2400" b="0" i="0" u="none" strike="noStrike">
                          <a:solidFill>
                            <a:srgbClr val="000000"/>
                          </a:solidFill>
                          <a:effectLst/>
                          <a:latin typeface="Calibri" panose="020F0502020204030204" pitchFamily="34" charset="0"/>
                        </a:rPr>
                        <a:t> $     200.000 </a:t>
                      </a:r>
                    </a:p>
                  </a:txBody>
                  <a:tcPr marL="9525" marR="9525" marT="9525" marB="0" anchor="b"/>
                </a:tc>
                <a:extLst>
                  <a:ext uri="{0D108BD9-81ED-4DB2-BD59-A6C34878D82A}">
                    <a16:rowId xmlns:a16="http://schemas.microsoft.com/office/drawing/2014/main" val="1860597707"/>
                  </a:ext>
                </a:extLst>
              </a:tr>
              <a:tr h="406062">
                <a:tc>
                  <a:txBody>
                    <a:bodyPr/>
                    <a:lstStyle/>
                    <a:p>
                      <a:pPr algn="l" fontAlgn="b"/>
                      <a:r>
                        <a:rPr lang="en-US" sz="2400" b="1" i="0" u="none" strike="noStrike" dirty="0">
                          <a:solidFill>
                            <a:srgbClr val="000000"/>
                          </a:solidFill>
                          <a:effectLst/>
                          <a:latin typeface="Calibri" panose="020F0502020204030204" pitchFamily="34" charset="0"/>
                        </a:rPr>
                        <a:t>Total </a:t>
                      </a:r>
                      <a:r>
                        <a:rPr lang="es-CO" sz="2400" b="1" i="0" u="none" strike="noStrike" noProof="0" dirty="0">
                          <a:solidFill>
                            <a:srgbClr val="000000"/>
                          </a:solidFill>
                          <a:effectLst/>
                          <a:latin typeface="Calibri" panose="020F0502020204030204" pitchFamily="34" charset="0"/>
                        </a:rPr>
                        <a:t>activo</a:t>
                      </a:r>
                      <a:r>
                        <a:rPr lang="en-US" sz="2400" b="1" i="0" u="none" strike="noStrike" dirty="0">
                          <a:solidFill>
                            <a:srgbClr val="000000"/>
                          </a:solidFill>
                          <a:effectLst/>
                          <a:latin typeface="Calibri" panose="020F0502020204030204" pitchFamily="34" charset="0"/>
                        </a:rPr>
                        <a:t> </a:t>
                      </a:r>
                      <a:r>
                        <a:rPr lang="es-CO" sz="2400" b="1" i="0" u="none" strike="noStrike" noProof="0" dirty="0">
                          <a:solidFill>
                            <a:srgbClr val="000000"/>
                          </a:solidFill>
                          <a:effectLst/>
                          <a:latin typeface="Calibri" panose="020F0502020204030204" pitchFamily="34" charset="0"/>
                        </a:rPr>
                        <a:t>circulante</a:t>
                      </a:r>
                    </a:p>
                  </a:txBody>
                  <a:tcPr marL="9525" marR="9525" marT="9525" marB="0" anchor="b"/>
                </a:tc>
                <a:tc>
                  <a:txBody>
                    <a:bodyPr/>
                    <a:lstStyle/>
                    <a:p>
                      <a:pPr algn="l" fontAlgn="b"/>
                      <a:r>
                        <a:rPr lang="en-US" sz="2400" b="0" i="0" u="none" strike="noStrike" dirty="0">
                          <a:solidFill>
                            <a:srgbClr val="000000"/>
                          </a:solidFill>
                          <a:effectLst/>
                          <a:latin typeface="Calibri" panose="020F0502020204030204" pitchFamily="34" charset="0"/>
                        </a:rPr>
                        <a:t> $  2.745.000 </a:t>
                      </a:r>
                    </a:p>
                  </a:txBody>
                  <a:tcPr marL="9525" marR="9525" marT="9525" marB="0" anchor="b"/>
                </a:tc>
                <a:extLst>
                  <a:ext uri="{0D108BD9-81ED-4DB2-BD59-A6C34878D82A}">
                    <a16:rowId xmlns:a16="http://schemas.microsoft.com/office/drawing/2014/main" val="847672034"/>
                  </a:ext>
                </a:extLst>
              </a:tr>
              <a:tr h="406062">
                <a:tc>
                  <a:txBody>
                    <a:bodyPr/>
                    <a:lstStyle/>
                    <a:p>
                      <a:pPr algn="l" fontAlgn="b"/>
                      <a:r>
                        <a:rPr lang="es-CO" sz="2400" b="0" i="0" u="none" strike="noStrike" noProof="0" dirty="0">
                          <a:solidFill>
                            <a:srgbClr val="000000"/>
                          </a:solidFill>
                          <a:effectLst/>
                          <a:latin typeface="Calibri" panose="020F0502020204030204" pitchFamily="34" charset="0"/>
                        </a:rPr>
                        <a:t>Propiedad</a:t>
                      </a:r>
                      <a:r>
                        <a:rPr lang="en-US" sz="2400" b="0" i="0" u="none" strike="noStrike" dirty="0">
                          <a:solidFill>
                            <a:srgbClr val="000000"/>
                          </a:solidFill>
                          <a:effectLst/>
                          <a:latin typeface="Calibri" panose="020F0502020204030204" pitchFamily="34" charset="0"/>
                        </a:rPr>
                        <a:t>, Planta y </a:t>
                      </a:r>
                      <a:r>
                        <a:rPr lang="es-CO" sz="2400" b="0" i="0" u="none" strike="noStrike" noProof="0" dirty="0">
                          <a:solidFill>
                            <a:srgbClr val="000000"/>
                          </a:solidFill>
                          <a:effectLst/>
                          <a:latin typeface="Calibri" panose="020F0502020204030204" pitchFamily="34" charset="0"/>
                        </a:rPr>
                        <a:t>Equipo</a:t>
                      </a:r>
                    </a:p>
                  </a:txBody>
                  <a:tcPr marL="9525" marR="9525" marT="9525" marB="0" anchor="b"/>
                </a:tc>
                <a:tc>
                  <a:txBody>
                    <a:bodyPr/>
                    <a:lstStyle/>
                    <a:p>
                      <a:pPr algn="l" fontAlgn="b"/>
                      <a:r>
                        <a:rPr lang="en-US" sz="2400" b="0" i="0" u="none" strike="noStrike" dirty="0">
                          <a:solidFill>
                            <a:srgbClr val="000000"/>
                          </a:solidFill>
                          <a:effectLst/>
                          <a:latin typeface="Calibri" panose="020F0502020204030204" pitchFamily="34" charset="0"/>
                        </a:rPr>
                        <a:t> $  1.500.000 </a:t>
                      </a:r>
                    </a:p>
                  </a:txBody>
                  <a:tcPr marL="9525" marR="9525" marT="9525" marB="0" anchor="b"/>
                </a:tc>
                <a:extLst>
                  <a:ext uri="{0D108BD9-81ED-4DB2-BD59-A6C34878D82A}">
                    <a16:rowId xmlns:a16="http://schemas.microsoft.com/office/drawing/2014/main" val="1406588631"/>
                  </a:ext>
                </a:extLst>
              </a:tr>
              <a:tr h="406062">
                <a:tc>
                  <a:txBody>
                    <a:bodyPr/>
                    <a:lstStyle/>
                    <a:p>
                      <a:pPr algn="l" fontAlgn="b"/>
                      <a:r>
                        <a:rPr lang="en-US" sz="2400" b="1" i="0" u="none" strike="noStrike" dirty="0">
                          <a:solidFill>
                            <a:srgbClr val="000000"/>
                          </a:solidFill>
                          <a:effectLst/>
                          <a:latin typeface="Calibri" panose="020F0502020204030204" pitchFamily="34" charset="0"/>
                        </a:rPr>
                        <a:t>Total </a:t>
                      </a:r>
                      <a:r>
                        <a:rPr lang="es-CO" sz="2400" b="1" i="0" u="none" strike="noStrike" noProof="0" dirty="0">
                          <a:solidFill>
                            <a:srgbClr val="000000"/>
                          </a:solidFill>
                          <a:effectLst/>
                          <a:latin typeface="Calibri" panose="020F0502020204030204" pitchFamily="34" charset="0"/>
                        </a:rPr>
                        <a:t>Activos</a:t>
                      </a:r>
                    </a:p>
                  </a:txBody>
                  <a:tcPr marL="9525" marR="9525" marT="9525" marB="0" anchor="b"/>
                </a:tc>
                <a:tc>
                  <a:txBody>
                    <a:bodyPr/>
                    <a:lstStyle/>
                    <a:p>
                      <a:pPr algn="l" fontAlgn="b"/>
                      <a:r>
                        <a:rPr lang="en-US" sz="2400" b="1" i="0" u="none" strike="noStrike" dirty="0">
                          <a:solidFill>
                            <a:srgbClr val="000000"/>
                          </a:solidFill>
                          <a:effectLst/>
                          <a:latin typeface="Calibri" panose="020F0502020204030204" pitchFamily="34" charset="0"/>
                        </a:rPr>
                        <a:t> $  4.245.000 </a:t>
                      </a:r>
                    </a:p>
                  </a:txBody>
                  <a:tcPr marL="9525" marR="9525" marT="9525" marB="0" anchor="b"/>
                </a:tc>
                <a:extLst>
                  <a:ext uri="{0D108BD9-81ED-4DB2-BD59-A6C34878D82A}">
                    <a16:rowId xmlns:a16="http://schemas.microsoft.com/office/drawing/2014/main" val="356906304"/>
                  </a:ext>
                </a:extLst>
              </a:tr>
            </a:tbl>
          </a:graphicData>
        </a:graphic>
      </p:graphicFrame>
      <p:cxnSp>
        <p:nvCxnSpPr>
          <p:cNvPr id="13" name="Straight Connector 12">
            <a:extLst>
              <a:ext uri="{FF2B5EF4-FFF2-40B4-BE49-F238E27FC236}">
                <a16:creationId xmlns:a16="http://schemas.microsoft.com/office/drawing/2014/main" id="{D434EAAF-BF44-4CCC-84D4-105F3370AFF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99730"/>
            <a:ext cx="4495800" cy="0"/>
          </a:xfrm>
          <a:prstGeom prst="line">
            <a:avLst/>
          </a:prstGeom>
          <a:ln w="254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92208909"/>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randombar(horizontal)">
                                      <p:cBhvr>
                                        <p:cTn id="1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718B0F80-1C8E-49FA-9B66-C9285753E25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2" name="Title 1"/>
          <p:cNvSpPr>
            <a:spLocks noGrp="1"/>
          </p:cNvSpPr>
          <p:nvPr>
            <p:ph type="title"/>
          </p:nvPr>
        </p:nvSpPr>
        <p:spPr>
          <a:xfrm>
            <a:off x="643467" y="643466"/>
            <a:ext cx="3933390" cy="4937287"/>
          </a:xfrm>
        </p:spPr>
        <p:txBody>
          <a:bodyPr anchor="ctr">
            <a:normAutofit/>
          </a:bodyPr>
          <a:lstStyle/>
          <a:p>
            <a:pPr algn="ctr"/>
            <a:r>
              <a:rPr lang="es-CO" sz="4800" dirty="0">
                <a:solidFill>
                  <a:schemeClr val="tx1"/>
                </a:solidFill>
              </a:rPr>
              <a:t>Caso</a:t>
            </a:r>
            <a:r>
              <a:rPr lang="en-US" sz="4800" dirty="0">
                <a:solidFill>
                  <a:schemeClr val="tx1"/>
                </a:solidFill>
              </a:rPr>
              <a:t> </a:t>
            </a:r>
            <a:r>
              <a:rPr lang="es-CO" sz="4800" dirty="0">
                <a:solidFill>
                  <a:schemeClr val="tx1"/>
                </a:solidFill>
              </a:rPr>
              <a:t>Práctico</a:t>
            </a:r>
            <a:br>
              <a:rPr lang="es-CO" sz="4800" dirty="0">
                <a:solidFill>
                  <a:schemeClr val="tx1"/>
                </a:solidFill>
              </a:rPr>
            </a:br>
            <a:br>
              <a:rPr lang="es-CO" sz="4800" dirty="0">
                <a:solidFill>
                  <a:schemeClr val="tx1"/>
                </a:solidFill>
              </a:rPr>
            </a:br>
            <a:r>
              <a:rPr lang="es-CO" sz="4000" dirty="0">
                <a:solidFill>
                  <a:schemeClr val="tx1"/>
                </a:solidFill>
              </a:rPr>
              <a:t>BG Venta de Productos</a:t>
            </a:r>
          </a:p>
        </p:txBody>
      </p:sp>
      <p:sp>
        <p:nvSpPr>
          <p:cNvPr id="11" name="Freeform 6">
            <a:extLst>
              <a:ext uri="{FF2B5EF4-FFF2-40B4-BE49-F238E27FC236}">
                <a16:creationId xmlns:a16="http://schemas.microsoft.com/office/drawing/2014/main" id="{CEF2B853-4083-4B70-AC2A-F79D8080934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flipH="1">
            <a:off x="0" y="643466"/>
            <a:ext cx="407988" cy="819150"/>
          </a:xfrm>
          <a:custGeom>
            <a:avLst/>
            <a:gdLst/>
            <a:ahLst/>
            <a:cxnLst/>
            <a:rect l="0" t="0" r="r" b="b"/>
            <a:pathLst>
              <a:path w="1799" h="3612">
                <a:moveTo>
                  <a:pt x="1799" y="0"/>
                </a:moveTo>
                <a:lnTo>
                  <a:pt x="1799" y="3612"/>
                </a:lnTo>
                <a:lnTo>
                  <a:pt x="1686" y="3609"/>
                </a:lnTo>
                <a:lnTo>
                  <a:pt x="1574" y="3598"/>
                </a:lnTo>
                <a:lnTo>
                  <a:pt x="1464" y="3581"/>
                </a:lnTo>
                <a:lnTo>
                  <a:pt x="1357" y="3557"/>
                </a:lnTo>
                <a:lnTo>
                  <a:pt x="1251" y="3527"/>
                </a:lnTo>
                <a:lnTo>
                  <a:pt x="1150" y="3490"/>
                </a:lnTo>
                <a:lnTo>
                  <a:pt x="1050" y="3448"/>
                </a:lnTo>
                <a:lnTo>
                  <a:pt x="953" y="3401"/>
                </a:lnTo>
                <a:lnTo>
                  <a:pt x="860" y="3347"/>
                </a:lnTo>
                <a:lnTo>
                  <a:pt x="771" y="3289"/>
                </a:lnTo>
                <a:lnTo>
                  <a:pt x="686" y="3224"/>
                </a:lnTo>
                <a:lnTo>
                  <a:pt x="604" y="3156"/>
                </a:lnTo>
                <a:lnTo>
                  <a:pt x="527" y="3083"/>
                </a:lnTo>
                <a:lnTo>
                  <a:pt x="454" y="3005"/>
                </a:lnTo>
                <a:lnTo>
                  <a:pt x="386" y="2923"/>
                </a:lnTo>
                <a:lnTo>
                  <a:pt x="323" y="2838"/>
                </a:lnTo>
                <a:lnTo>
                  <a:pt x="265" y="2748"/>
                </a:lnTo>
                <a:lnTo>
                  <a:pt x="211" y="2655"/>
                </a:lnTo>
                <a:lnTo>
                  <a:pt x="163" y="2559"/>
                </a:lnTo>
                <a:lnTo>
                  <a:pt x="121" y="2459"/>
                </a:lnTo>
                <a:lnTo>
                  <a:pt x="85" y="2356"/>
                </a:lnTo>
                <a:lnTo>
                  <a:pt x="55" y="2251"/>
                </a:lnTo>
                <a:lnTo>
                  <a:pt x="32" y="2143"/>
                </a:lnTo>
                <a:lnTo>
                  <a:pt x="14" y="2033"/>
                </a:lnTo>
                <a:lnTo>
                  <a:pt x="4" y="1920"/>
                </a:lnTo>
                <a:lnTo>
                  <a:pt x="0" y="1806"/>
                </a:lnTo>
                <a:lnTo>
                  <a:pt x="4" y="1692"/>
                </a:lnTo>
                <a:lnTo>
                  <a:pt x="14" y="1580"/>
                </a:lnTo>
                <a:lnTo>
                  <a:pt x="32" y="1469"/>
                </a:lnTo>
                <a:lnTo>
                  <a:pt x="55" y="1362"/>
                </a:lnTo>
                <a:lnTo>
                  <a:pt x="85" y="1256"/>
                </a:lnTo>
                <a:lnTo>
                  <a:pt x="121" y="1154"/>
                </a:lnTo>
                <a:lnTo>
                  <a:pt x="163" y="1054"/>
                </a:lnTo>
                <a:lnTo>
                  <a:pt x="211" y="958"/>
                </a:lnTo>
                <a:lnTo>
                  <a:pt x="265" y="864"/>
                </a:lnTo>
                <a:lnTo>
                  <a:pt x="323" y="774"/>
                </a:lnTo>
                <a:lnTo>
                  <a:pt x="386" y="689"/>
                </a:lnTo>
                <a:lnTo>
                  <a:pt x="454" y="607"/>
                </a:lnTo>
                <a:lnTo>
                  <a:pt x="527" y="529"/>
                </a:lnTo>
                <a:lnTo>
                  <a:pt x="604" y="456"/>
                </a:lnTo>
                <a:lnTo>
                  <a:pt x="686" y="388"/>
                </a:lnTo>
                <a:lnTo>
                  <a:pt x="771" y="325"/>
                </a:lnTo>
                <a:lnTo>
                  <a:pt x="860" y="266"/>
                </a:lnTo>
                <a:lnTo>
                  <a:pt x="953" y="212"/>
                </a:lnTo>
                <a:lnTo>
                  <a:pt x="1050" y="164"/>
                </a:lnTo>
                <a:lnTo>
                  <a:pt x="1150" y="122"/>
                </a:lnTo>
                <a:lnTo>
                  <a:pt x="1251" y="85"/>
                </a:lnTo>
                <a:lnTo>
                  <a:pt x="1357" y="55"/>
                </a:lnTo>
                <a:lnTo>
                  <a:pt x="1464" y="32"/>
                </a:lnTo>
                <a:lnTo>
                  <a:pt x="1574" y="14"/>
                </a:lnTo>
                <a:lnTo>
                  <a:pt x="1686" y="5"/>
                </a:lnTo>
                <a:lnTo>
                  <a:pt x="1799" y="0"/>
                </a:lnTo>
                <a:close/>
              </a:path>
            </a:pathLst>
          </a:custGeom>
          <a:solidFill>
            <a:schemeClr val="tx1">
              <a:lumMod val="85000"/>
              <a:lumOff val="15000"/>
            </a:schemeClr>
          </a:solidFill>
          <a:ln w="0">
            <a:noFill/>
            <a:prstDash val="solid"/>
            <a:round/>
            <a:headEnd/>
            <a:tailEnd/>
          </a:ln>
        </p:spPr>
      </p:sp>
      <p:graphicFrame>
        <p:nvGraphicFramePr>
          <p:cNvPr id="6" name="Marcador de contenido 5"/>
          <p:cNvGraphicFramePr>
            <a:graphicFrameLocks noGrp="1"/>
          </p:cNvGraphicFramePr>
          <p:nvPr>
            <p:ph idx="1"/>
            <p:extLst>
              <p:ext uri="{D42A27DB-BD31-4B8C-83A1-F6EECF244321}">
                <p14:modId xmlns:p14="http://schemas.microsoft.com/office/powerpoint/2010/main" val="2683597940"/>
              </p:ext>
            </p:extLst>
          </p:nvPr>
        </p:nvGraphicFramePr>
        <p:xfrm>
          <a:off x="4812336" y="515472"/>
          <a:ext cx="6678624" cy="5244465"/>
        </p:xfrm>
        <a:graphic>
          <a:graphicData uri="http://schemas.openxmlformats.org/drawingml/2006/table">
            <a:tbl>
              <a:tblPr firstRow="1" bandRow="1">
                <a:tableStyleId>{5C22544A-7EE6-4342-B048-85BDC9FD1C3A}</a:tableStyleId>
              </a:tblPr>
              <a:tblGrid>
                <a:gridCol w="4560592">
                  <a:extLst>
                    <a:ext uri="{9D8B030D-6E8A-4147-A177-3AD203B41FA5}">
                      <a16:colId xmlns:a16="http://schemas.microsoft.com/office/drawing/2014/main" val="342088736"/>
                    </a:ext>
                  </a:extLst>
                </a:gridCol>
                <a:gridCol w="2118032">
                  <a:extLst>
                    <a:ext uri="{9D8B030D-6E8A-4147-A177-3AD203B41FA5}">
                      <a16:colId xmlns:a16="http://schemas.microsoft.com/office/drawing/2014/main" val="2043446110"/>
                    </a:ext>
                  </a:extLst>
                </a:gridCol>
              </a:tblGrid>
              <a:tr h="355779">
                <a:tc gridSpan="2">
                  <a:txBody>
                    <a:bodyPr/>
                    <a:lstStyle/>
                    <a:p>
                      <a:pPr algn="ctr" fontAlgn="b"/>
                      <a:r>
                        <a:rPr lang="en-US" sz="2400" b="1" i="0" u="none" strike="noStrike" dirty="0">
                          <a:solidFill>
                            <a:srgbClr val="000000"/>
                          </a:solidFill>
                          <a:effectLst/>
                          <a:latin typeface="Calibri" panose="020F0502020204030204" pitchFamily="34" charset="0"/>
                        </a:rPr>
                        <a:t>EMPRESA COMERCIAL XXXX</a:t>
                      </a:r>
                    </a:p>
                  </a:txBody>
                  <a:tcPr marL="9525" marR="9525" marT="9525" marB="0" anchor="b"/>
                </a:tc>
                <a:tc hMerge="1">
                  <a:txBody>
                    <a:bodyPr/>
                    <a:lstStyle/>
                    <a:p>
                      <a:endParaRPr lang="en-US"/>
                    </a:p>
                  </a:txBody>
                  <a:tcPr/>
                </a:tc>
                <a:extLst>
                  <a:ext uri="{0D108BD9-81ED-4DB2-BD59-A6C34878D82A}">
                    <a16:rowId xmlns:a16="http://schemas.microsoft.com/office/drawing/2014/main" val="1187409187"/>
                  </a:ext>
                </a:extLst>
              </a:tr>
              <a:tr h="355779">
                <a:tc gridSpan="2">
                  <a:txBody>
                    <a:bodyPr/>
                    <a:lstStyle/>
                    <a:p>
                      <a:pPr algn="ctr" fontAlgn="b"/>
                      <a:r>
                        <a:rPr lang="es-MX" sz="2400" b="1" i="0" u="none" strike="noStrike" dirty="0">
                          <a:solidFill>
                            <a:srgbClr val="000000"/>
                          </a:solidFill>
                          <a:effectLst/>
                          <a:latin typeface="Calibri" panose="020F0502020204030204" pitchFamily="34" charset="0"/>
                        </a:rPr>
                        <a:t>Balance General a Diciembre 31 de 2019</a:t>
                      </a:r>
                    </a:p>
                  </a:txBody>
                  <a:tcPr marL="9525" marR="9525" marT="9525" marB="0" anchor="b"/>
                </a:tc>
                <a:tc hMerge="1">
                  <a:txBody>
                    <a:bodyPr/>
                    <a:lstStyle/>
                    <a:p>
                      <a:endParaRPr lang="en-US"/>
                    </a:p>
                  </a:txBody>
                  <a:tcPr/>
                </a:tc>
                <a:extLst>
                  <a:ext uri="{0D108BD9-81ED-4DB2-BD59-A6C34878D82A}">
                    <a16:rowId xmlns:a16="http://schemas.microsoft.com/office/drawing/2014/main" val="3781444836"/>
                  </a:ext>
                </a:extLst>
              </a:tr>
              <a:tr h="355779">
                <a:tc>
                  <a:txBody>
                    <a:bodyPr/>
                    <a:lstStyle/>
                    <a:p>
                      <a:endParaRPr lang="en-US" dirty="0"/>
                    </a:p>
                  </a:txBody>
                  <a:tcPr/>
                </a:tc>
                <a:tc>
                  <a:txBody>
                    <a:bodyPr/>
                    <a:lstStyle/>
                    <a:p>
                      <a:endParaRPr lang="en-US" dirty="0"/>
                    </a:p>
                  </a:txBody>
                  <a:tcPr/>
                </a:tc>
                <a:extLst>
                  <a:ext uri="{0D108BD9-81ED-4DB2-BD59-A6C34878D82A}">
                    <a16:rowId xmlns:a16="http://schemas.microsoft.com/office/drawing/2014/main" val="133926444"/>
                  </a:ext>
                </a:extLst>
              </a:tr>
              <a:tr h="355779">
                <a:tc>
                  <a:txBody>
                    <a:bodyPr/>
                    <a:lstStyle/>
                    <a:p>
                      <a:pPr algn="l" fontAlgn="b"/>
                      <a:r>
                        <a:rPr lang="en-US" sz="2400" b="0" i="0" u="none" strike="noStrike">
                          <a:solidFill>
                            <a:srgbClr val="000000"/>
                          </a:solidFill>
                          <a:effectLst/>
                          <a:latin typeface="Calibri" panose="020F0502020204030204" pitchFamily="34" charset="0"/>
                        </a:rPr>
                        <a:t>Pasivo y patrimonio neto</a:t>
                      </a:r>
                    </a:p>
                  </a:txBody>
                  <a:tcPr marL="9525" marR="9525" marT="9525" marB="0" anchor="b"/>
                </a:tc>
                <a:tc>
                  <a:txBody>
                    <a:bodyPr/>
                    <a:lstStyle/>
                    <a:p>
                      <a:pPr algn="l" fontAlgn="b"/>
                      <a:endParaRPr lang="en-US" sz="24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57145842"/>
                  </a:ext>
                </a:extLst>
              </a:tr>
              <a:tr h="355779">
                <a:tc>
                  <a:txBody>
                    <a:bodyPr/>
                    <a:lstStyle/>
                    <a:p>
                      <a:pPr algn="l" fontAlgn="b"/>
                      <a:r>
                        <a:rPr lang="en-US" sz="2400" b="0" i="0" u="none" strike="noStrike">
                          <a:solidFill>
                            <a:srgbClr val="000000"/>
                          </a:solidFill>
                          <a:effectLst/>
                          <a:latin typeface="Calibri" panose="020F0502020204030204" pitchFamily="34" charset="0"/>
                        </a:rPr>
                        <a:t>Cuentas por pagar</a:t>
                      </a:r>
                    </a:p>
                  </a:txBody>
                  <a:tcPr marL="9525" marR="9525" marT="9525" marB="0" anchor="b"/>
                </a:tc>
                <a:tc>
                  <a:txBody>
                    <a:bodyPr/>
                    <a:lstStyle/>
                    <a:p>
                      <a:pPr algn="l" fontAlgn="b"/>
                      <a:r>
                        <a:rPr lang="en-US" sz="2400" b="0" i="0" u="none" strike="noStrike">
                          <a:solidFill>
                            <a:srgbClr val="000000"/>
                          </a:solidFill>
                          <a:effectLst/>
                          <a:latin typeface="Calibri" panose="020F0502020204030204" pitchFamily="34" charset="0"/>
                        </a:rPr>
                        <a:t> $     600.000 </a:t>
                      </a:r>
                    </a:p>
                  </a:txBody>
                  <a:tcPr marL="9525" marR="9525" marT="9525" marB="0" anchor="b"/>
                </a:tc>
                <a:extLst>
                  <a:ext uri="{0D108BD9-81ED-4DB2-BD59-A6C34878D82A}">
                    <a16:rowId xmlns:a16="http://schemas.microsoft.com/office/drawing/2014/main" val="2480119151"/>
                  </a:ext>
                </a:extLst>
              </a:tr>
              <a:tr h="355779">
                <a:tc>
                  <a:txBody>
                    <a:bodyPr/>
                    <a:lstStyle/>
                    <a:p>
                      <a:pPr algn="l" fontAlgn="b"/>
                      <a:r>
                        <a:rPr lang="en-US" sz="2400" b="0" i="0" u="none" strike="noStrike">
                          <a:solidFill>
                            <a:srgbClr val="000000"/>
                          </a:solidFill>
                          <a:effectLst/>
                          <a:latin typeface="Calibri" panose="020F0502020204030204" pitchFamily="34" charset="0"/>
                        </a:rPr>
                        <a:t>Impuestos por pagar</a:t>
                      </a:r>
                    </a:p>
                  </a:txBody>
                  <a:tcPr marL="9525" marR="9525" marT="9525" marB="0" anchor="b"/>
                </a:tc>
                <a:tc>
                  <a:txBody>
                    <a:bodyPr/>
                    <a:lstStyle/>
                    <a:p>
                      <a:pPr algn="l" fontAlgn="b"/>
                      <a:r>
                        <a:rPr lang="en-US" sz="2400" b="0" i="0" u="none" strike="noStrike">
                          <a:solidFill>
                            <a:srgbClr val="000000"/>
                          </a:solidFill>
                          <a:effectLst/>
                          <a:latin typeface="Calibri" panose="020F0502020204030204" pitchFamily="34" charset="0"/>
                        </a:rPr>
                        <a:t> $     174.900 </a:t>
                      </a:r>
                    </a:p>
                  </a:txBody>
                  <a:tcPr marL="9525" marR="9525" marT="9525" marB="0" anchor="b"/>
                </a:tc>
                <a:extLst>
                  <a:ext uri="{0D108BD9-81ED-4DB2-BD59-A6C34878D82A}">
                    <a16:rowId xmlns:a16="http://schemas.microsoft.com/office/drawing/2014/main" val="2297888278"/>
                  </a:ext>
                </a:extLst>
              </a:tr>
              <a:tr h="355779">
                <a:tc>
                  <a:txBody>
                    <a:bodyPr/>
                    <a:lstStyle/>
                    <a:p>
                      <a:pPr algn="l" fontAlgn="b"/>
                      <a:r>
                        <a:rPr lang="en-US" sz="2400" b="0" i="0" u="none" strike="noStrike">
                          <a:solidFill>
                            <a:srgbClr val="000000"/>
                          </a:solidFill>
                          <a:effectLst/>
                          <a:latin typeface="Calibri" panose="020F0502020204030204" pitchFamily="34" charset="0"/>
                        </a:rPr>
                        <a:t>Deuda a Corto Plazo</a:t>
                      </a:r>
                    </a:p>
                  </a:txBody>
                  <a:tcPr marL="9525" marR="9525" marT="9525" marB="0" anchor="b"/>
                </a:tc>
                <a:tc>
                  <a:txBody>
                    <a:bodyPr/>
                    <a:lstStyle/>
                    <a:p>
                      <a:pPr algn="l" fontAlgn="b"/>
                      <a:r>
                        <a:rPr lang="en-US" sz="2400" b="0" i="0" u="none" strike="noStrike">
                          <a:solidFill>
                            <a:srgbClr val="000000"/>
                          </a:solidFill>
                          <a:effectLst/>
                          <a:latin typeface="Calibri" panose="020F0502020204030204" pitchFamily="34" charset="0"/>
                        </a:rPr>
                        <a:t> $        50.000 </a:t>
                      </a:r>
                    </a:p>
                  </a:txBody>
                  <a:tcPr marL="9525" marR="9525" marT="9525" marB="0" anchor="b"/>
                </a:tc>
                <a:extLst>
                  <a:ext uri="{0D108BD9-81ED-4DB2-BD59-A6C34878D82A}">
                    <a16:rowId xmlns:a16="http://schemas.microsoft.com/office/drawing/2014/main" val="2197672984"/>
                  </a:ext>
                </a:extLst>
              </a:tr>
              <a:tr h="355779">
                <a:tc>
                  <a:txBody>
                    <a:bodyPr/>
                    <a:lstStyle/>
                    <a:p>
                      <a:pPr algn="l" fontAlgn="b"/>
                      <a:r>
                        <a:rPr lang="en-US" sz="2400" b="1" i="0" u="none" strike="noStrike">
                          <a:solidFill>
                            <a:srgbClr val="000000"/>
                          </a:solidFill>
                          <a:effectLst/>
                          <a:latin typeface="Calibri" panose="020F0502020204030204" pitchFamily="34" charset="0"/>
                        </a:rPr>
                        <a:t>Total Pasivo Circulante</a:t>
                      </a:r>
                    </a:p>
                  </a:txBody>
                  <a:tcPr marL="9525" marR="9525" marT="9525" marB="0" anchor="b"/>
                </a:tc>
                <a:tc>
                  <a:txBody>
                    <a:bodyPr/>
                    <a:lstStyle/>
                    <a:p>
                      <a:pPr algn="l" fontAlgn="b"/>
                      <a:r>
                        <a:rPr lang="en-US" sz="2400" b="1" i="0" u="none" strike="noStrike">
                          <a:solidFill>
                            <a:srgbClr val="000000"/>
                          </a:solidFill>
                          <a:effectLst/>
                          <a:latin typeface="Calibri" panose="020F0502020204030204" pitchFamily="34" charset="0"/>
                        </a:rPr>
                        <a:t> $     824.900 </a:t>
                      </a:r>
                    </a:p>
                  </a:txBody>
                  <a:tcPr marL="9525" marR="9525" marT="9525" marB="0" anchor="b"/>
                </a:tc>
                <a:extLst>
                  <a:ext uri="{0D108BD9-81ED-4DB2-BD59-A6C34878D82A}">
                    <a16:rowId xmlns:a16="http://schemas.microsoft.com/office/drawing/2014/main" val="1860597707"/>
                  </a:ext>
                </a:extLst>
              </a:tr>
              <a:tr h="355779">
                <a:tc>
                  <a:txBody>
                    <a:bodyPr/>
                    <a:lstStyle/>
                    <a:p>
                      <a:pPr algn="l" fontAlgn="b"/>
                      <a:r>
                        <a:rPr lang="en-US" sz="2400" b="0" i="0" u="none" strike="noStrike">
                          <a:solidFill>
                            <a:srgbClr val="000000"/>
                          </a:solidFill>
                          <a:effectLst/>
                          <a:latin typeface="Calibri" panose="020F0502020204030204" pitchFamily="34" charset="0"/>
                        </a:rPr>
                        <a:t>Deuda a Largo Plazo</a:t>
                      </a:r>
                    </a:p>
                  </a:txBody>
                  <a:tcPr marL="9525" marR="9525" marT="9525" marB="0" anchor="b"/>
                </a:tc>
                <a:tc>
                  <a:txBody>
                    <a:bodyPr/>
                    <a:lstStyle/>
                    <a:p>
                      <a:pPr algn="l" fontAlgn="b"/>
                      <a:r>
                        <a:rPr lang="en-US" sz="2400" b="0" i="0" u="none" strike="noStrike">
                          <a:solidFill>
                            <a:srgbClr val="000000"/>
                          </a:solidFill>
                          <a:effectLst/>
                          <a:latin typeface="Calibri" panose="020F0502020204030204" pitchFamily="34" charset="0"/>
                        </a:rPr>
                        <a:t> $     100.000 </a:t>
                      </a:r>
                    </a:p>
                  </a:txBody>
                  <a:tcPr marL="9525" marR="9525" marT="9525" marB="0" anchor="b"/>
                </a:tc>
                <a:extLst>
                  <a:ext uri="{0D108BD9-81ED-4DB2-BD59-A6C34878D82A}">
                    <a16:rowId xmlns:a16="http://schemas.microsoft.com/office/drawing/2014/main" val="847672034"/>
                  </a:ext>
                </a:extLst>
              </a:tr>
              <a:tr h="355779">
                <a:tc>
                  <a:txBody>
                    <a:bodyPr/>
                    <a:lstStyle/>
                    <a:p>
                      <a:pPr algn="l" fontAlgn="b"/>
                      <a:r>
                        <a:rPr lang="en-US" sz="2400" b="1" i="0" u="none" strike="noStrike">
                          <a:solidFill>
                            <a:srgbClr val="000000"/>
                          </a:solidFill>
                          <a:effectLst/>
                          <a:latin typeface="Calibri" panose="020F0502020204030204" pitchFamily="34" charset="0"/>
                        </a:rPr>
                        <a:t>Total Pasivo </a:t>
                      </a:r>
                    </a:p>
                  </a:txBody>
                  <a:tcPr marL="9525" marR="9525" marT="9525" marB="0" anchor="b"/>
                </a:tc>
                <a:tc>
                  <a:txBody>
                    <a:bodyPr/>
                    <a:lstStyle/>
                    <a:p>
                      <a:pPr algn="l" fontAlgn="b"/>
                      <a:r>
                        <a:rPr lang="en-US" sz="2400" b="1" i="0" u="none" strike="noStrike">
                          <a:solidFill>
                            <a:srgbClr val="000000"/>
                          </a:solidFill>
                          <a:effectLst/>
                          <a:latin typeface="Calibri" panose="020F0502020204030204" pitchFamily="34" charset="0"/>
                        </a:rPr>
                        <a:t> $     924.900 </a:t>
                      </a:r>
                    </a:p>
                  </a:txBody>
                  <a:tcPr marL="9525" marR="9525" marT="9525" marB="0" anchor="b"/>
                </a:tc>
                <a:extLst>
                  <a:ext uri="{0D108BD9-81ED-4DB2-BD59-A6C34878D82A}">
                    <a16:rowId xmlns:a16="http://schemas.microsoft.com/office/drawing/2014/main" val="1406588631"/>
                  </a:ext>
                </a:extLst>
              </a:tr>
              <a:tr h="355779">
                <a:tc>
                  <a:txBody>
                    <a:bodyPr/>
                    <a:lstStyle/>
                    <a:p>
                      <a:pPr algn="l" fontAlgn="b"/>
                      <a:r>
                        <a:rPr lang="en-US" sz="2400" b="0" i="0" u="none" strike="noStrike">
                          <a:solidFill>
                            <a:srgbClr val="000000"/>
                          </a:solidFill>
                          <a:effectLst/>
                          <a:latin typeface="Calibri" panose="020F0502020204030204" pitchFamily="34" charset="0"/>
                        </a:rPr>
                        <a:t>Aporte de Capital</a:t>
                      </a:r>
                    </a:p>
                  </a:txBody>
                  <a:tcPr marL="9525" marR="9525" marT="9525" marB="0" anchor="b"/>
                </a:tc>
                <a:tc>
                  <a:txBody>
                    <a:bodyPr/>
                    <a:lstStyle/>
                    <a:p>
                      <a:pPr algn="l" fontAlgn="b"/>
                      <a:r>
                        <a:rPr lang="en-US" sz="2400" b="0" i="0" u="none" strike="noStrike">
                          <a:solidFill>
                            <a:srgbClr val="000000"/>
                          </a:solidFill>
                          <a:effectLst/>
                          <a:latin typeface="Calibri" panose="020F0502020204030204" pitchFamily="34" charset="0"/>
                        </a:rPr>
                        <a:t> $  2.965.000 </a:t>
                      </a:r>
                    </a:p>
                  </a:txBody>
                  <a:tcPr marL="9525" marR="9525" marT="9525" marB="0" anchor="b"/>
                </a:tc>
                <a:extLst>
                  <a:ext uri="{0D108BD9-81ED-4DB2-BD59-A6C34878D82A}">
                    <a16:rowId xmlns:a16="http://schemas.microsoft.com/office/drawing/2014/main" val="356906304"/>
                  </a:ext>
                </a:extLst>
              </a:tr>
              <a:tr h="355779">
                <a:tc>
                  <a:txBody>
                    <a:bodyPr/>
                    <a:lstStyle/>
                    <a:p>
                      <a:pPr algn="l" fontAlgn="b"/>
                      <a:r>
                        <a:rPr lang="en-US" sz="2400" b="0" i="0" u="none" strike="noStrike">
                          <a:solidFill>
                            <a:srgbClr val="000000"/>
                          </a:solidFill>
                          <a:effectLst/>
                          <a:latin typeface="Calibri" panose="020F0502020204030204" pitchFamily="34" charset="0"/>
                        </a:rPr>
                        <a:t>Ganancias del ejercicio</a:t>
                      </a:r>
                    </a:p>
                  </a:txBody>
                  <a:tcPr marL="9525" marR="9525" marT="9525" marB="0" anchor="b"/>
                </a:tc>
                <a:tc>
                  <a:txBody>
                    <a:bodyPr/>
                    <a:lstStyle/>
                    <a:p>
                      <a:pPr algn="l" fontAlgn="b"/>
                      <a:r>
                        <a:rPr lang="en-US" sz="2400" b="0" i="0" u="none" strike="noStrike">
                          <a:solidFill>
                            <a:srgbClr val="000000"/>
                          </a:solidFill>
                          <a:effectLst/>
                          <a:latin typeface="Calibri" panose="020F0502020204030204" pitchFamily="34" charset="0"/>
                        </a:rPr>
                        <a:t> $     355.100 </a:t>
                      </a:r>
                    </a:p>
                  </a:txBody>
                  <a:tcPr marL="9525" marR="9525" marT="9525" marB="0" anchor="b"/>
                </a:tc>
                <a:extLst>
                  <a:ext uri="{0D108BD9-81ED-4DB2-BD59-A6C34878D82A}">
                    <a16:rowId xmlns:a16="http://schemas.microsoft.com/office/drawing/2014/main" val="896399991"/>
                  </a:ext>
                </a:extLst>
              </a:tr>
              <a:tr h="355779">
                <a:tc>
                  <a:txBody>
                    <a:bodyPr/>
                    <a:lstStyle/>
                    <a:p>
                      <a:pPr algn="l" fontAlgn="b"/>
                      <a:r>
                        <a:rPr lang="en-US" sz="2400" b="1" i="0" u="none" strike="noStrike">
                          <a:solidFill>
                            <a:srgbClr val="000000"/>
                          </a:solidFill>
                          <a:effectLst/>
                          <a:latin typeface="Calibri" panose="020F0502020204030204" pitchFamily="34" charset="0"/>
                        </a:rPr>
                        <a:t>Total Patrimonio Neto</a:t>
                      </a:r>
                    </a:p>
                  </a:txBody>
                  <a:tcPr marL="9525" marR="9525" marT="9525" marB="0" anchor="b"/>
                </a:tc>
                <a:tc>
                  <a:txBody>
                    <a:bodyPr/>
                    <a:lstStyle/>
                    <a:p>
                      <a:pPr algn="l" fontAlgn="b"/>
                      <a:r>
                        <a:rPr lang="en-US" sz="2400" b="1" i="0" u="none" strike="noStrike">
                          <a:solidFill>
                            <a:srgbClr val="000000"/>
                          </a:solidFill>
                          <a:effectLst/>
                          <a:latin typeface="Calibri" panose="020F0502020204030204" pitchFamily="34" charset="0"/>
                        </a:rPr>
                        <a:t> $  3.320.100 </a:t>
                      </a:r>
                    </a:p>
                  </a:txBody>
                  <a:tcPr marL="9525" marR="9525" marT="9525" marB="0" anchor="b"/>
                </a:tc>
                <a:extLst>
                  <a:ext uri="{0D108BD9-81ED-4DB2-BD59-A6C34878D82A}">
                    <a16:rowId xmlns:a16="http://schemas.microsoft.com/office/drawing/2014/main" val="355202037"/>
                  </a:ext>
                </a:extLst>
              </a:tr>
              <a:tr h="355779">
                <a:tc>
                  <a:txBody>
                    <a:bodyPr/>
                    <a:lstStyle/>
                    <a:p>
                      <a:pPr algn="l" fontAlgn="b"/>
                      <a:r>
                        <a:rPr lang="es-MX" sz="2400" b="1" i="0" u="none" strike="noStrike">
                          <a:solidFill>
                            <a:srgbClr val="000000"/>
                          </a:solidFill>
                          <a:effectLst/>
                          <a:latin typeface="Calibri" panose="020F0502020204030204" pitchFamily="34" charset="0"/>
                        </a:rPr>
                        <a:t>Total Pasivo y Patrimonio Neto</a:t>
                      </a:r>
                    </a:p>
                  </a:txBody>
                  <a:tcPr marL="9525" marR="9525" marT="9525" marB="0" anchor="b"/>
                </a:tc>
                <a:tc>
                  <a:txBody>
                    <a:bodyPr/>
                    <a:lstStyle/>
                    <a:p>
                      <a:pPr algn="l" fontAlgn="b"/>
                      <a:r>
                        <a:rPr lang="en-US" sz="2400" b="1" i="0" u="none" strike="noStrike" dirty="0">
                          <a:solidFill>
                            <a:srgbClr val="000000"/>
                          </a:solidFill>
                          <a:effectLst/>
                          <a:latin typeface="Calibri" panose="020F0502020204030204" pitchFamily="34" charset="0"/>
                        </a:rPr>
                        <a:t> $  4.245.000 </a:t>
                      </a:r>
                    </a:p>
                  </a:txBody>
                  <a:tcPr marL="9525" marR="9525" marT="9525" marB="0" anchor="b"/>
                </a:tc>
                <a:extLst>
                  <a:ext uri="{0D108BD9-81ED-4DB2-BD59-A6C34878D82A}">
                    <a16:rowId xmlns:a16="http://schemas.microsoft.com/office/drawing/2014/main" val="3496565361"/>
                  </a:ext>
                </a:extLst>
              </a:tr>
            </a:tbl>
          </a:graphicData>
        </a:graphic>
      </p:graphicFrame>
      <p:cxnSp>
        <p:nvCxnSpPr>
          <p:cNvPr id="13" name="Straight Connector 12">
            <a:extLst>
              <a:ext uri="{FF2B5EF4-FFF2-40B4-BE49-F238E27FC236}">
                <a16:creationId xmlns:a16="http://schemas.microsoft.com/office/drawing/2014/main" id="{D434EAAF-BF44-4CCC-84D4-105F3370AFF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99730"/>
            <a:ext cx="4495800" cy="0"/>
          </a:xfrm>
          <a:prstGeom prst="line">
            <a:avLst/>
          </a:prstGeom>
          <a:ln w="254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38078135"/>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randombar(horizontal)">
                                      <p:cBhvr>
                                        <p:cTn id="1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718B0F80-1C8E-49FA-9B66-C9285753E25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p>
        </p:txBody>
      </p:sp>
      <p:sp>
        <p:nvSpPr>
          <p:cNvPr id="2" name="Title 1"/>
          <p:cNvSpPr>
            <a:spLocks noGrp="1"/>
          </p:cNvSpPr>
          <p:nvPr>
            <p:ph type="title"/>
          </p:nvPr>
        </p:nvSpPr>
        <p:spPr>
          <a:xfrm>
            <a:off x="643467" y="643466"/>
            <a:ext cx="3933390" cy="4937287"/>
          </a:xfrm>
        </p:spPr>
        <p:txBody>
          <a:bodyPr anchor="ctr">
            <a:normAutofit/>
          </a:bodyPr>
          <a:lstStyle/>
          <a:p>
            <a:pPr algn="l"/>
            <a:r>
              <a:rPr lang="es-CO" sz="4800" dirty="0">
                <a:solidFill>
                  <a:schemeClr val="tx1"/>
                </a:solidFill>
              </a:rPr>
              <a:t>Contenido</a:t>
            </a:r>
          </a:p>
        </p:txBody>
      </p:sp>
      <p:sp>
        <p:nvSpPr>
          <p:cNvPr id="11" name="Freeform 6">
            <a:extLst>
              <a:ext uri="{FF2B5EF4-FFF2-40B4-BE49-F238E27FC236}">
                <a16:creationId xmlns:a16="http://schemas.microsoft.com/office/drawing/2014/main" id="{CEF2B853-4083-4B70-AC2A-F79D8080934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flipH="1">
            <a:off x="0" y="643466"/>
            <a:ext cx="407988" cy="819150"/>
          </a:xfrm>
          <a:custGeom>
            <a:avLst/>
            <a:gdLst/>
            <a:ahLst/>
            <a:cxnLst/>
            <a:rect l="0" t="0" r="r" b="b"/>
            <a:pathLst>
              <a:path w="1799" h="3612">
                <a:moveTo>
                  <a:pt x="1799" y="0"/>
                </a:moveTo>
                <a:lnTo>
                  <a:pt x="1799" y="3612"/>
                </a:lnTo>
                <a:lnTo>
                  <a:pt x="1686" y="3609"/>
                </a:lnTo>
                <a:lnTo>
                  <a:pt x="1574" y="3598"/>
                </a:lnTo>
                <a:lnTo>
                  <a:pt x="1464" y="3581"/>
                </a:lnTo>
                <a:lnTo>
                  <a:pt x="1357" y="3557"/>
                </a:lnTo>
                <a:lnTo>
                  <a:pt x="1251" y="3527"/>
                </a:lnTo>
                <a:lnTo>
                  <a:pt x="1150" y="3490"/>
                </a:lnTo>
                <a:lnTo>
                  <a:pt x="1050" y="3448"/>
                </a:lnTo>
                <a:lnTo>
                  <a:pt x="953" y="3401"/>
                </a:lnTo>
                <a:lnTo>
                  <a:pt x="860" y="3347"/>
                </a:lnTo>
                <a:lnTo>
                  <a:pt x="771" y="3289"/>
                </a:lnTo>
                <a:lnTo>
                  <a:pt x="686" y="3224"/>
                </a:lnTo>
                <a:lnTo>
                  <a:pt x="604" y="3156"/>
                </a:lnTo>
                <a:lnTo>
                  <a:pt x="527" y="3083"/>
                </a:lnTo>
                <a:lnTo>
                  <a:pt x="454" y="3005"/>
                </a:lnTo>
                <a:lnTo>
                  <a:pt x="386" y="2923"/>
                </a:lnTo>
                <a:lnTo>
                  <a:pt x="323" y="2838"/>
                </a:lnTo>
                <a:lnTo>
                  <a:pt x="265" y="2748"/>
                </a:lnTo>
                <a:lnTo>
                  <a:pt x="211" y="2655"/>
                </a:lnTo>
                <a:lnTo>
                  <a:pt x="163" y="2559"/>
                </a:lnTo>
                <a:lnTo>
                  <a:pt x="121" y="2459"/>
                </a:lnTo>
                <a:lnTo>
                  <a:pt x="85" y="2356"/>
                </a:lnTo>
                <a:lnTo>
                  <a:pt x="55" y="2251"/>
                </a:lnTo>
                <a:lnTo>
                  <a:pt x="32" y="2143"/>
                </a:lnTo>
                <a:lnTo>
                  <a:pt x="14" y="2033"/>
                </a:lnTo>
                <a:lnTo>
                  <a:pt x="4" y="1920"/>
                </a:lnTo>
                <a:lnTo>
                  <a:pt x="0" y="1806"/>
                </a:lnTo>
                <a:lnTo>
                  <a:pt x="4" y="1692"/>
                </a:lnTo>
                <a:lnTo>
                  <a:pt x="14" y="1580"/>
                </a:lnTo>
                <a:lnTo>
                  <a:pt x="32" y="1469"/>
                </a:lnTo>
                <a:lnTo>
                  <a:pt x="55" y="1362"/>
                </a:lnTo>
                <a:lnTo>
                  <a:pt x="85" y="1256"/>
                </a:lnTo>
                <a:lnTo>
                  <a:pt x="121" y="1154"/>
                </a:lnTo>
                <a:lnTo>
                  <a:pt x="163" y="1054"/>
                </a:lnTo>
                <a:lnTo>
                  <a:pt x="211" y="958"/>
                </a:lnTo>
                <a:lnTo>
                  <a:pt x="265" y="864"/>
                </a:lnTo>
                <a:lnTo>
                  <a:pt x="323" y="774"/>
                </a:lnTo>
                <a:lnTo>
                  <a:pt x="386" y="689"/>
                </a:lnTo>
                <a:lnTo>
                  <a:pt x="454" y="607"/>
                </a:lnTo>
                <a:lnTo>
                  <a:pt x="527" y="529"/>
                </a:lnTo>
                <a:lnTo>
                  <a:pt x="604" y="456"/>
                </a:lnTo>
                <a:lnTo>
                  <a:pt x="686" y="388"/>
                </a:lnTo>
                <a:lnTo>
                  <a:pt x="771" y="325"/>
                </a:lnTo>
                <a:lnTo>
                  <a:pt x="860" y="266"/>
                </a:lnTo>
                <a:lnTo>
                  <a:pt x="953" y="212"/>
                </a:lnTo>
                <a:lnTo>
                  <a:pt x="1050" y="164"/>
                </a:lnTo>
                <a:lnTo>
                  <a:pt x="1150" y="122"/>
                </a:lnTo>
                <a:lnTo>
                  <a:pt x="1251" y="85"/>
                </a:lnTo>
                <a:lnTo>
                  <a:pt x="1357" y="55"/>
                </a:lnTo>
                <a:lnTo>
                  <a:pt x="1464" y="32"/>
                </a:lnTo>
                <a:lnTo>
                  <a:pt x="1574" y="14"/>
                </a:lnTo>
                <a:lnTo>
                  <a:pt x="1686" y="5"/>
                </a:lnTo>
                <a:lnTo>
                  <a:pt x="1799" y="0"/>
                </a:lnTo>
                <a:close/>
              </a:path>
            </a:pathLst>
          </a:custGeom>
          <a:solidFill>
            <a:schemeClr val="tx1">
              <a:lumMod val="85000"/>
              <a:lumOff val="15000"/>
            </a:schemeClr>
          </a:solidFill>
          <a:ln w="0">
            <a:noFill/>
            <a:prstDash val="solid"/>
            <a:round/>
            <a:headEnd/>
            <a:tailEnd/>
          </a:ln>
        </p:spPr>
      </p:sp>
      <p:sp>
        <p:nvSpPr>
          <p:cNvPr id="3" name="Content Placeholder 2"/>
          <p:cNvSpPr>
            <a:spLocks noGrp="1"/>
          </p:cNvSpPr>
          <p:nvPr>
            <p:ph type="body" idx="1"/>
          </p:nvPr>
        </p:nvSpPr>
        <p:spPr>
          <a:xfrm>
            <a:off x="4955354" y="643466"/>
            <a:ext cx="6593180" cy="4937287"/>
          </a:xfrm>
        </p:spPr>
        <p:txBody>
          <a:bodyPr anchor="ctr">
            <a:normAutofit/>
          </a:bodyPr>
          <a:lstStyle/>
          <a:p>
            <a:r>
              <a:rPr lang="es-CO" dirty="0"/>
              <a:t>Entendiendo</a:t>
            </a:r>
            <a:r>
              <a:rPr lang="en-US" dirty="0"/>
              <a:t> las </a:t>
            </a:r>
            <a:r>
              <a:rPr lang="es-CO" dirty="0"/>
              <a:t>finanzas</a:t>
            </a:r>
            <a:r>
              <a:rPr lang="en-US" dirty="0"/>
              <a:t> : Lo </a:t>
            </a:r>
            <a:r>
              <a:rPr lang="es-CO" dirty="0"/>
              <a:t>básico</a:t>
            </a:r>
            <a:r>
              <a:rPr lang="en-US" dirty="0"/>
              <a:t> </a:t>
            </a:r>
          </a:p>
          <a:p>
            <a:r>
              <a:rPr lang="es-CO" dirty="0"/>
              <a:t>Entendiendo</a:t>
            </a:r>
            <a:r>
              <a:rPr lang="en-US" dirty="0"/>
              <a:t> </a:t>
            </a:r>
            <a:r>
              <a:rPr lang="es-CO" dirty="0"/>
              <a:t>los</a:t>
            </a:r>
            <a:r>
              <a:rPr lang="en-US" dirty="0"/>
              <a:t> </a:t>
            </a:r>
            <a:r>
              <a:rPr lang="es-CO" dirty="0"/>
              <a:t>Estados</a:t>
            </a:r>
            <a:r>
              <a:rPr lang="en-US" dirty="0"/>
              <a:t>  </a:t>
            </a:r>
            <a:r>
              <a:rPr lang="es-CO" dirty="0"/>
              <a:t>Financieros</a:t>
            </a:r>
          </a:p>
          <a:p>
            <a:r>
              <a:rPr lang="es-CO" dirty="0"/>
              <a:t>Herramientas</a:t>
            </a:r>
            <a:r>
              <a:rPr lang="en-US" dirty="0"/>
              <a:t>  de </a:t>
            </a:r>
            <a:r>
              <a:rPr lang="es-CO" dirty="0"/>
              <a:t>Contabilidad</a:t>
            </a:r>
            <a:r>
              <a:rPr lang="en-US" dirty="0"/>
              <a:t> y </a:t>
            </a:r>
            <a:r>
              <a:rPr lang="es-CO" dirty="0"/>
              <a:t>Finanzas</a:t>
            </a:r>
          </a:p>
          <a:p>
            <a:r>
              <a:rPr lang="es-CO" dirty="0"/>
              <a:t>Términos</a:t>
            </a:r>
            <a:r>
              <a:rPr lang="en-US" dirty="0"/>
              <a:t> claves</a:t>
            </a:r>
          </a:p>
          <a:p>
            <a:r>
              <a:rPr lang="es-CO" dirty="0"/>
              <a:t>Caso</a:t>
            </a:r>
            <a:r>
              <a:rPr lang="en-US" dirty="0"/>
              <a:t> </a:t>
            </a:r>
            <a:r>
              <a:rPr lang="es-CO" dirty="0"/>
              <a:t>Practico</a:t>
            </a:r>
          </a:p>
        </p:txBody>
      </p:sp>
      <p:cxnSp>
        <p:nvCxnSpPr>
          <p:cNvPr id="13" name="Straight Connector 12">
            <a:extLst>
              <a:ext uri="{FF2B5EF4-FFF2-40B4-BE49-F238E27FC236}">
                <a16:creationId xmlns:a16="http://schemas.microsoft.com/office/drawing/2014/main" id="{D434EAAF-BF44-4CCC-84D4-105F3370AFF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99730"/>
            <a:ext cx="4495800" cy="0"/>
          </a:xfrm>
          <a:prstGeom prst="line">
            <a:avLst/>
          </a:prstGeom>
          <a:ln w="254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46555133"/>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wipe(down)">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wipe(down)">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wipe(down)">
                                      <p:cBhvr>
                                        <p:cTn id="22" dur="5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wipe(down)">
                                      <p:cBhvr>
                                        <p:cTn id="27" dur="500"/>
                                        <p:tgtEl>
                                          <p:spTgt spid="3">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grpId="0" nodeType="click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wipe(down)">
                                      <p:cBhvr>
                                        <p:cTn id="3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718B0F80-1C8E-49FA-9B66-C9285753E25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2" name="Title 1"/>
          <p:cNvSpPr>
            <a:spLocks noGrp="1"/>
          </p:cNvSpPr>
          <p:nvPr>
            <p:ph type="title"/>
          </p:nvPr>
        </p:nvSpPr>
        <p:spPr>
          <a:xfrm>
            <a:off x="643467" y="643466"/>
            <a:ext cx="3933390" cy="4937287"/>
          </a:xfrm>
        </p:spPr>
        <p:txBody>
          <a:bodyPr anchor="ctr">
            <a:normAutofit/>
          </a:bodyPr>
          <a:lstStyle/>
          <a:p>
            <a:pPr algn="ctr"/>
            <a:r>
              <a:rPr lang="es-CO" sz="4800" dirty="0">
                <a:solidFill>
                  <a:schemeClr val="tx1"/>
                </a:solidFill>
              </a:rPr>
              <a:t>Caso</a:t>
            </a:r>
            <a:r>
              <a:rPr lang="en-US" sz="4800" dirty="0">
                <a:solidFill>
                  <a:schemeClr val="tx1"/>
                </a:solidFill>
              </a:rPr>
              <a:t> </a:t>
            </a:r>
            <a:r>
              <a:rPr lang="es-CO" sz="4800" dirty="0">
                <a:solidFill>
                  <a:schemeClr val="tx1"/>
                </a:solidFill>
              </a:rPr>
              <a:t>Práctico</a:t>
            </a:r>
            <a:br>
              <a:rPr lang="es-CO" sz="4800" dirty="0">
                <a:solidFill>
                  <a:schemeClr val="tx1"/>
                </a:solidFill>
              </a:rPr>
            </a:br>
            <a:br>
              <a:rPr lang="es-CO" sz="4800" dirty="0">
                <a:solidFill>
                  <a:schemeClr val="tx1"/>
                </a:solidFill>
              </a:rPr>
            </a:br>
            <a:r>
              <a:rPr lang="es-CO" sz="4000" dirty="0">
                <a:solidFill>
                  <a:schemeClr val="tx1"/>
                </a:solidFill>
              </a:rPr>
              <a:t>BG Servicios </a:t>
            </a:r>
          </a:p>
        </p:txBody>
      </p:sp>
      <p:sp>
        <p:nvSpPr>
          <p:cNvPr id="11" name="Freeform 6">
            <a:extLst>
              <a:ext uri="{FF2B5EF4-FFF2-40B4-BE49-F238E27FC236}">
                <a16:creationId xmlns:a16="http://schemas.microsoft.com/office/drawing/2014/main" id="{CEF2B853-4083-4B70-AC2A-F79D8080934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flipH="1">
            <a:off x="0" y="643466"/>
            <a:ext cx="407988" cy="819150"/>
          </a:xfrm>
          <a:custGeom>
            <a:avLst/>
            <a:gdLst/>
            <a:ahLst/>
            <a:cxnLst/>
            <a:rect l="0" t="0" r="r" b="b"/>
            <a:pathLst>
              <a:path w="1799" h="3612">
                <a:moveTo>
                  <a:pt x="1799" y="0"/>
                </a:moveTo>
                <a:lnTo>
                  <a:pt x="1799" y="3612"/>
                </a:lnTo>
                <a:lnTo>
                  <a:pt x="1686" y="3609"/>
                </a:lnTo>
                <a:lnTo>
                  <a:pt x="1574" y="3598"/>
                </a:lnTo>
                <a:lnTo>
                  <a:pt x="1464" y="3581"/>
                </a:lnTo>
                <a:lnTo>
                  <a:pt x="1357" y="3557"/>
                </a:lnTo>
                <a:lnTo>
                  <a:pt x="1251" y="3527"/>
                </a:lnTo>
                <a:lnTo>
                  <a:pt x="1150" y="3490"/>
                </a:lnTo>
                <a:lnTo>
                  <a:pt x="1050" y="3448"/>
                </a:lnTo>
                <a:lnTo>
                  <a:pt x="953" y="3401"/>
                </a:lnTo>
                <a:lnTo>
                  <a:pt x="860" y="3347"/>
                </a:lnTo>
                <a:lnTo>
                  <a:pt x="771" y="3289"/>
                </a:lnTo>
                <a:lnTo>
                  <a:pt x="686" y="3224"/>
                </a:lnTo>
                <a:lnTo>
                  <a:pt x="604" y="3156"/>
                </a:lnTo>
                <a:lnTo>
                  <a:pt x="527" y="3083"/>
                </a:lnTo>
                <a:lnTo>
                  <a:pt x="454" y="3005"/>
                </a:lnTo>
                <a:lnTo>
                  <a:pt x="386" y="2923"/>
                </a:lnTo>
                <a:lnTo>
                  <a:pt x="323" y="2838"/>
                </a:lnTo>
                <a:lnTo>
                  <a:pt x="265" y="2748"/>
                </a:lnTo>
                <a:lnTo>
                  <a:pt x="211" y="2655"/>
                </a:lnTo>
                <a:lnTo>
                  <a:pt x="163" y="2559"/>
                </a:lnTo>
                <a:lnTo>
                  <a:pt x="121" y="2459"/>
                </a:lnTo>
                <a:lnTo>
                  <a:pt x="85" y="2356"/>
                </a:lnTo>
                <a:lnTo>
                  <a:pt x="55" y="2251"/>
                </a:lnTo>
                <a:lnTo>
                  <a:pt x="32" y="2143"/>
                </a:lnTo>
                <a:lnTo>
                  <a:pt x="14" y="2033"/>
                </a:lnTo>
                <a:lnTo>
                  <a:pt x="4" y="1920"/>
                </a:lnTo>
                <a:lnTo>
                  <a:pt x="0" y="1806"/>
                </a:lnTo>
                <a:lnTo>
                  <a:pt x="4" y="1692"/>
                </a:lnTo>
                <a:lnTo>
                  <a:pt x="14" y="1580"/>
                </a:lnTo>
                <a:lnTo>
                  <a:pt x="32" y="1469"/>
                </a:lnTo>
                <a:lnTo>
                  <a:pt x="55" y="1362"/>
                </a:lnTo>
                <a:lnTo>
                  <a:pt x="85" y="1256"/>
                </a:lnTo>
                <a:lnTo>
                  <a:pt x="121" y="1154"/>
                </a:lnTo>
                <a:lnTo>
                  <a:pt x="163" y="1054"/>
                </a:lnTo>
                <a:lnTo>
                  <a:pt x="211" y="958"/>
                </a:lnTo>
                <a:lnTo>
                  <a:pt x="265" y="864"/>
                </a:lnTo>
                <a:lnTo>
                  <a:pt x="323" y="774"/>
                </a:lnTo>
                <a:lnTo>
                  <a:pt x="386" y="689"/>
                </a:lnTo>
                <a:lnTo>
                  <a:pt x="454" y="607"/>
                </a:lnTo>
                <a:lnTo>
                  <a:pt x="527" y="529"/>
                </a:lnTo>
                <a:lnTo>
                  <a:pt x="604" y="456"/>
                </a:lnTo>
                <a:lnTo>
                  <a:pt x="686" y="388"/>
                </a:lnTo>
                <a:lnTo>
                  <a:pt x="771" y="325"/>
                </a:lnTo>
                <a:lnTo>
                  <a:pt x="860" y="266"/>
                </a:lnTo>
                <a:lnTo>
                  <a:pt x="953" y="212"/>
                </a:lnTo>
                <a:lnTo>
                  <a:pt x="1050" y="164"/>
                </a:lnTo>
                <a:lnTo>
                  <a:pt x="1150" y="122"/>
                </a:lnTo>
                <a:lnTo>
                  <a:pt x="1251" y="85"/>
                </a:lnTo>
                <a:lnTo>
                  <a:pt x="1357" y="55"/>
                </a:lnTo>
                <a:lnTo>
                  <a:pt x="1464" y="32"/>
                </a:lnTo>
                <a:lnTo>
                  <a:pt x="1574" y="14"/>
                </a:lnTo>
                <a:lnTo>
                  <a:pt x="1686" y="5"/>
                </a:lnTo>
                <a:lnTo>
                  <a:pt x="1799" y="0"/>
                </a:lnTo>
                <a:close/>
              </a:path>
            </a:pathLst>
          </a:custGeom>
          <a:solidFill>
            <a:schemeClr val="tx1">
              <a:lumMod val="85000"/>
              <a:lumOff val="15000"/>
            </a:schemeClr>
          </a:solidFill>
          <a:ln w="0">
            <a:noFill/>
            <a:prstDash val="solid"/>
            <a:round/>
            <a:headEnd/>
            <a:tailEnd/>
          </a:ln>
        </p:spPr>
      </p:sp>
      <p:graphicFrame>
        <p:nvGraphicFramePr>
          <p:cNvPr id="6" name="Marcador de contenido 5"/>
          <p:cNvGraphicFramePr>
            <a:graphicFrameLocks noGrp="1"/>
          </p:cNvGraphicFramePr>
          <p:nvPr>
            <p:ph idx="1"/>
            <p:extLst>
              <p:ext uri="{D42A27DB-BD31-4B8C-83A1-F6EECF244321}">
                <p14:modId xmlns:p14="http://schemas.microsoft.com/office/powerpoint/2010/main" val="4061354312"/>
              </p:ext>
            </p:extLst>
          </p:nvPr>
        </p:nvGraphicFramePr>
        <p:xfrm>
          <a:off x="4812336" y="1201272"/>
          <a:ext cx="6831024" cy="3980332"/>
        </p:xfrm>
        <a:graphic>
          <a:graphicData uri="http://schemas.openxmlformats.org/drawingml/2006/table">
            <a:tbl>
              <a:tblPr firstRow="1" bandRow="1">
                <a:tableStyleId>{5C22544A-7EE6-4342-B048-85BDC9FD1C3A}</a:tableStyleId>
              </a:tblPr>
              <a:tblGrid>
                <a:gridCol w="4664660">
                  <a:extLst>
                    <a:ext uri="{9D8B030D-6E8A-4147-A177-3AD203B41FA5}">
                      <a16:colId xmlns:a16="http://schemas.microsoft.com/office/drawing/2014/main" val="342088736"/>
                    </a:ext>
                  </a:extLst>
                </a:gridCol>
                <a:gridCol w="2166364">
                  <a:extLst>
                    <a:ext uri="{9D8B030D-6E8A-4147-A177-3AD203B41FA5}">
                      <a16:colId xmlns:a16="http://schemas.microsoft.com/office/drawing/2014/main" val="2043446110"/>
                    </a:ext>
                  </a:extLst>
                </a:gridCol>
              </a:tblGrid>
              <a:tr h="399046">
                <a:tc gridSpan="2">
                  <a:txBody>
                    <a:bodyPr/>
                    <a:lstStyle/>
                    <a:p>
                      <a:pPr algn="ctr" fontAlgn="b"/>
                      <a:r>
                        <a:rPr lang="en-US" sz="2400" b="1" i="0" u="none" strike="noStrike">
                          <a:solidFill>
                            <a:srgbClr val="000000"/>
                          </a:solidFill>
                          <a:effectLst/>
                          <a:latin typeface="Calibri" panose="020F0502020204030204" pitchFamily="34" charset="0"/>
                        </a:rPr>
                        <a:t>EMPRESA COMERCIAL XXXX</a:t>
                      </a:r>
                    </a:p>
                  </a:txBody>
                  <a:tcPr marL="9525" marR="9525" marT="9525" marB="0" anchor="b"/>
                </a:tc>
                <a:tc hMerge="1">
                  <a:txBody>
                    <a:bodyPr/>
                    <a:lstStyle/>
                    <a:p>
                      <a:endParaRPr lang="en-US"/>
                    </a:p>
                  </a:txBody>
                  <a:tcPr/>
                </a:tc>
                <a:extLst>
                  <a:ext uri="{0D108BD9-81ED-4DB2-BD59-A6C34878D82A}">
                    <a16:rowId xmlns:a16="http://schemas.microsoft.com/office/drawing/2014/main" val="1187409187"/>
                  </a:ext>
                </a:extLst>
              </a:tr>
              <a:tr h="399046">
                <a:tc gridSpan="2">
                  <a:txBody>
                    <a:bodyPr/>
                    <a:lstStyle/>
                    <a:p>
                      <a:pPr algn="ctr" fontAlgn="b"/>
                      <a:r>
                        <a:rPr lang="es-MX" sz="2400" b="1" i="0" u="none" strike="noStrike" dirty="0">
                          <a:solidFill>
                            <a:srgbClr val="000000"/>
                          </a:solidFill>
                          <a:effectLst/>
                          <a:latin typeface="Calibri" panose="020F0502020204030204" pitchFamily="34" charset="0"/>
                        </a:rPr>
                        <a:t>Balance General a Diciembre 31 de 2019</a:t>
                      </a:r>
                    </a:p>
                  </a:txBody>
                  <a:tcPr marL="9525" marR="9525" marT="9525" marB="0" anchor="b"/>
                </a:tc>
                <a:tc hMerge="1">
                  <a:txBody>
                    <a:bodyPr/>
                    <a:lstStyle/>
                    <a:p>
                      <a:endParaRPr lang="en-US"/>
                    </a:p>
                  </a:txBody>
                  <a:tcPr/>
                </a:tc>
                <a:extLst>
                  <a:ext uri="{0D108BD9-81ED-4DB2-BD59-A6C34878D82A}">
                    <a16:rowId xmlns:a16="http://schemas.microsoft.com/office/drawing/2014/main" val="3781444836"/>
                  </a:ext>
                </a:extLst>
              </a:tr>
              <a:tr h="388918">
                <a:tc>
                  <a:txBody>
                    <a:bodyPr/>
                    <a:lstStyle/>
                    <a:p>
                      <a:endParaRPr lang="en-US" dirty="0"/>
                    </a:p>
                  </a:txBody>
                  <a:tcPr/>
                </a:tc>
                <a:tc>
                  <a:txBody>
                    <a:bodyPr/>
                    <a:lstStyle/>
                    <a:p>
                      <a:endParaRPr lang="en-US" dirty="0"/>
                    </a:p>
                  </a:txBody>
                  <a:tcPr/>
                </a:tc>
                <a:extLst>
                  <a:ext uri="{0D108BD9-81ED-4DB2-BD59-A6C34878D82A}">
                    <a16:rowId xmlns:a16="http://schemas.microsoft.com/office/drawing/2014/main" val="133926444"/>
                  </a:ext>
                </a:extLst>
              </a:tr>
              <a:tr h="399046">
                <a:tc>
                  <a:txBody>
                    <a:bodyPr/>
                    <a:lstStyle/>
                    <a:p>
                      <a:pPr algn="l" fontAlgn="b"/>
                      <a:r>
                        <a:rPr lang="es-CO" sz="2400" b="1" i="0" u="none" strike="noStrike" noProof="0" dirty="0">
                          <a:solidFill>
                            <a:srgbClr val="000000"/>
                          </a:solidFill>
                          <a:effectLst/>
                          <a:latin typeface="Calibri" panose="020F0502020204030204" pitchFamily="34" charset="0"/>
                        </a:rPr>
                        <a:t>Activos</a:t>
                      </a:r>
                    </a:p>
                  </a:txBody>
                  <a:tcPr marL="9525" marR="9525" marT="9525" marB="0" anchor="b"/>
                </a:tc>
                <a:tc>
                  <a:txBody>
                    <a:bodyPr/>
                    <a:lstStyle/>
                    <a:p>
                      <a:pPr algn="l" fontAlgn="b"/>
                      <a:endParaRPr lang="en-US" sz="24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57145842"/>
                  </a:ext>
                </a:extLst>
              </a:tr>
              <a:tr h="399046">
                <a:tc>
                  <a:txBody>
                    <a:bodyPr/>
                    <a:lstStyle/>
                    <a:p>
                      <a:pPr algn="l" fontAlgn="b"/>
                      <a:r>
                        <a:rPr lang="es-CO" sz="2400" b="0" i="0" u="none" strike="noStrike" noProof="0" dirty="0">
                          <a:solidFill>
                            <a:srgbClr val="000000"/>
                          </a:solidFill>
                          <a:effectLst/>
                          <a:latin typeface="Calibri" panose="020F0502020204030204" pitchFamily="34" charset="0"/>
                        </a:rPr>
                        <a:t>Efectivo</a:t>
                      </a:r>
                    </a:p>
                  </a:txBody>
                  <a:tcPr marL="9525" marR="9525" marT="9525" marB="0" anchor="b"/>
                </a:tc>
                <a:tc>
                  <a:txBody>
                    <a:bodyPr/>
                    <a:lstStyle/>
                    <a:p>
                      <a:pPr algn="l" fontAlgn="b"/>
                      <a:r>
                        <a:rPr lang="en-US" sz="2400" b="0" i="0" u="none" strike="noStrike">
                          <a:solidFill>
                            <a:srgbClr val="000000"/>
                          </a:solidFill>
                          <a:effectLst/>
                          <a:latin typeface="Calibri" panose="020F0502020204030204" pitchFamily="34" charset="0"/>
                        </a:rPr>
                        <a:t> $   4.200.000 </a:t>
                      </a:r>
                    </a:p>
                  </a:txBody>
                  <a:tcPr marL="9525" marR="9525" marT="9525" marB="0" anchor="b"/>
                </a:tc>
                <a:extLst>
                  <a:ext uri="{0D108BD9-81ED-4DB2-BD59-A6C34878D82A}">
                    <a16:rowId xmlns:a16="http://schemas.microsoft.com/office/drawing/2014/main" val="2480119151"/>
                  </a:ext>
                </a:extLst>
              </a:tr>
              <a:tr h="399046">
                <a:tc>
                  <a:txBody>
                    <a:bodyPr/>
                    <a:lstStyle/>
                    <a:p>
                      <a:pPr algn="l" fontAlgn="b"/>
                      <a:r>
                        <a:rPr lang="es-CO" sz="2400" b="0" i="0" u="none" strike="noStrike" noProof="0" dirty="0">
                          <a:solidFill>
                            <a:srgbClr val="000000"/>
                          </a:solidFill>
                          <a:effectLst/>
                          <a:latin typeface="Calibri" panose="020F0502020204030204" pitchFamily="34" charset="0"/>
                        </a:rPr>
                        <a:t>Bancos</a:t>
                      </a:r>
                    </a:p>
                  </a:txBody>
                  <a:tcPr marL="9525" marR="9525" marT="9525" marB="0" anchor="b"/>
                </a:tc>
                <a:tc>
                  <a:txBody>
                    <a:bodyPr/>
                    <a:lstStyle/>
                    <a:p>
                      <a:pPr algn="l" fontAlgn="b"/>
                      <a:r>
                        <a:rPr lang="en-US" sz="2400" b="0" i="0" u="none" strike="noStrike">
                          <a:solidFill>
                            <a:srgbClr val="000000"/>
                          </a:solidFill>
                          <a:effectLst/>
                          <a:latin typeface="Calibri" panose="020F0502020204030204" pitchFamily="34" charset="0"/>
                        </a:rPr>
                        <a:t> $         45.000 </a:t>
                      </a:r>
                    </a:p>
                  </a:txBody>
                  <a:tcPr marL="9525" marR="9525" marT="9525" marB="0" anchor="b"/>
                </a:tc>
                <a:extLst>
                  <a:ext uri="{0D108BD9-81ED-4DB2-BD59-A6C34878D82A}">
                    <a16:rowId xmlns:a16="http://schemas.microsoft.com/office/drawing/2014/main" val="2297888278"/>
                  </a:ext>
                </a:extLst>
              </a:tr>
              <a:tr h="399046">
                <a:tc>
                  <a:txBody>
                    <a:bodyPr/>
                    <a:lstStyle/>
                    <a:p>
                      <a:pPr algn="l" fontAlgn="b"/>
                      <a:r>
                        <a:rPr lang="es-CO" sz="2400" b="0" i="0" u="none" strike="noStrike" noProof="0" dirty="0">
                          <a:solidFill>
                            <a:srgbClr val="000000"/>
                          </a:solidFill>
                          <a:effectLst/>
                          <a:latin typeface="Calibri" panose="020F0502020204030204" pitchFamily="34" charset="0"/>
                        </a:rPr>
                        <a:t>Cuentas</a:t>
                      </a:r>
                      <a:r>
                        <a:rPr lang="en-US" sz="2400" b="0" i="0" u="none" strike="noStrike" dirty="0">
                          <a:solidFill>
                            <a:srgbClr val="000000"/>
                          </a:solidFill>
                          <a:effectLst/>
                          <a:latin typeface="Calibri" panose="020F0502020204030204" pitchFamily="34" charset="0"/>
                        </a:rPr>
                        <a:t> </a:t>
                      </a:r>
                      <a:r>
                        <a:rPr lang="es-CO" sz="2400" b="0" i="0" u="none" strike="noStrike" noProof="0" dirty="0">
                          <a:solidFill>
                            <a:srgbClr val="000000"/>
                          </a:solidFill>
                          <a:effectLst/>
                          <a:latin typeface="Calibri" panose="020F0502020204030204" pitchFamily="34" charset="0"/>
                        </a:rPr>
                        <a:t>Por</a:t>
                      </a:r>
                      <a:r>
                        <a:rPr lang="en-US" sz="2400" b="0" i="0" u="none" strike="noStrike" dirty="0">
                          <a:solidFill>
                            <a:srgbClr val="000000"/>
                          </a:solidFill>
                          <a:effectLst/>
                          <a:latin typeface="Calibri" panose="020F0502020204030204" pitchFamily="34" charset="0"/>
                        </a:rPr>
                        <a:t> </a:t>
                      </a:r>
                      <a:r>
                        <a:rPr lang="es-CO" sz="2400" b="0" i="0" u="none" strike="noStrike" noProof="0" dirty="0">
                          <a:solidFill>
                            <a:srgbClr val="000000"/>
                          </a:solidFill>
                          <a:effectLst/>
                          <a:latin typeface="Calibri" panose="020F0502020204030204" pitchFamily="34" charset="0"/>
                        </a:rPr>
                        <a:t>Cobrar</a:t>
                      </a:r>
                    </a:p>
                  </a:txBody>
                  <a:tcPr marL="9525" marR="9525" marT="9525" marB="0" anchor="b"/>
                </a:tc>
                <a:tc>
                  <a:txBody>
                    <a:bodyPr/>
                    <a:lstStyle/>
                    <a:p>
                      <a:pPr algn="l" fontAlgn="b"/>
                      <a:r>
                        <a:rPr lang="en-US" sz="2400" b="0" i="0" u="none" strike="noStrike">
                          <a:solidFill>
                            <a:srgbClr val="000000"/>
                          </a:solidFill>
                          <a:effectLst/>
                          <a:latin typeface="Calibri" panose="020F0502020204030204" pitchFamily="34" charset="0"/>
                        </a:rPr>
                        <a:t> $   2.300.000 </a:t>
                      </a:r>
                    </a:p>
                  </a:txBody>
                  <a:tcPr marL="9525" marR="9525" marT="9525" marB="0" anchor="b"/>
                </a:tc>
                <a:extLst>
                  <a:ext uri="{0D108BD9-81ED-4DB2-BD59-A6C34878D82A}">
                    <a16:rowId xmlns:a16="http://schemas.microsoft.com/office/drawing/2014/main" val="2197672984"/>
                  </a:ext>
                </a:extLst>
              </a:tr>
              <a:tr h="399046">
                <a:tc>
                  <a:txBody>
                    <a:bodyPr/>
                    <a:lstStyle/>
                    <a:p>
                      <a:pPr algn="l" fontAlgn="b"/>
                      <a:r>
                        <a:rPr lang="en-US" sz="2400" b="1" i="0" u="none" strike="noStrike" dirty="0">
                          <a:solidFill>
                            <a:srgbClr val="000000"/>
                          </a:solidFill>
                          <a:effectLst/>
                          <a:latin typeface="Calibri" panose="020F0502020204030204" pitchFamily="34" charset="0"/>
                        </a:rPr>
                        <a:t>Total </a:t>
                      </a:r>
                      <a:r>
                        <a:rPr lang="es-CO" sz="2400" b="1" i="0" u="none" strike="noStrike" noProof="0" dirty="0">
                          <a:solidFill>
                            <a:srgbClr val="000000"/>
                          </a:solidFill>
                          <a:effectLst/>
                          <a:latin typeface="Calibri" panose="020F0502020204030204" pitchFamily="34" charset="0"/>
                        </a:rPr>
                        <a:t>activo</a:t>
                      </a:r>
                      <a:r>
                        <a:rPr lang="en-US" sz="2400" b="1" i="0" u="none" strike="noStrike" dirty="0">
                          <a:solidFill>
                            <a:srgbClr val="000000"/>
                          </a:solidFill>
                          <a:effectLst/>
                          <a:latin typeface="Calibri" panose="020F0502020204030204" pitchFamily="34" charset="0"/>
                        </a:rPr>
                        <a:t> </a:t>
                      </a:r>
                      <a:r>
                        <a:rPr lang="es-CO" sz="2400" b="1" i="0" u="none" strike="noStrike" noProof="0" dirty="0">
                          <a:solidFill>
                            <a:srgbClr val="000000"/>
                          </a:solidFill>
                          <a:effectLst/>
                          <a:latin typeface="Calibri" panose="020F0502020204030204" pitchFamily="34" charset="0"/>
                        </a:rPr>
                        <a:t>circulante</a:t>
                      </a:r>
                    </a:p>
                  </a:txBody>
                  <a:tcPr marL="9525" marR="9525" marT="9525" marB="0" anchor="b"/>
                </a:tc>
                <a:tc>
                  <a:txBody>
                    <a:bodyPr/>
                    <a:lstStyle/>
                    <a:p>
                      <a:pPr algn="l" fontAlgn="b"/>
                      <a:r>
                        <a:rPr lang="en-US" sz="2400" b="0" i="0" u="none" strike="noStrike" dirty="0">
                          <a:solidFill>
                            <a:srgbClr val="000000"/>
                          </a:solidFill>
                          <a:effectLst/>
                          <a:latin typeface="Calibri" panose="020F0502020204030204" pitchFamily="34" charset="0"/>
                        </a:rPr>
                        <a:t> $   6.545.000 </a:t>
                      </a:r>
                    </a:p>
                  </a:txBody>
                  <a:tcPr marL="9525" marR="9525" marT="9525" marB="0" anchor="b"/>
                </a:tc>
                <a:extLst>
                  <a:ext uri="{0D108BD9-81ED-4DB2-BD59-A6C34878D82A}">
                    <a16:rowId xmlns:a16="http://schemas.microsoft.com/office/drawing/2014/main" val="1860597707"/>
                  </a:ext>
                </a:extLst>
              </a:tr>
              <a:tr h="399046">
                <a:tc>
                  <a:txBody>
                    <a:bodyPr/>
                    <a:lstStyle/>
                    <a:p>
                      <a:pPr algn="l" fontAlgn="b"/>
                      <a:r>
                        <a:rPr lang="en-US" sz="2400" b="0" i="0" u="none" strike="noStrike">
                          <a:solidFill>
                            <a:srgbClr val="000000"/>
                          </a:solidFill>
                          <a:effectLst/>
                          <a:latin typeface="Calibri" panose="020F0502020204030204" pitchFamily="34" charset="0"/>
                        </a:rPr>
                        <a:t>Porpiedad, Planta y Equipo</a:t>
                      </a:r>
                    </a:p>
                  </a:txBody>
                  <a:tcPr marL="9525" marR="9525" marT="9525" marB="0" anchor="b"/>
                </a:tc>
                <a:tc>
                  <a:txBody>
                    <a:bodyPr/>
                    <a:lstStyle/>
                    <a:p>
                      <a:pPr algn="l" fontAlgn="b"/>
                      <a:r>
                        <a:rPr lang="en-US" sz="2400" b="0" i="0" u="none" strike="noStrike" dirty="0">
                          <a:solidFill>
                            <a:srgbClr val="000000"/>
                          </a:solidFill>
                          <a:effectLst/>
                          <a:latin typeface="Calibri" panose="020F0502020204030204" pitchFamily="34" charset="0"/>
                        </a:rPr>
                        <a:t> $   1.500.000 </a:t>
                      </a:r>
                    </a:p>
                  </a:txBody>
                  <a:tcPr marL="9525" marR="9525" marT="9525" marB="0" anchor="b"/>
                </a:tc>
                <a:extLst>
                  <a:ext uri="{0D108BD9-81ED-4DB2-BD59-A6C34878D82A}">
                    <a16:rowId xmlns:a16="http://schemas.microsoft.com/office/drawing/2014/main" val="847672034"/>
                  </a:ext>
                </a:extLst>
              </a:tr>
              <a:tr h="399046">
                <a:tc>
                  <a:txBody>
                    <a:bodyPr/>
                    <a:lstStyle/>
                    <a:p>
                      <a:pPr algn="l" fontAlgn="b"/>
                      <a:r>
                        <a:rPr lang="en-US" sz="2400" b="1" i="0" u="none" strike="noStrike">
                          <a:solidFill>
                            <a:srgbClr val="000000"/>
                          </a:solidFill>
                          <a:effectLst/>
                          <a:latin typeface="Calibri" panose="020F0502020204030204" pitchFamily="34" charset="0"/>
                        </a:rPr>
                        <a:t>Total Activos</a:t>
                      </a:r>
                    </a:p>
                  </a:txBody>
                  <a:tcPr marL="9525" marR="9525" marT="9525" marB="0" anchor="b"/>
                </a:tc>
                <a:tc>
                  <a:txBody>
                    <a:bodyPr/>
                    <a:lstStyle/>
                    <a:p>
                      <a:pPr algn="l" fontAlgn="b"/>
                      <a:r>
                        <a:rPr lang="en-US" sz="2400" b="1" i="0" u="none" strike="noStrike" dirty="0">
                          <a:solidFill>
                            <a:srgbClr val="000000"/>
                          </a:solidFill>
                          <a:effectLst/>
                          <a:latin typeface="Calibri" panose="020F0502020204030204" pitchFamily="34" charset="0"/>
                        </a:rPr>
                        <a:t> $   8.045.000 </a:t>
                      </a:r>
                    </a:p>
                  </a:txBody>
                  <a:tcPr marL="9525" marR="9525" marT="9525" marB="0" anchor="b"/>
                </a:tc>
                <a:extLst>
                  <a:ext uri="{0D108BD9-81ED-4DB2-BD59-A6C34878D82A}">
                    <a16:rowId xmlns:a16="http://schemas.microsoft.com/office/drawing/2014/main" val="1406588631"/>
                  </a:ext>
                </a:extLst>
              </a:tr>
            </a:tbl>
          </a:graphicData>
        </a:graphic>
      </p:graphicFrame>
      <p:cxnSp>
        <p:nvCxnSpPr>
          <p:cNvPr id="13" name="Straight Connector 12">
            <a:extLst>
              <a:ext uri="{FF2B5EF4-FFF2-40B4-BE49-F238E27FC236}">
                <a16:creationId xmlns:a16="http://schemas.microsoft.com/office/drawing/2014/main" id="{D434EAAF-BF44-4CCC-84D4-105F3370AFF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99730"/>
            <a:ext cx="4495800" cy="0"/>
          </a:xfrm>
          <a:prstGeom prst="line">
            <a:avLst/>
          </a:prstGeom>
          <a:ln w="254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57955641"/>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randombar(horizontal)">
                                      <p:cBhvr>
                                        <p:cTn id="1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718B0F80-1C8E-49FA-9B66-C9285753E25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2" name="Title 1"/>
          <p:cNvSpPr>
            <a:spLocks noGrp="1"/>
          </p:cNvSpPr>
          <p:nvPr>
            <p:ph type="title"/>
          </p:nvPr>
        </p:nvSpPr>
        <p:spPr>
          <a:xfrm>
            <a:off x="643467" y="643466"/>
            <a:ext cx="3933390" cy="4937287"/>
          </a:xfrm>
        </p:spPr>
        <p:txBody>
          <a:bodyPr anchor="ctr">
            <a:normAutofit/>
          </a:bodyPr>
          <a:lstStyle/>
          <a:p>
            <a:pPr algn="ctr"/>
            <a:r>
              <a:rPr lang="es-CO" sz="4800" dirty="0">
                <a:solidFill>
                  <a:schemeClr val="tx1"/>
                </a:solidFill>
              </a:rPr>
              <a:t>Caso</a:t>
            </a:r>
            <a:r>
              <a:rPr lang="en-US" sz="4800" dirty="0">
                <a:solidFill>
                  <a:schemeClr val="tx1"/>
                </a:solidFill>
              </a:rPr>
              <a:t> </a:t>
            </a:r>
            <a:r>
              <a:rPr lang="es-CO" sz="4800" dirty="0">
                <a:solidFill>
                  <a:schemeClr val="tx1"/>
                </a:solidFill>
              </a:rPr>
              <a:t>Práctico</a:t>
            </a:r>
            <a:br>
              <a:rPr lang="es-CO" sz="4800" dirty="0">
                <a:solidFill>
                  <a:schemeClr val="tx1"/>
                </a:solidFill>
              </a:rPr>
            </a:br>
            <a:br>
              <a:rPr lang="es-CO" sz="4800" dirty="0">
                <a:solidFill>
                  <a:schemeClr val="tx1"/>
                </a:solidFill>
              </a:rPr>
            </a:br>
            <a:r>
              <a:rPr lang="es-CO" sz="4000" dirty="0">
                <a:solidFill>
                  <a:schemeClr val="tx1"/>
                </a:solidFill>
              </a:rPr>
              <a:t>BG Servicios </a:t>
            </a:r>
          </a:p>
        </p:txBody>
      </p:sp>
      <p:sp>
        <p:nvSpPr>
          <p:cNvPr id="11" name="Freeform 6">
            <a:extLst>
              <a:ext uri="{FF2B5EF4-FFF2-40B4-BE49-F238E27FC236}">
                <a16:creationId xmlns:a16="http://schemas.microsoft.com/office/drawing/2014/main" id="{CEF2B853-4083-4B70-AC2A-F79D8080934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flipH="1">
            <a:off x="0" y="643466"/>
            <a:ext cx="407988" cy="819150"/>
          </a:xfrm>
          <a:custGeom>
            <a:avLst/>
            <a:gdLst/>
            <a:ahLst/>
            <a:cxnLst/>
            <a:rect l="0" t="0" r="r" b="b"/>
            <a:pathLst>
              <a:path w="1799" h="3612">
                <a:moveTo>
                  <a:pt x="1799" y="0"/>
                </a:moveTo>
                <a:lnTo>
                  <a:pt x="1799" y="3612"/>
                </a:lnTo>
                <a:lnTo>
                  <a:pt x="1686" y="3609"/>
                </a:lnTo>
                <a:lnTo>
                  <a:pt x="1574" y="3598"/>
                </a:lnTo>
                <a:lnTo>
                  <a:pt x="1464" y="3581"/>
                </a:lnTo>
                <a:lnTo>
                  <a:pt x="1357" y="3557"/>
                </a:lnTo>
                <a:lnTo>
                  <a:pt x="1251" y="3527"/>
                </a:lnTo>
                <a:lnTo>
                  <a:pt x="1150" y="3490"/>
                </a:lnTo>
                <a:lnTo>
                  <a:pt x="1050" y="3448"/>
                </a:lnTo>
                <a:lnTo>
                  <a:pt x="953" y="3401"/>
                </a:lnTo>
                <a:lnTo>
                  <a:pt x="860" y="3347"/>
                </a:lnTo>
                <a:lnTo>
                  <a:pt x="771" y="3289"/>
                </a:lnTo>
                <a:lnTo>
                  <a:pt x="686" y="3224"/>
                </a:lnTo>
                <a:lnTo>
                  <a:pt x="604" y="3156"/>
                </a:lnTo>
                <a:lnTo>
                  <a:pt x="527" y="3083"/>
                </a:lnTo>
                <a:lnTo>
                  <a:pt x="454" y="3005"/>
                </a:lnTo>
                <a:lnTo>
                  <a:pt x="386" y="2923"/>
                </a:lnTo>
                <a:lnTo>
                  <a:pt x="323" y="2838"/>
                </a:lnTo>
                <a:lnTo>
                  <a:pt x="265" y="2748"/>
                </a:lnTo>
                <a:lnTo>
                  <a:pt x="211" y="2655"/>
                </a:lnTo>
                <a:lnTo>
                  <a:pt x="163" y="2559"/>
                </a:lnTo>
                <a:lnTo>
                  <a:pt x="121" y="2459"/>
                </a:lnTo>
                <a:lnTo>
                  <a:pt x="85" y="2356"/>
                </a:lnTo>
                <a:lnTo>
                  <a:pt x="55" y="2251"/>
                </a:lnTo>
                <a:lnTo>
                  <a:pt x="32" y="2143"/>
                </a:lnTo>
                <a:lnTo>
                  <a:pt x="14" y="2033"/>
                </a:lnTo>
                <a:lnTo>
                  <a:pt x="4" y="1920"/>
                </a:lnTo>
                <a:lnTo>
                  <a:pt x="0" y="1806"/>
                </a:lnTo>
                <a:lnTo>
                  <a:pt x="4" y="1692"/>
                </a:lnTo>
                <a:lnTo>
                  <a:pt x="14" y="1580"/>
                </a:lnTo>
                <a:lnTo>
                  <a:pt x="32" y="1469"/>
                </a:lnTo>
                <a:lnTo>
                  <a:pt x="55" y="1362"/>
                </a:lnTo>
                <a:lnTo>
                  <a:pt x="85" y="1256"/>
                </a:lnTo>
                <a:lnTo>
                  <a:pt x="121" y="1154"/>
                </a:lnTo>
                <a:lnTo>
                  <a:pt x="163" y="1054"/>
                </a:lnTo>
                <a:lnTo>
                  <a:pt x="211" y="958"/>
                </a:lnTo>
                <a:lnTo>
                  <a:pt x="265" y="864"/>
                </a:lnTo>
                <a:lnTo>
                  <a:pt x="323" y="774"/>
                </a:lnTo>
                <a:lnTo>
                  <a:pt x="386" y="689"/>
                </a:lnTo>
                <a:lnTo>
                  <a:pt x="454" y="607"/>
                </a:lnTo>
                <a:lnTo>
                  <a:pt x="527" y="529"/>
                </a:lnTo>
                <a:lnTo>
                  <a:pt x="604" y="456"/>
                </a:lnTo>
                <a:lnTo>
                  <a:pt x="686" y="388"/>
                </a:lnTo>
                <a:lnTo>
                  <a:pt x="771" y="325"/>
                </a:lnTo>
                <a:lnTo>
                  <a:pt x="860" y="266"/>
                </a:lnTo>
                <a:lnTo>
                  <a:pt x="953" y="212"/>
                </a:lnTo>
                <a:lnTo>
                  <a:pt x="1050" y="164"/>
                </a:lnTo>
                <a:lnTo>
                  <a:pt x="1150" y="122"/>
                </a:lnTo>
                <a:lnTo>
                  <a:pt x="1251" y="85"/>
                </a:lnTo>
                <a:lnTo>
                  <a:pt x="1357" y="55"/>
                </a:lnTo>
                <a:lnTo>
                  <a:pt x="1464" y="32"/>
                </a:lnTo>
                <a:lnTo>
                  <a:pt x="1574" y="14"/>
                </a:lnTo>
                <a:lnTo>
                  <a:pt x="1686" y="5"/>
                </a:lnTo>
                <a:lnTo>
                  <a:pt x="1799" y="0"/>
                </a:lnTo>
                <a:close/>
              </a:path>
            </a:pathLst>
          </a:custGeom>
          <a:solidFill>
            <a:schemeClr val="tx1">
              <a:lumMod val="85000"/>
              <a:lumOff val="15000"/>
            </a:schemeClr>
          </a:solidFill>
          <a:ln w="0">
            <a:noFill/>
            <a:prstDash val="solid"/>
            <a:round/>
            <a:headEnd/>
            <a:tailEnd/>
          </a:ln>
        </p:spPr>
      </p:sp>
      <p:graphicFrame>
        <p:nvGraphicFramePr>
          <p:cNvPr id="6" name="Marcador de contenido 5"/>
          <p:cNvGraphicFramePr>
            <a:graphicFrameLocks noGrp="1"/>
          </p:cNvGraphicFramePr>
          <p:nvPr>
            <p:ph idx="1"/>
            <p:extLst>
              <p:ext uri="{D42A27DB-BD31-4B8C-83A1-F6EECF244321}">
                <p14:modId xmlns:p14="http://schemas.microsoft.com/office/powerpoint/2010/main" val="1007008894"/>
              </p:ext>
            </p:extLst>
          </p:nvPr>
        </p:nvGraphicFramePr>
        <p:xfrm>
          <a:off x="4812336" y="949747"/>
          <a:ext cx="6678624" cy="4869180"/>
        </p:xfrm>
        <a:graphic>
          <a:graphicData uri="http://schemas.openxmlformats.org/drawingml/2006/table">
            <a:tbl>
              <a:tblPr firstRow="1" bandRow="1">
                <a:tableStyleId>{5C22544A-7EE6-4342-B048-85BDC9FD1C3A}</a:tableStyleId>
              </a:tblPr>
              <a:tblGrid>
                <a:gridCol w="4560592">
                  <a:extLst>
                    <a:ext uri="{9D8B030D-6E8A-4147-A177-3AD203B41FA5}">
                      <a16:colId xmlns:a16="http://schemas.microsoft.com/office/drawing/2014/main" val="342088736"/>
                    </a:ext>
                  </a:extLst>
                </a:gridCol>
                <a:gridCol w="2118032">
                  <a:extLst>
                    <a:ext uri="{9D8B030D-6E8A-4147-A177-3AD203B41FA5}">
                      <a16:colId xmlns:a16="http://schemas.microsoft.com/office/drawing/2014/main" val="2043446110"/>
                    </a:ext>
                  </a:extLst>
                </a:gridCol>
              </a:tblGrid>
              <a:tr h="355779">
                <a:tc gridSpan="2">
                  <a:txBody>
                    <a:bodyPr/>
                    <a:lstStyle/>
                    <a:p>
                      <a:pPr algn="ctr" fontAlgn="b"/>
                      <a:r>
                        <a:rPr lang="en-US" sz="2400" b="1" i="0" u="none" strike="noStrike">
                          <a:solidFill>
                            <a:srgbClr val="000000"/>
                          </a:solidFill>
                          <a:effectLst/>
                          <a:latin typeface="Calibri" panose="020F0502020204030204" pitchFamily="34" charset="0"/>
                        </a:rPr>
                        <a:t>EMPRESA COMERCIAL XXXX</a:t>
                      </a:r>
                    </a:p>
                  </a:txBody>
                  <a:tcPr marL="9525" marR="9525" marT="9525" marB="0" anchor="b"/>
                </a:tc>
                <a:tc hMerge="1">
                  <a:txBody>
                    <a:bodyPr/>
                    <a:lstStyle/>
                    <a:p>
                      <a:endParaRPr lang="en-US"/>
                    </a:p>
                  </a:txBody>
                  <a:tcPr/>
                </a:tc>
                <a:extLst>
                  <a:ext uri="{0D108BD9-81ED-4DB2-BD59-A6C34878D82A}">
                    <a16:rowId xmlns:a16="http://schemas.microsoft.com/office/drawing/2014/main" val="1187409187"/>
                  </a:ext>
                </a:extLst>
              </a:tr>
              <a:tr h="355779">
                <a:tc gridSpan="2">
                  <a:txBody>
                    <a:bodyPr/>
                    <a:lstStyle/>
                    <a:p>
                      <a:pPr algn="ctr" fontAlgn="b"/>
                      <a:r>
                        <a:rPr lang="es-MX" sz="2400" b="1" i="0" u="none" strike="noStrike" dirty="0">
                          <a:solidFill>
                            <a:srgbClr val="000000"/>
                          </a:solidFill>
                          <a:effectLst/>
                          <a:latin typeface="Calibri" panose="020F0502020204030204" pitchFamily="34" charset="0"/>
                        </a:rPr>
                        <a:t>Balance General a Diciembre 31 de 2019</a:t>
                      </a:r>
                    </a:p>
                  </a:txBody>
                  <a:tcPr marL="9525" marR="9525" marT="9525" marB="0" anchor="b"/>
                </a:tc>
                <a:tc hMerge="1">
                  <a:txBody>
                    <a:bodyPr/>
                    <a:lstStyle/>
                    <a:p>
                      <a:endParaRPr lang="en-US"/>
                    </a:p>
                  </a:txBody>
                  <a:tcPr/>
                </a:tc>
                <a:extLst>
                  <a:ext uri="{0D108BD9-81ED-4DB2-BD59-A6C34878D82A}">
                    <a16:rowId xmlns:a16="http://schemas.microsoft.com/office/drawing/2014/main" val="3781444836"/>
                  </a:ext>
                </a:extLst>
              </a:tr>
              <a:tr h="355779">
                <a:tc>
                  <a:txBody>
                    <a:bodyPr/>
                    <a:lstStyle/>
                    <a:p>
                      <a:endParaRPr lang="en-US" dirty="0"/>
                    </a:p>
                  </a:txBody>
                  <a:tcPr/>
                </a:tc>
                <a:tc>
                  <a:txBody>
                    <a:bodyPr/>
                    <a:lstStyle/>
                    <a:p>
                      <a:endParaRPr lang="en-US" dirty="0"/>
                    </a:p>
                  </a:txBody>
                  <a:tcPr/>
                </a:tc>
                <a:extLst>
                  <a:ext uri="{0D108BD9-81ED-4DB2-BD59-A6C34878D82A}">
                    <a16:rowId xmlns:a16="http://schemas.microsoft.com/office/drawing/2014/main" val="133926444"/>
                  </a:ext>
                </a:extLst>
              </a:tr>
              <a:tr h="355779">
                <a:tc>
                  <a:txBody>
                    <a:bodyPr/>
                    <a:lstStyle/>
                    <a:p>
                      <a:pPr algn="l" fontAlgn="b"/>
                      <a:r>
                        <a:rPr lang="en-US" sz="2400" b="0" i="0" u="none" strike="noStrike">
                          <a:solidFill>
                            <a:srgbClr val="000000"/>
                          </a:solidFill>
                          <a:effectLst/>
                          <a:latin typeface="Calibri" panose="020F0502020204030204" pitchFamily="34" charset="0"/>
                        </a:rPr>
                        <a:t>Pasivo y patrimonio neto</a:t>
                      </a:r>
                    </a:p>
                  </a:txBody>
                  <a:tcPr marL="9525" marR="9525" marT="9525" marB="0" anchor="b"/>
                </a:tc>
                <a:tc>
                  <a:txBody>
                    <a:bodyPr/>
                    <a:lstStyle/>
                    <a:p>
                      <a:pPr algn="l" fontAlgn="b"/>
                      <a:endParaRPr lang="en-US" sz="24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57145842"/>
                  </a:ext>
                </a:extLst>
              </a:tr>
              <a:tr h="355779">
                <a:tc>
                  <a:txBody>
                    <a:bodyPr/>
                    <a:lstStyle/>
                    <a:p>
                      <a:pPr algn="l" fontAlgn="b"/>
                      <a:r>
                        <a:rPr lang="en-US" sz="2400" b="0" i="0" u="none" strike="noStrike">
                          <a:solidFill>
                            <a:srgbClr val="000000"/>
                          </a:solidFill>
                          <a:effectLst/>
                          <a:latin typeface="Calibri" panose="020F0502020204030204" pitchFamily="34" charset="0"/>
                        </a:rPr>
                        <a:t>Cuentas por pagar</a:t>
                      </a:r>
                    </a:p>
                  </a:txBody>
                  <a:tcPr marL="9525" marR="9525" marT="9525" marB="0" anchor="b"/>
                </a:tc>
                <a:tc>
                  <a:txBody>
                    <a:bodyPr/>
                    <a:lstStyle/>
                    <a:p>
                      <a:pPr algn="l" fontAlgn="b"/>
                      <a:r>
                        <a:rPr lang="en-US" sz="2400" b="0" i="0" u="none" strike="noStrike">
                          <a:solidFill>
                            <a:srgbClr val="000000"/>
                          </a:solidFill>
                          <a:effectLst/>
                          <a:latin typeface="Calibri" panose="020F0502020204030204" pitchFamily="34" charset="0"/>
                        </a:rPr>
                        <a:t> $       600.000 </a:t>
                      </a:r>
                    </a:p>
                  </a:txBody>
                  <a:tcPr marL="9525" marR="9525" marT="9525" marB="0" anchor="b"/>
                </a:tc>
                <a:extLst>
                  <a:ext uri="{0D108BD9-81ED-4DB2-BD59-A6C34878D82A}">
                    <a16:rowId xmlns:a16="http://schemas.microsoft.com/office/drawing/2014/main" val="2480119151"/>
                  </a:ext>
                </a:extLst>
              </a:tr>
              <a:tr h="355779">
                <a:tc>
                  <a:txBody>
                    <a:bodyPr/>
                    <a:lstStyle/>
                    <a:p>
                      <a:pPr algn="l" fontAlgn="b"/>
                      <a:r>
                        <a:rPr lang="en-US" sz="2400" b="0" i="0" u="none" strike="noStrike">
                          <a:solidFill>
                            <a:srgbClr val="000000"/>
                          </a:solidFill>
                          <a:effectLst/>
                          <a:latin typeface="Calibri" panose="020F0502020204030204" pitchFamily="34" charset="0"/>
                        </a:rPr>
                        <a:t>Impuestos por pagar</a:t>
                      </a:r>
                    </a:p>
                  </a:txBody>
                  <a:tcPr marL="9525" marR="9525" marT="9525" marB="0" anchor="b"/>
                </a:tc>
                <a:tc>
                  <a:txBody>
                    <a:bodyPr/>
                    <a:lstStyle/>
                    <a:p>
                      <a:pPr algn="l" fontAlgn="b"/>
                      <a:r>
                        <a:rPr lang="en-US" sz="2400" b="0" i="0" u="none" strike="noStrike">
                          <a:solidFill>
                            <a:srgbClr val="000000"/>
                          </a:solidFill>
                          <a:effectLst/>
                          <a:latin typeface="Calibri" panose="020F0502020204030204" pitchFamily="34" charset="0"/>
                        </a:rPr>
                        <a:t> $   2.277.000 </a:t>
                      </a:r>
                    </a:p>
                  </a:txBody>
                  <a:tcPr marL="9525" marR="9525" marT="9525" marB="0" anchor="b"/>
                </a:tc>
                <a:extLst>
                  <a:ext uri="{0D108BD9-81ED-4DB2-BD59-A6C34878D82A}">
                    <a16:rowId xmlns:a16="http://schemas.microsoft.com/office/drawing/2014/main" val="2297888278"/>
                  </a:ext>
                </a:extLst>
              </a:tr>
              <a:tr h="355779">
                <a:tc>
                  <a:txBody>
                    <a:bodyPr/>
                    <a:lstStyle/>
                    <a:p>
                      <a:pPr algn="l" fontAlgn="b"/>
                      <a:r>
                        <a:rPr lang="en-US" sz="2400" b="0" i="0" u="none" strike="noStrike">
                          <a:solidFill>
                            <a:srgbClr val="000000"/>
                          </a:solidFill>
                          <a:effectLst/>
                          <a:latin typeface="Calibri" panose="020F0502020204030204" pitchFamily="34" charset="0"/>
                        </a:rPr>
                        <a:t>Deuda a Corto Plazo</a:t>
                      </a:r>
                    </a:p>
                  </a:txBody>
                  <a:tcPr marL="9525" marR="9525" marT="9525" marB="0" anchor="b"/>
                </a:tc>
                <a:tc>
                  <a:txBody>
                    <a:bodyPr/>
                    <a:lstStyle/>
                    <a:p>
                      <a:pPr algn="l" fontAlgn="b"/>
                      <a:r>
                        <a:rPr lang="en-US" sz="2400" b="0" i="0" u="none" strike="noStrike">
                          <a:solidFill>
                            <a:srgbClr val="000000"/>
                          </a:solidFill>
                          <a:effectLst/>
                          <a:latin typeface="Calibri" panose="020F0502020204030204" pitchFamily="34" charset="0"/>
                        </a:rPr>
                        <a:t> $         50.000 </a:t>
                      </a:r>
                    </a:p>
                  </a:txBody>
                  <a:tcPr marL="9525" marR="9525" marT="9525" marB="0" anchor="b"/>
                </a:tc>
                <a:extLst>
                  <a:ext uri="{0D108BD9-81ED-4DB2-BD59-A6C34878D82A}">
                    <a16:rowId xmlns:a16="http://schemas.microsoft.com/office/drawing/2014/main" val="2197672984"/>
                  </a:ext>
                </a:extLst>
              </a:tr>
              <a:tr h="355779">
                <a:tc>
                  <a:txBody>
                    <a:bodyPr/>
                    <a:lstStyle/>
                    <a:p>
                      <a:pPr algn="l" fontAlgn="b"/>
                      <a:r>
                        <a:rPr lang="en-US" sz="2400" b="1" i="0" u="none" strike="noStrike">
                          <a:solidFill>
                            <a:srgbClr val="000000"/>
                          </a:solidFill>
                          <a:effectLst/>
                          <a:latin typeface="Calibri" panose="020F0502020204030204" pitchFamily="34" charset="0"/>
                        </a:rPr>
                        <a:t>Total Pasivo Circulante</a:t>
                      </a:r>
                    </a:p>
                  </a:txBody>
                  <a:tcPr marL="9525" marR="9525" marT="9525" marB="0" anchor="b"/>
                </a:tc>
                <a:tc>
                  <a:txBody>
                    <a:bodyPr/>
                    <a:lstStyle/>
                    <a:p>
                      <a:pPr algn="l" fontAlgn="b"/>
                      <a:r>
                        <a:rPr lang="en-US" sz="2400" b="1" i="0" u="none" strike="noStrike">
                          <a:solidFill>
                            <a:srgbClr val="000000"/>
                          </a:solidFill>
                          <a:effectLst/>
                          <a:latin typeface="Calibri" panose="020F0502020204030204" pitchFamily="34" charset="0"/>
                        </a:rPr>
                        <a:t> $   2.927.000 </a:t>
                      </a:r>
                    </a:p>
                  </a:txBody>
                  <a:tcPr marL="9525" marR="9525" marT="9525" marB="0" anchor="b"/>
                </a:tc>
                <a:extLst>
                  <a:ext uri="{0D108BD9-81ED-4DB2-BD59-A6C34878D82A}">
                    <a16:rowId xmlns:a16="http://schemas.microsoft.com/office/drawing/2014/main" val="1860597707"/>
                  </a:ext>
                </a:extLst>
              </a:tr>
              <a:tr h="355779">
                <a:tc>
                  <a:txBody>
                    <a:bodyPr/>
                    <a:lstStyle/>
                    <a:p>
                      <a:pPr algn="l" fontAlgn="b"/>
                      <a:r>
                        <a:rPr lang="en-US" sz="2400" b="0" i="0" u="none" strike="noStrike">
                          <a:solidFill>
                            <a:srgbClr val="000000"/>
                          </a:solidFill>
                          <a:effectLst/>
                          <a:latin typeface="Calibri" panose="020F0502020204030204" pitchFamily="34" charset="0"/>
                        </a:rPr>
                        <a:t>Deuda a Largo Plazo</a:t>
                      </a:r>
                    </a:p>
                  </a:txBody>
                  <a:tcPr marL="9525" marR="9525" marT="9525" marB="0" anchor="b"/>
                </a:tc>
                <a:tc>
                  <a:txBody>
                    <a:bodyPr/>
                    <a:lstStyle/>
                    <a:p>
                      <a:pPr algn="l" fontAlgn="b"/>
                      <a:r>
                        <a:rPr lang="en-US" sz="2400" b="0" i="0" u="none" strike="noStrike">
                          <a:solidFill>
                            <a:srgbClr val="000000"/>
                          </a:solidFill>
                          <a:effectLst/>
                          <a:latin typeface="Calibri" panose="020F0502020204030204" pitchFamily="34" charset="0"/>
                        </a:rPr>
                        <a:t> $       100.000 </a:t>
                      </a:r>
                    </a:p>
                  </a:txBody>
                  <a:tcPr marL="9525" marR="9525" marT="9525" marB="0" anchor="b"/>
                </a:tc>
                <a:extLst>
                  <a:ext uri="{0D108BD9-81ED-4DB2-BD59-A6C34878D82A}">
                    <a16:rowId xmlns:a16="http://schemas.microsoft.com/office/drawing/2014/main" val="847672034"/>
                  </a:ext>
                </a:extLst>
              </a:tr>
              <a:tr h="355779">
                <a:tc>
                  <a:txBody>
                    <a:bodyPr/>
                    <a:lstStyle/>
                    <a:p>
                      <a:pPr algn="l" fontAlgn="b"/>
                      <a:r>
                        <a:rPr lang="en-US" sz="2400" b="1" i="0" u="none" strike="noStrike">
                          <a:solidFill>
                            <a:srgbClr val="000000"/>
                          </a:solidFill>
                          <a:effectLst/>
                          <a:latin typeface="Calibri" panose="020F0502020204030204" pitchFamily="34" charset="0"/>
                        </a:rPr>
                        <a:t>Total Pasivo </a:t>
                      </a:r>
                    </a:p>
                  </a:txBody>
                  <a:tcPr marL="9525" marR="9525" marT="9525" marB="0" anchor="b"/>
                </a:tc>
                <a:tc>
                  <a:txBody>
                    <a:bodyPr/>
                    <a:lstStyle/>
                    <a:p>
                      <a:pPr algn="l" fontAlgn="b"/>
                      <a:r>
                        <a:rPr lang="en-US" sz="2400" b="1" i="0" u="none" strike="noStrike">
                          <a:solidFill>
                            <a:srgbClr val="000000"/>
                          </a:solidFill>
                          <a:effectLst/>
                          <a:latin typeface="Calibri" panose="020F0502020204030204" pitchFamily="34" charset="0"/>
                        </a:rPr>
                        <a:t> $   3.027.000 </a:t>
                      </a:r>
                    </a:p>
                  </a:txBody>
                  <a:tcPr marL="9525" marR="9525" marT="9525" marB="0" anchor="b"/>
                </a:tc>
                <a:extLst>
                  <a:ext uri="{0D108BD9-81ED-4DB2-BD59-A6C34878D82A}">
                    <a16:rowId xmlns:a16="http://schemas.microsoft.com/office/drawing/2014/main" val="1406588631"/>
                  </a:ext>
                </a:extLst>
              </a:tr>
              <a:tr h="355779">
                <a:tc>
                  <a:txBody>
                    <a:bodyPr/>
                    <a:lstStyle/>
                    <a:p>
                      <a:pPr algn="l" fontAlgn="b"/>
                      <a:r>
                        <a:rPr lang="en-US" sz="2400" b="0" i="0" u="none" strike="noStrike">
                          <a:solidFill>
                            <a:srgbClr val="000000"/>
                          </a:solidFill>
                          <a:effectLst/>
                          <a:latin typeface="Calibri" panose="020F0502020204030204" pitchFamily="34" charset="0"/>
                        </a:rPr>
                        <a:t>Aporte de Capital</a:t>
                      </a:r>
                    </a:p>
                  </a:txBody>
                  <a:tcPr marL="9525" marR="9525" marT="9525" marB="0" anchor="b"/>
                </a:tc>
                <a:tc>
                  <a:txBody>
                    <a:bodyPr/>
                    <a:lstStyle/>
                    <a:p>
                      <a:pPr algn="l" fontAlgn="b"/>
                      <a:r>
                        <a:rPr lang="en-US" sz="2400" b="0" i="0" u="none" strike="noStrike">
                          <a:solidFill>
                            <a:srgbClr val="000000"/>
                          </a:solidFill>
                          <a:effectLst/>
                          <a:latin typeface="Calibri" panose="020F0502020204030204" pitchFamily="34" charset="0"/>
                        </a:rPr>
                        <a:t> $       395.000 </a:t>
                      </a:r>
                    </a:p>
                  </a:txBody>
                  <a:tcPr marL="9525" marR="9525" marT="9525" marB="0" anchor="b"/>
                </a:tc>
                <a:extLst>
                  <a:ext uri="{0D108BD9-81ED-4DB2-BD59-A6C34878D82A}">
                    <a16:rowId xmlns:a16="http://schemas.microsoft.com/office/drawing/2014/main" val="356906304"/>
                  </a:ext>
                </a:extLst>
              </a:tr>
              <a:tr h="355779">
                <a:tc>
                  <a:txBody>
                    <a:bodyPr/>
                    <a:lstStyle/>
                    <a:p>
                      <a:pPr algn="l" fontAlgn="b"/>
                      <a:r>
                        <a:rPr lang="en-US" sz="2400" b="0" i="0" u="none" strike="noStrike">
                          <a:solidFill>
                            <a:srgbClr val="000000"/>
                          </a:solidFill>
                          <a:effectLst/>
                          <a:latin typeface="Calibri" panose="020F0502020204030204" pitchFamily="34" charset="0"/>
                        </a:rPr>
                        <a:t>Ganancias del ejercicio</a:t>
                      </a:r>
                    </a:p>
                  </a:txBody>
                  <a:tcPr marL="9525" marR="9525" marT="9525" marB="0" anchor="b"/>
                </a:tc>
                <a:tc>
                  <a:txBody>
                    <a:bodyPr/>
                    <a:lstStyle/>
                    <a:p>
                      <a:pPr algn="l" fontAlgn="b"/>
                      <a:r>
                        <a:rPr lang="en-US" sz="2400" b="0" i="0" u="none" strike="noStrike">
                          <a:solidFill>
                            <a:srgbClr val="000000"/>
                          </a:solidFill>
                          <a:effectLst/>
                          <a:latin typeface="Calibri" panose="020F0502020204030204" pitchFamily="34" charset="0"/>
                        </a:rPr>
                        <a:t> $   4.623.000 </a:t>
                      </a:r>
                    </a:p>
                  </a:txBody>
                  <a:tcPr marL="9525" marR="9525" marT="9525" marB="0" anchor="b"/>
                </a:tc>
                <a:extLst>
                  <a:ext uri="{0D108BD9-81ED-4DB2-BD59-A6C34878D82A}">
                    <a16:rowId xmlns:a16="http://schemas.microsoft.com/office/drawing/2014/main" val="896399991"/>
                  </a:ext>
                </a:extLst>
              </a:tr>
              <a:tr h="355779">
                <a:tc>
                  <a:txBody>
                    <a:bodyPr/>
                    <a:lstStyle/>
                    <a:p>
                      <a:pPr algn="l" fontAlgn="b"/>
                      <a:r>
                        <a:rPr lang="en-US" sz="2400" b="1" i="0" u="none" strike="noStrike">
                          <a:solidFill>
                            <a:srgbClr val="000000"/>
                          </a:solidFill>
                          <a:effectLst/>
                          <a:latin typeface="Calibri" panose="020F0502020204030204" pitchFamily="34" charset="0"/>
                        </a:rPr>
                        <a:t>Total Patrimonio Neto</a:t>
                      </a:r>
                    </a:p>
                  </a:txBody>
                  <a:tcPr marL="9525" marR="9525" marT="9525" marB="0" anchor="b"/>
                </a:tc>
                <a:tc>
                  <a:txBody>
                    <a:bodyPr/>
                    <a:lstStyle/>
                    <a:p>
                      <a:pPr algn="l" fontAlgn="b"/>
                      <a:r>
                        <a:rPr lang="en-US" sz="2400" b="1" i="0" u="none" strike="noStrike" dirty="0">
                          <a:solidFill>
                            <a:srgbClr val="000000"/>
                          </a:solidFill>
                          <a:effectLst/>
                          <a:latin typeface="Calibri" panose="020F0502020204030204" pitchFamily="34" charset="0"/>
                        </a:rPr>
                        <a:t> $   5.018.000 </a:t>
                      </a:r>
                    </a:p>
                  </a:txBody>
                  <a:tcPr marL="9525" marR="9525" marT="9525" marB="0" anchor="b"/>
                </a:tc>
                <a:extLst>
                  <a:ext uri="{0D108BD9-81ED-4DB2-BD59-A6C34878D82A}">
                    <a16:rowId xmlns:a16="http://schemas.microsoft.com/office/drawing/2014/main" val="355202037"/>
                  </a:ext>
                </a:extLst>
              </a:tr>
            </a:tbl>
          </a:graphicData>
        </a:graphic>
      </p:graphicFrame>
      <p:cxnSp>
        <p:nvCxnSpPr>
          <p:cNvPr id="13" name="Straight Connector 12">
            <a:extLst>
              <a:ext uri="{FF2B5EF4-FFF2-40B4-BE49-F238E27FC236}">
                <a16:creationId xmlns:a16="http://schemas.microsoft.com/office/drawing/2014/main" id="{D434EAAF-BF44-4CCC-84D4-105F3370AFF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99730"/>
            <a:ext cx="4495800" cy="0"/>
          </a:xfrm>
          <a:prstGeom prst="line">
            <a:avLst/>
          </a:prstGeom>
          <a:ln w="254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07731303"/>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randombar(horizontal)">
                                      <p:cBhvr>
                                        <p:cTn id="1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7865333E-6BF7-40FE-AC7D-EB8A0900AA9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White">
          <a:xfrm>
            <a:off x="0" y="0"/>
            <a:ext cx="12191999"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ctrTitle"/>
          </p:nvPr>
        </p:nvSpPr>
        <p:spPr>
          <a:xfrm>
            <a:off x="2754667" y="2247254"/>
            <a:ext cx="8832898" cy="1064026"/>
          </a:xfrm>
        </p:spPr>
        <p:txBody>
          <a:bodyPr anchor="t">
            <a:normAutofit fontScale="90000"/>
          </a:bodyPr>
          <a:lstStyle/>
          <a:p>
            <a:br>
              <a:rPr lang="en-US" sz="8000" dirty="0"/>
            </a:br>
            <a:endParaRPr lang="en-US" sz="8000" dirty="0"/>
          </a:p>
        </p:txBody>
      </p:sp>
      <p:sp>
        <p:nvSpPr>
          <p:cNvPr id="11" name="Freeform 6">
            <a:extLst>
              <a:ext uri="{FF2B5EF4-FFF2-40B4-BE49-F238E27FC236}">
                <a16:creationId xmlns:a16="http://schemas.microsoft.com/office/drawing/2014/main" id="{C971C6CD-6DA8-4FDD-A89B-4B681DEABB5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11784011" y="514572"/>
            <a:ext cx="407988" cy="819150"/>
          </a:xfrm>
          <a:custGeom>
            <a:avLst/>
            <a:gdLst/>
            <a:ahLst/>
            <a:cxnLst/>
            <a:rect l="0" t="0" r="r" b="b"/>
            <a:pathLst>
              <a:path w="1799" h="3612">
                <a:moveTo>
                  <a:pt x="1799" y="0"/>
                </a:moveTo>
                <a:lnTo>
                  <a:pt x="1799" y="3612"/>
                </a:lnTo>
                <a:lnTo>
                  <a:pt x="1686" y="3609"/>
                </a:lnTo>
                <a:lnTo>
                  <a:pt x="1574" y="3598"/>
                </a:lnTo>
                <a:lnTo>
                  <a:pt x="1464" y="3581"/>
                </a:lnTo>
                <a:lnTo>
                  <a:pt x="1357" y="3557"/>
                </a:lnTo>
                <a:lnTo>
                  <a:pt x="1251" y="3527"/>
                </a:lnTo>
                <a:lnTo>
                  <a:pt x="1150" y="3490"/>
                </a:lnTo>
                <a:lnTo>
                  <a:pt x="1050" y="3448"/>
                </a:lnTo>
                <a:lnTo>
                  <a:pt x="953" y="3401"/>
                </a:lnTo>
                <a:lnTo>
                  <a:pt x="860" y="3347"/>
                </a:lnTo>
                <a:lnTo>
                  <a:pt x="771" y="3289"/>
                </a:lnTo>
                <a:lnTo>
                  <a:pt x="686" y="3224"/>
                </a:lnTo>
                <a:lnTo>
                  <a:pt x="604" y="3156"/>
                </a:lnTo>
                <a:lnTo>
                  <a:pt x="527" y="3083"/>
                </a:lnTo>
                <a:lnTo>
                  <a:pt x="454" y="3005"/>
                </a:lnTo>
                <a:lnTo>
                  <a:pt x="386" y="2923"/>
                </a:lnTo>
                <a:lnTo>
                  <a:pt x="323" y="2838"/>
                </a:lnTo>
                <a:lnTo>
                  <a:pt x="265" y="2748"/>
                </a:lnTo>
                <a:lnTo>
                  <a:pt x="211" y="2655"/>
                </a:lnTo>
                <a:lnTo>
                  <a:pt x="163" y="2559"/>
                </a:lnTo>
                <a:lnTo>
                  <a:pt x="121" y="2459"/>
                </a:lnTo>
                <a:lnTo>
                  <a:pt x="85" y="2356"/>
                </a:lnTo>
                <a:lnTo>
                  <a:pt x="55" y="2251"/>
                </a:lnTo>
                <a:lnTo>
                  <a:pt x="32" y="2143"/>
                </a:lnTo>
                <a:lnTo>
                  <a:pt x="14" y="2033"/>
                </a:lnTo>
                <a:lnTo>
                  <a:pt x="4" y="1920"/>
                </a:lnTo>
                <a:lnTo>
                  <a:pt x="0" y="1806"/>
                </a:lnTo>
                <a:lnTo>
                  <a:pt x="4" y="1692"/>
                </a:lnTo>
                <a:lnTo>
                  <a:pt x="14" y="1580"/>
                </a:lnTo>
                <a:lnTo>
                  <a:pt x="32" y="1469"/>
                </a:lnTo>
                <a:lnTo>
                  <a:pt x="55" y="1362"/>
                </a:lnTo>
                <a:lnTo>
                  <a:pt x="85" y="1256"/>
                </a:lnTo>
                <a:lnTo>
                  <a:pt x="121" y="1154"/>
                </a:lnTo>
                <a:lnTo>
                  <a:pt x="163" y="1054"/>
                </a:lnTo>
                <a:lnTo>
                  <a:pt x="211" y="958"/>
                </a:lnTo>
                <a:lnTo>
                  <a:pt x="265" y="864"/>
                </a:lnTo>
                <a:lnTo>
                  <a:pt x="323" y="774"/>
                </a:lnTo>
                <a:lnTo>
                  <a:pt x="386" y="689"/>
                </a:lnTo>
                <a:lnTo>
                  <a:pt x="454" y="607"/>
                </a:lnTo>
                <a:lnTo>
                  <a:pt x="527" y="529"/>
                </a:lnTo>
                <a:lnTo>
                  <a:pt x="604" y="456"/>
                </a:lnTo>
                <a:lnTo>
                  <a:pt x="686" y="388"/>
                </a:lnTo>
                <a:lnTo>
                  <a:pt x="771" y="325"/>
                </a:lnTo>
                <a:lnTo>
                  <a:pt x="860" y="266"/>
                </a:lnTo>
                <a:lnTo>
                  <a:pt x="953" y="212"/>
                </a:lnTo>
                <a:lnTo>
                  <a:pt x="1050" y="164"/>
                </a:lnTo>
                <a:lnTo>
                  <a:pt x="1150" y="122"/>
                </a:lnTo>
                <a:lnTo>
                  <a:pt x="1251" y="85"/>
                </a:lnTo>
                <a:lnTo>
                  <a:pt x="1357" y="55"/>
                </a:lnTo>
                <a:lnTo>
                  <a:pt x="1464" y="32"/>
                </a:lnTo>
                <a:lnTo>
                  <a:pt x="1574" y="14"/>
                </a:lnTo>
                <a:lnTo>
                  <a:pt x="1686" y="5"/>
                </a:lnTo>
                <a:lnTo>
                  <a:pt x="1799" y="0"/>
                </a:lnTo>
                <a:close/>
              </a:path>
            </a:pathLst>
          </a:custGeom>
          <a:solidFill>
            <a:schemeClr val="tx2"/>
          </a:solidFill>
          <a:ln w="0">
            <a:noFill/>
            <a:prstDash val="solid"/>
            <a:round/>
            <a:headEnd/>
            <a:tailEnd/>
          </a:ln>
        </p:spPr>
      </p:sp>
      <p:cxnSp>
        <p:nvCxnSpPr>
          <p:cNvPr id="13" name="Straight Connector 12">
            <a:extLst>
              <a:ext uri="{FF2B5EF4-FFF2-40B4-BE49-F238E27FC236}">
                <a16:creationId xmlns:a16="http://schemas.microsoft.com/office/drawing/2014/main" id="{ED3CBB7D-B825-489C-9789-70D05A25CF6F}"/>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2865120" y="2519131"/>
            <a:ext cx="9326880" cy="0"/>
          </a:xfrm>
          <a:prstGeom prst="line">
            <a:avLst/>
          </a:prstGeom>
          <a:ln w="25400">
            <a:solidFill>
              <a:schemeClr val="tx2"/>
            </a:solidFill>
          </a:ln>
        </p:spPr>
        <p:style>
          <a:lnRef idx="1">
            <a:schemeClr val="accent1"/>
          </a:lnRef>
          <a:fillRef idx="0">
            <a:schemeClr val="accent1"/>
          </a:fillRef>
          <a:effectRef idx="0">
            <a:schemeClr val="accent1"/>
          </a:effectRef>
          <a:fontRef idx="minor">
            <a:schemeClr val="tx1"/>
          </a:fontRef>
        </p:style>
      </p:cxnSp>
      <p:pic>
        <p:nvPicPr>
          <p:cNvPr id="4" name="Imagen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54667" y="2870106"/>
            <a:ext cx="3039116" cy="2923860"/>
          </a:xfrm>
          <a:prstGeom prst="rect">
            <a:avLst/>
          </a:prstGeom>
        </p:spPr>
      </p:pic>
      <p:pic>
        <p:nvPicPr>
          <p:cNvPr id="5" name="Imagen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094916" y="3567911"/>
            <a:ext cx="3939441" cy="1134927"/>
          </a:xfrm>
          <a:prstGeom prst="rect">
            <a:avLst/>
          </a:prstGeom>
        </p:spPr>
      </p:pic>
      <p:sp>
        <p:nvSpPr>
          <p:cNvPr id="12" name="CuadroTexto 11"/>
          <p:cNvSpPr txBox="1"/>
          <p:nvPr/>
        </p:nvSpPr>
        <p:spPr>
          <a:xfrm>
            <a:off x="3486072" y="1807084"/>
            <a:ext cx="5811222" cy="584775"/>
          </a:xfrm>
          <a:prstGeom prst="rect">
            <a:avLst/>
          </a:prstGeom>
          <a:noFill/>
        </p:spPr>
        <p:txBody>
          <a:bodyPr wrap="square" rtlCol="0">
            <a:spAutoFit/>
          </a:bodyPr>
          <a:lstStyle/>
          <a:p>
            <a:r>
              <a:rPr lang="en-US" sz="2800" i="1" dirty="0"/>
              <a:t> </a:t>
            </a:r>
            <a:r>
              <a:rPr lang="en-US" sz="3200" i="1" dirty="0"/>
              <a:t>Finance and accounting News</a:t>
            </a:r>
          </a:p>
        </p:txBody>
      </p:sp>
      <p:sp>
        <p:nvSpPr>
          <p:cNvPr id="14" name="CuadroTexto 13"/>
          <p:cNvSpPr txBox="1"/>
          <p:nvPr/>
        </p:nvSpPr>
        <p:spPr>
          <a:xfrm>
            <a:off x="8671560" y="1772746"/>
            <a:ext cx="3520440" cy="584775"/>
          </a:xfrm>
          <a:prstGeom prst="rect">
            <a:avLst/>
          </a:prstGeom>
          <a:noFill/>
        </p:spPr>
        <p:txBody>
          <a:bodyPr wrap="square" rtlCol="0">
            <a:spAutoFit/>
          </a:bodyPr>
          <a:lstStyle/>
          <a:p>
            <a:r>
              <a:rPr lang="es-CO" sz="3200" i="1" dirty="0"/>
              <a:t>y</a:t>
            </a:r>
            <a:r>
              <a:rPr lang="es-CO" sz="3200" dirty="0"/>
              <a:t> </a:t>
            </a:r>
            <a:endParaRPr lang="en-US" sz="3200" dirty="0"/>
          </a:p>
        </p:txBody>
      </p:sp>
      <p:sp>
        <p:nvSpPr>
          <p:cNvPr id="15" name="CuadroTexto 14"/>
          <p:cNvSpPr txBox="1"/>
          <p:nvPr/>
        </p:nvSpPr>
        <p:spPr>
          <a:xfrm>
            <a:off x="9064636" y="1826551"/>
            <a:ext cx="1896684" cy="584775"/>
          </a:xfrm>
          <a:prstGeom prst="rect">
            <a:avLst/>
          </a:prstGeom>
          <a:noFill/>
        </p:spPr>
        <p:txBody>
          <a:bodyPr wrap="square" rtlCol="0">
            <a:spAutoFit/>
          </a:bodyPr>
          <a:lstStyle/>
          <a:p>
            <a:r>
              <a:rPr lang="es-CO" sz="3200" i="1" dirty="0"/>
              <a:t>ACOPI</a:t>
            </a:r>
            <a:endParaRPr lang="en-US" sz="3200" i="1" dirty="0"/>
          </a:p>
        </p:txBody>
      </p:sp>
      <p:sp>
        <p:nvSpPr>
          <p:cNvPr id="16" name="CuadroTexto 15"/>
          <p:cNvSpPr txBox="1"/>
          <p:nvPr/>
        </p:nvSpPr>
        <p:spPr>
          <a:xfrm>
            <a:off x="7528560" y="5793966"/>
            <a:ext cx="5133509" cy="525240"/>
          </a:xfrm>
          <a:prstGeom prst="rect">
            <a:avLst/>
          </a:prstGeom>
          <a:noFill/>
        </p:spPr>
        <p:txBody>
          <a:bodyPr wrap="square" rtlCol="0">
            <a:spAutoFit/>
          </a:bodyPr>
          <a:lstStyle/>
          <a:p>
            <a:r>
              <a:rPr lang="es-CO" sz="2800" i="1" dirty="0">
                <a:latin typeface="+mj-lt"/>
              </a:rPr>
              <a:t>Agradece su participación </a:t>
            </a:r>
            <a:endParaRPr lang="en-US" sz="2800" i="1" dirty="0">
              <a:latin typeface="+mj-lt"/>
            </a:endParaRPr>
          </a:p>
        </p:txBody>
      </p:sp>
    </p:spTree>
    <p:extLst>
      <p:ext uri="{BB962C8B-B14F-4D97-AF65-F5344CB8AC3E}">
        <p14:creationId xmlns:p14="http://schemas.microsoft.com/office/powerpoint/2010/main" val="9265230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26" presetClass="entr" presetSubtype="0" fill="hold" nodeType="click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wipe(down)">
                                      <p:cBhvr>
                                        <p:cTn id="15" dur="580">
                                          <p:stCondLst>
                                            <p:cond delay="0"/>
                                          </p:stCondLst>
                                        </p:cTn>
                                        <p:tgtEl>
                                          <p:spTgt spid="4"/>
                                        </p:tgtEl>
                                      </p:cBhvr>
                                    </p:animEffect>
                                    <p:anim calcmode="lin" valueType="num">
                                      <p:cBhvr>
                                        <p:cTn id="16" dur="1822"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17" dur="664"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18" dur="664" tmFilter="0, 0; 0.125,0.2665; 0.25,0.4; 0.375,0.465; 0.5,0.5;  0.625,0.535; 0.75,0.6; 0.875,0.7335; 1,1">
                                          <p:stCondLst>
                                            <p:cond delay="664"/>
                                          </p:stCondLst>
                                        </p:cTn>
                                        <p:tgtEl>
                                          <p:spTgt spid="4"/>
                                        </p:tgtEl>
                                        <p:attrNameLst>
                                          <p:attrName>ppt_y</p:attrName>
                                        </p:attrNameLst>
                                      </p:cBhvr>
                                      <p:tavLst>
                                        <p:tav tm="0" fmla="#ppt_y-sin(pi*$)/9">
                                          <p:val>
                                            <p:fltVal val="0"/>
                                          </p:val>
                                        </p:tav>
                                        <p:tav tm="100000">
                                          <p:val>
                                            <p:fltVal val="1"/>
                                          </p:val>
                                        </p:tav>
                                      </p:tavLst>
                                    </p:anim>
                                    <p:anim calcmode="lin" valueType="num">
                                      <p:cBhvr>
                                        <p:cTn id="19" dur="332" tmFilter="0, 0; 0.125,0.2665; 0.25,0.4; 0.375,0.465; 0.5,0.5;  0.625,0.535; 0.75,0.6; 0.875,0.7335; 1,1">
                                          <p:stCondLst>
                                            <p:cond delay="1324"/>
                                          </p:stCondLst>
                                        </p:cTn>
                                        <p:tgtEl>
                                          <p:spTgt spid="4"/>
                                        </p:tgtEl>
                                        <p:attrNameLst>
                                          <p:attrName>ppt_y</p:attrName>
                                        </p:attrNameLst>
                                      </p:cBhvr>
                                      <p:tavLst>
                                        <p:tav tm="0" fmla="#ppt_y-sin(pi*$)/27">
                                          <p:val>
                                            <p:fltVal val="0"/>
                                          </p:val>
                                        </p:tav>
                                        <p:tav tm="100000">
                                          <p:val>
                                            <p:fltVal val="1"/>
                                          </p:val>
                                        </p:tav>
                                      </p:tavLst>
                                    </p:anim>
                                    <p:anim calcmode="lin" valueType="num">
                                      <p:cBhvr>
                                        <p:cTn id="20" dur="164" tmFilter="0, 0; 0.125,0.2665; 0.25,0.4; 0.375,0.465; 0.5,0.5;  0.625,0.535; 0.75,0.6; 0.875,0.7335; 1,1">
                                          <p:stCondLst>
                                            <p:cond delay="1656"/>
                                          </p:stCondLst>
                                        </p:cTn>
                                        <p:tgtEl>
                                          <p:spTgt spid="4"/>
                                        </p:tgtEl>
                                        <p:attrNameLst>
                                          <p:attrName>ppt_y</p:attrName>
                                        </p:attrNameLst>
                                      </p:cBhvr>
                                      <p:tavLst>
                                        <p:tav tm="0" fmla="#ppt_y-sin(pi*$)/81">
                                          <p:val>
                                            <p:fltVal val="0"/>
                                          </p:val>
                                        </p:tav>
                                        <p:tav tm="100000">
                                          <p:val>
                                            <p:fltVal val="1"/>
                                          </p:val>
                                        </p:tav>
                                      </p:tavLst>
                                    </p:anim>
                                    <p:animScale>
                                      <p:cBhvr>
                                        <p:cTn id="21" dur="26">
                                          <p:stCondLst>
                                            <p:cond delay="650"/>
                                          </p:stCondLst>
                                        </p:cTn>
                                        <p:tgtEl>
                                          <p:spTgt spid="4"/>
                                        </p:tgtEl>
                                      </p:cBhvr>
                                      <p:to x="100000" y="60000"/>
                                    </p:animScale>
                                    <p:animScale>
                                      <p:cBhvr>
                                        <p:cTn id="22" dur="166" decel="50000">
                                          <p:stCondLst>
                                            <p:cond delay="676"/>
                                          </p:stCondLst>
                                        </p:cTn>
                                        <p:tgtEl>
                                          <p:spTgt spid="4"/>
                                        </p:tgtEl>
                                      </p:cBhvr>
                                      <p:to x="100000" y="100000"/>
                                    </p:animScale>
                                    <p:animScale>
                                      <p:cBhvr>
                                        <p:cTn id="23" dur="26">
                                          <p:stCondLst>
                                            <p:cond delay="1312"/>
                                          </p:stCondLst>
                                        </p:cTn>
                                        <p:tgtEl>
                                          <p:spTgt spid="4"/>
                                        </p:tgtEl>
                                      </p:cBhvr>
                                      <p:to x="100000" y="80000"/>
                                    </p:animScale>
                                    <p:animScale>
                                      <p:cBhvr>
                                        <p:cTn id="24" dur="166" decel="50000">
                                          <p:stCondLst>
                                            <p:cond delay="1338"/>
                                          </p:stCondLst>
                                        </p:cTn>
                                        <p:tgtEl>
                                          <p:spTgt spid="4"/>
                                        </p:tgtEl>
                                      </p:cBhvr>
                                      <p:to x="100000" y="100000"/>
                                    </p:animScale>
                                    <p:animScale>
                                      <p:cBhvr>
                                        <p:cTn id="25" dur="26">
                                          <p:stCondLst>
                                            <p:cond delay="1642"/>
                                          </p:stCondLst>
                                        </p:cTn>
                                        <p:tgtEl>
                                          <p:spTgt spid="4"/>
                                        </p:tgtEl>
                                      </p:cBhvr>
                                      <p:to x="100000" y="90000"/>
                                    </p:animScale>
                                    <p:animScale>
                                      <p:cBhvr>
                                        <p:cTn id="26" dur="166" decel="50000">
                                          <p:stCondLst>
                                            <p:cond delay="1668"/>
                                          </p:stCondLst>
                                        </p:cTn>
                                        <p:tgtEl>
                                          <p:spTgt spid="4"/>
                                        </p:tgtEl>
                                      </p:cBhvr>
                                      <p:to x="100000" y="100000"/>
                                    </p:animScale>
                                    <p:animScale>
                                      <p:cBhvr>
                                        <p:cTn id="27" dur="26">
                                          <p:stCondLst>
                                            <p:cond delay="1808"/>
                                          </p:stCondLst>
                                        </p:cTn>
                                        <p:tgtEl>
                                          <p:spTgt spid="4"/>
                                        </p:tgtEl>
                                      </p:cBhvr>
                                      <p:to x="100000" y="95000"/>
                                    </p:animScale>
                                    <p:animScale>
                                      <p:cBhvr>
                                        <p:cTn id="28" dur="166" decel="50000">
                                          <p:stCondLst>
                                            <p:cond delay="1834"/>
                                          </p:stCondLst>
                                        </p:cTn>
                                        <p:tgtEl>
                                          <p:spTgt spid="4"/>
                                        </p:tgtEl>
                                      </p:cBhvr>
                                      <p:to x="100000" y="100000"/>
                                    </p:animScale>
                                  </p:childTnLst>
                                </p:cTn>
                              </p:par>
                            </p:childTnLst>
                          </p:cTn>
                        </p:par>
                      </p:childTnLst>
                    </p:cTn>
                  </p:par>
                  <p:par>
                    <p:cTn id="29" fill="hold">
                      <p:stCondLst>
                        <p:cond delay="indefinite"/>
                      </p:stCondLst>
                      <p:childTnLst>
                        <p:par>
                          <p:cTn id="30" fill="hold">
                            <p:stCondLst>
                              <p:cond delay="0"/>
                            </p:stCondLst>
                            <p:childTnLst>
                              <p:par>
                                <p:cTn id="31" presetID="6" presetClass="entr" presetSubtype="16" fill="hold" grpId="0" nodeType="clickEffect">
                                  <p:stCondLst>
                                    <p:cond delay="0"/>
                                  </p:stCondLst>
                                  <p:childTnLst>
                                    <p:set>
                                      <p:cBhvr>
                                        <p:cTn id="32" dur="1" fill="hold">
                                          <p:stCondLst>
                                            <p:cond delay="0"/>
                                          </p:stCondLst>
                                        </p:cTn>
                                        <p:tgtEl>
                                          <p:spTgt spid="12"/>
                                        </p:tgtEl>
                                        <p:attrNameLst>
                                          <p:attrName>style.visibility</p:attrName>
                                        </p:attrNameLst>
                                      </p:cBhvr>
                                      <p:to>
                                        <p:strVal val="visible"/>
                                      </p:to>
                                    </p:set>
                                    <p:animEffect transition="in" filter="circle(in)">
                                      <p:cBhvr>
                                        <p:cTn id="33" dur="2000"/>
                                        <p:tgtEl>
                                          <p:spTgt spid="12"/>
                                        </p:tgtEl>
                                      </p:cBhvr>
                                    </p:animEffect>
                                  </p:childTnLst>
                                </p:cTn>
                              </p:par>
                            </p:childTnLst>
                          </p:cTn>
                        </p:par>
                      </p:childTnLst>
                    </p:cTn>
                  </p:par>
                  <p:par>
                    <p:cTn id="34" fill="hold">
                      <p:stCondLst>
                        <p:cond delay="indefinite"/>
                      </p:stCondLst>
                      <p:childTnLst>
                        <p:par>
                          <p:cTn id="35" fill="hold">
                            <p:stCondLst>
                              <p:cond delay="0"/>
                            </p:stCondLst>
                            <p:childTnLst>
                              <p:par>
                                <p:cTn id="36" presetID="6" presetClass="entr" presetSubtype="16" fill="hold" grpId="0" nodeType="clickEffect">
                                  <p:stCondLst>
                                    <p:cond delay="0"/>
                                  </p:stCondLst>
                                  <p:childTnLst>
                                    <p:set>
                                      <p:cBhvr>
                                        <p:cTn id="37" dur="1" fill="hold">
                                          <p:stCondLst>
                                            <p:cond delay="0"/>
                                          </p:stCondLst>
                                        </p:cTn>
                                        <p:tgtEl>
                                          <p:spTgt spid="14"/>
                                        </p:tgtEl>
                                        <p:attrNameLst>
                                          <p:attrName>style.visibility</p:attrName>
                                        </p:attrNameLst>
                                      </p:cBhvr>
                                      <p:to>
                                        <p:strVal val="visible"/>
                                      </p:to>
                                    </p:set>
                                    <p:animEffect transition="in" filter="circle(in)">
                                      <p:cBhvr>
                                        <p:cTn id="38" dur="2000"/>
                                        <p:tgtEl>
                                          <p:spTgt spid="14"/>
                                        </p:tgtEl>
                                      </p:cBhvr>
                                    </p:animEffect>
                                  </p:childTnLst>
                                </p:cTn>
                              </p:par>
                            </p:childTnLst>
                          </p:cTn>
                        </p:par>
                      </p:childTnLst>
                    </p:cTn>
                  </p:par>
                  <p:par>
                    <p:cTn id="39" fill="hold">
                      <p:stCondLst>
                        <p:cond delay="indefinite"/>
                      </p:stCondLst>
                      <p:childTnLst>
                        <p:par>
                          <p:cTn id="40" fill="hold">
                            <p:stCondLst>
                              <p:cond delay="0"/>
                            </p:stCondLst>
                            <p:childTnLst>
                              <p:par>
                                <p:cTn id="41" presetID="6" presetClass="entr" presetSubtype="16" fill="hold" grpId="0" nodeType="clickEffect">
                                  <p:stCondLst>
                                    <p:cond delay="0"/>
                                  </p:stCondLst>
                                  <p:childTnLst>
                                    <p:set>
                                      <p:cBhvr>
                                        <p:cTn id="42" dur="1" fill="hold">
                                          <p:stCondLst>
                                            <p:cond delay="0"/>
                                          </p:stCondLst>
                                        </p:cTn>
                                        <p:tgtEl>
                                          <p:spTgt spid="15"/>
                                        </p:tgtEl>
                                        <p:attrNameLst>
                                          <p:attrName>style.visibility</p:attrName>
                                        </p:attrNameLst>
                                      </p:cBhvr>
                                      <p:to>
                                        <p:strVal val="visible"/>
                                      </p:to>
                                    </p:set>
                                    <p:animEffect transition="in" filter="circle(in)">
                                      <p:cBhvr>
                                        <p:cTn id="43" dur="2000"/>
                                        <p:tgtEl>
                                          <p:spTgt spid="15"/>
                                        </p:tgtEl>
                                      </p:cBhvr>
                                    </p:animEffect>
                                  </p:childTnLst>
                                </p:cTn>
                              </p:par>
                            </p:childTnLst>
                          </p:cTn>
                        </p:par>
                      </p:childTnLst>
                    </p:cTn>
                  </p:par>
                  <p:par>
                    <p:cTn id="44" fill="hold">
                      <p:stCondLst>
                        <p:cond delay="indefinite"/>
                      </p:stCondLst>
                      <p:childTnLst>
                        <p:par>
                          <p:cTn id="45" fill="hold">
                            <p:stCondLst>
                              <p:cond delay="0"/>
                            </p:stCondLst>
                            <p:childTnLst>
                              <p:par>
                                <p:cTn id="46" presetID="42" presetClass="entr" presetSubtype="0" fill="hold" nodeType="clickEffect">
                                  <p:stCondLst>
                                    <p:cond delay="0"/>
                                  </p:stCondLst>
                                  <p:childTnLst>
                                    <p:set>
                                      <p:cBhvr>
                                        <p:cTn id="47" dur="1" fill="hold">
                                          <p:stCondLst>
                                            <p:cond delay="0"/>
                                          </p:stCondLst>
                                        </p:cTn>
                                        <p:tgtEl>
                                          <p:spTgt spid="5"/>
                                        </p:tgtEl>
                                        <p:attrNameLst>
                                          <p:attrName>style.visibility</p:attrName>
                                        </p:attrNameLst>
                                      </p:cBhvr>
                                      <p:to>
                                        <p:strVal val="visible"/>
                                      </p:to>
                                    </p:set>
                                    <p:animEffect transition="in" filter="fade">
                                      <p:cBhvr>
                                        <p:cTn id="48" dur="1000"/>
                                        <p:tgtEl>
                                          <p:spTgt spid="5"/>
                                        </p:tgtEl>
                                      </p:cBhvr>
                                    </p:animEffect>
                                    <p:anim calcmode="lin" valueType="num">
                                      <p:cBhvr>
                                        <p:cTn id="49" dur="1000" fill="hold"/>
                                        <p:tgtEl>
                                          <p:spTgt spid="5"/>
                                        </p:tgtEl>
                                        <p:attrNameLst>
                                          <p:attrName>ppt_x</p:attrName>
                                        </p:attrNameLst>
                                      </p:cBhvr>
                                      <p:tavLst>
                                        <p:tav tm="0">
                                          <p:val>
                                            <p:strVal val="#ppt_x"/>
                                          </p:val>
                                        </p:tav>
                                        <p:tav tm="100000">
                                          <p:val>
                                            <p:strVal val="#ppt_x"/>
                                          </p:val>
                                        </p:tav>
                                      </p:tavLst>
                                    </p:anim>
                                    <p:anim calcmode="lin" valueType="num">
                                      <p:cBhvr>
                                        <p:cTn id="50"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6"/>
                                        </p:tgtEl>
                                        <p:attrNameLst>
                                          <p:attrName>style.visibility</p:attrName>
                                        </p:attrNameLst>
                                      </p:cBhvr>
                                      <p:to>
                                        <p:strVal val="visible"/>
                                      </p:to>
                                    </p:set>
                                    <p:animEffect transition="in" filter="fade">
                                      <p:cBhvr>
                                        <p:cTn id="55"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2" grpId="0"/>
      <p:bldP spid="14" grpId="0"/>
      <p:bldP spid="15" grpId="0"/>
      <p:bldP spid="16"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718B0F80-1C8E-49FA-9B66-C9285753E25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2" name="Title 1"/>
          <p:cNvSpPr>
            <a:spLocks noGrp="1"/>
          </p:cNvSpPr>
          <p:nvPr>
            <p:ph type="title"/>
          </p:nvPr>
        </p:nvSpPr>
        <p:spPr>
          <a:xfrm>
            <a:off x="643467" y="643466"/>
            <a:ext cx="3933390" cy="4937287"/>
          </a:xfrm>
        </p:spPr>
        <p:txBody>
          <a:bodyPr anchor="ctr">
            <a:normAutofit/>
          </a:bodyPr>
          <a:lstStyle/>
          <a:p>
            <a:pPr algn="l"/>
            <a:r>
              <a:rPr lang="es-CO" sz="4800" dirty="0">
                <a:solidFill>
                  <a:schemeClr val="tx1"/>
                </a:solidFill>
              </a:rPr>
              <a:t>Entendiendo</a:t>
            </a:r>
            <a:r>
              <a:rPr lang="en-US" sz="4800" dirty="0">
                <a:solidFill>
                  <a:schemeClr val="tx1"/>
                </a:solidFill>
              </a:rPr>
              <a:t> las </a:t>
            </a:r>
            <a:r>
              <a:rPr lang="es-CO" sz="4800" dirty="0">
                <a:solidFill>
                  <a:schemeClr val="tx1"/>
                </a:solidFill>
              </a:rPr>
              <a:t>Finanzas</a:t>
            </a:r>
            <a:r>
              <a:rPr lang="en-US" sz="4800" dirty="0">
                <a:solidFill>
                  <a:schemeClr val="tx1"/>
                </a:solidFill>
              </a:rPr>
              <a:t> lo </a:t>
            </a:r>
            <a:r>
              <a:rPr lang="es-CO" sz="4800" dirty="0">
                <a:solidFill>
                  <a:schemeClr val="tx1"/>
                </a:solidFill>
              </a:rPr>
              <a:t>básico</a:t>
            </a:r>
            <a:r>
              <a:rPr lang="en-US" sz="4800" dirty="0">
                <a:solidFill>
                  <a:schemeClr val="tx1"/>
                </a:solidFill>
              </a:rPr>
              <a:t>.</a:t>
            </a:r>
          </a:p>
        </p:txBody>
      </p:sp>
      <p:sp>
        <p:nvSpPr>
          <p:cNvPr id="11" name="Freeform 6">
            <a:extLst>
              <a:ext uri="{FF2B5EF4-FFF2-40B4-BE49-F238E27FC236}">
                <a16:creationId xmlns:a16="http://schemas.microsoft.com/office/drawing/2014/main" id="{CEF2B853-4083-4B70-AC2A-F79D8080934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flipH="1">
            <a:off x="0" y="643466"/>
            <a:ext cx="407988" cy="819150"/>
          </a:xfrm>
          <a:custGeom>
            <a:avLst/>
            <a:gdLst/>
            <a:ahLst/>
            <a:cxnLst/>
            <a:rect l="0" t="0" r="r" b="b"/>
            <a:pathLst>
              <a:path w="1799" h="3612">
                <a:moveTo>
                  <a:pt x="1799" y="0"/>
                </a:moveTo>
                <a:lnTo>
                  <a:pt x="1799" y="3612"/>
                </a:lnTo>
                <a:lnTo>
                  <a:pt x="1686" y="3609"/>
                </a:lnTo>
                <a:lnTo>
                  <a:pt x="1574" y="3598"/>
                </a:lnTo>
                <a:lnTo>
                  <a:pt x="1464" y="3581"/>
                </a:lnTo>
                <a:lnTo>
                  <a:pt x="1357" y="3557"/>
                </a:lnTo>
                <a:lnTo>
                  <a:pt x="1251" y="3527"/>
                </a:lnTo>
                <a:lnTo>
                  <a:pt x="1150" y="3490"/>
                </a:lnTo>
                <a:lnTo>
                  <a:pt x="1050" y="3448"/>
                </a:lnTo>
                <a:lnTo>
                  <a:pt x="953" y="3401"/>
                </a:lnTo>
                <a:lnTo>
                  <a:pt x="860" y="3347"/>
                </a:lnTo>
                <a:lnTo>
                  <a:pt x="771" y="3289"/>
                </a:lnTo>
                <a:lnTo>
                  <a:pt x="686" y="3224"/>
                </a:lnTo>
                <a:lnTo>
                  <a:pt x="604" y="3156"/>
                </a:lnTo>
                <a:lnTo>
                  <a:pt x="527" y="3083"/>
                </a:lnTo>
                <a:lnTo>
                  <a:pt x="454" y="3005"/>
                </a:lnTo>
                <a:lnTo>
                  <a:pt x="386" y="2923"/>
                </a:lnTo>
                <a:lnTo>
                  <a:pt x="323" y="2838"/>
                </a:lnTo>
                <a:lnTo>
                  <a:pt x="265" y="2748"/>
                </a:lnTo>
                <a:lnTo>
                  <a:pt x="211" y="2655"/>
                </a:lnTo>
                <a:lnTo>
                  <a:pt x="163" y="2559"/>
                </a:lnTo>
                <a:lnTo>
                  <a:pt x="121" y="2459"/>
                </a:lnTo>
                <a:lnTo>
                  <a:pt x="85" y="2356"/>
                </a:lnTo>
                <a:lnTo>
                  <a:pt x="55" y="2251"/>
                </a:lnTo>
                <a:lnTo>
                  <a:pt x="32" y="2143"/>
                </a:lnTo>
                <a:lnTo>
                  <a:pt x="14" y="2033"/>
                </a:lnTo>
                <a:lnTo>
                  <a:pt x="4" y="1920"/>
                </a:lnTo>
                <a:lnTo>
                  <a:pt x="0" y="1806"/>
                </a:lnTo>
                <a:lnTo>
                  <a:pt x="4" y="1692"/>
                </a:lnTo>
                <a:lnTo>
                  <a:pt x="14" y="1580"/>
                </a:lnTo>
                <a:lnTo>
                  <a:pt x="32" y="1469"/>
                </a:lnTo>
                <a:lnTo>
                  <a:pt x="55" y="1362"/>
                </a:lnTo>
                <a:lnTo>
                  <a:pt x="85" y="1256"/>
                </a:lnTo>
                <a:lnTo>
                  <a:pt x="121" y="1154"/>
                </a:lnTo>
                <a:lnTo>
                  <a:pt x="163" y="1054"/>
                </a:lnTo>
                <a:lnTo>
                  <a:pt x="211" y="958"/>
                </a:lnTo>
                <a:lnTo>
                  <a:pt x="265" y="864"/>
                </a:lnTo>
                <a:lnTo>
                  <a:pt x="323" y="774"/>
                </a:lnTo>
                <a:lnTo>
                  <a:pt x="386" y="689"/>
                </a:lnTo>
                <a:lnTo>
                  <a:pt x="454" y="607"/>
                </a:lnTo>
                <a:lnTo>
                  <a:pt x="527" y="529"/>
                </a:lnTo>
                <a:lnTo>
                  <a:pt x="604" y="456"/>
                </a:lnTo>
                <a:lnTo>
                  <a:pt x="686" y="388"/>
                </a:lnTo>
                <a:lnTo>
                  <a:pt x="771" y="325"/>
                </a:lnTo>
                <a:lnTo>
                  <a:pt x="860" y="266"/>
                </a:lnTo>
                <a:lnTo>
                  <a:pt x="953" y="212"/>
                </a:lnTo>
                <a:lnTo>
                  <a:pt x="1050" y="164"/>
                </a:lnTo>
                <a:lnTo>
                  <a:pt x="1150" y="122"/>
                </a:lnTo>
                <a:lnTo>
                  <a:pt x="1251" y="85"/>
                </a:lnTo>
                <a:lnTo>
                  <a:pt x="1357" y="55"/>
                </a:lnTo>
                <a:lnTo>
                  <a:pt x="1464" y="32"/>
                </a:lnTo>
                <a:lnTo>
                  <a:pt x="1574" y="14"/>
                </a:lnTo>
                <a:lnTo>
                  <a:pt x="1686" y="5"/>
                </a:lnTo>
                <a:lnTo>
                  <a:pt x="1799" y="0"/>
                </a:lnTo>
                <a:close/>
              </a:path>
            </a:pathLst>
          </a:custGeom>
          <a:solidFill>
            <a:schemeClr val="tx1">
              <a:lumMod val="85000"/>
              <a:lumOff val="15000"/>
            </a:schemeClr>
          </a:solidFill>
          <a:ln w="0">
            <a:noFill/>
            <a:prstDash val="solid"/>
            <a:round/>
            <a:headEnd/>
            <a:tailEnd/>
          </a:ln>
        </p:spPr>
      </p:sp>
      <p:sp>
        <p:nvSpPr>
          <p:cNvPr id="3" name="Content Placeholder 2"/>
          <p:cNvSpPr>
            <a:spLocks noGrp="1"/>
          </p:cNvSpPr>
          <p:nvPr>
            <p:ph idx="1"/>
          </p:nvPr>
        </p:nvSpPr>
        <p:spPr>
          <a:xfrm>
            <a:off x="5220324" y="759417"/>
            <a:ext cx="6328210" cy="4821336"/>
          </a:xfrm>
        </p:spPr>
        <p:txBody>
          <a:bodyPr anchor="ctr">
            <a:normAutofit/>
          </a:bodyPr>
          <a:lstStyle/>
          <a:p>
            <a:pPr marL="0" indent="0" algn="just">
              <a:buNone/>
            </a:pPr>
            <a:r>
              <a:rPr lang="es-CO" sz="2600" dirty="0"/>
              <a:t>Llevadas a su esencia, Las finanzas de una empresa tienen que ver  con adquirir y asignar los recursos que necesita la empresa para funcionar</a:t>
            </a:r>
            <a:r>
              <a:rPr lang="en-US" sz="2600" dirty="0"/>
              <a:t>.</a:t>
            </a:r>
          </a:p>
          <a:p>
            <a:pPr lvl="1"/>
            <a:endParaRPr lang="en-US" dirty="0"/>
          </a:p>
        </p:txBody>
      </p:sp>
      <p:cxnSp>
        <p:nvCxnSpPr>
          <p:cNvPr id="13" name="Straight Connector 12">
            <a:extLst>
              <a:ext uri="{FF2B5EF4-FFF2-40B4-BE49-F238E27FC236}">
                <a16:creationId xmlns:a16="http://schemas.microsoft.com/office/drawing/2014/main" id="{D434EAAF-BF44-4CCC-84D4-105F3370AFF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99730"/>
            <a:ext cx="4495800" cy="0"/>
          </a:xfrm>
          <a:prstGeom prst="line">
            <a:avLst/>
          </a:prstGeom>
          <a:ln w="254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33953573"/>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barn(inVertical)">
                                      <p:cBhvr>
                                        <p:cTn id="12"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718B0F80-1C8E-49FA-9B66-C9285753E25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1" name="Freeform 6">
            <a:extLst>
              <a:ext uri="{FF2B5EF4-FFF2-40B4-BE49-F238E27FC236}">
                <a16:creationId xmlns:a16="http://schemas.microsoft.com/office/drawing/2014/main" id="{CEF2B853-4083-4B70-AC2A-F79D8080934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flipH="1">
            <a:off x="0" y="643466"/>
            <a:ext cx="407988" cy="819150"/>
          </a:xfrm>
          <a:custGeom>
            <a:avLst/>
            <a:gdLst/>
            <a:ahLst/>
            <a:cxnLst/>
            <a:rect l="0" t="0" r="r" b="b"/>
            <a:pathLst>
              <a:path w="1799" h="3612">
                <a:moveTo>
                  <a:pt x="1799" y="0"/>
                </a:moveTo>
                <a:lnTo>
                  <a:pt x="1799" y="3612"/>
                </a:lnTo>
                <a:lnTo>
                  <a:pt x="1686" y="3609"/>
                </a:lnTo>
                <a:lnTo>
                  <a:pt x="1574" y="3598"/>
                </a:lnTo>
                <a:lnTo>
                  <a:pt x="1464" y="3581"/>
                </a:lnTo>
                <a:lnTo>
                  <a:pt x="1357" y="3557"/>
                </a:lnTo>
                <a:lnTo>
                  <a:pt x="1251" y="3527"/>
                </a:lnTo>
                <a:lnTo>
                  <a:pt x="1150" y="3490"/>
                </a:lnTo>
                <a:lnTo>
                  <a:pt x="1050" y="3448"/>
                </a:lnTo>
                <a:lnTo>
                  <a:pt x="953" y="3401"/>
                </a:lnTo>
                <a:lnTo>
                  <a:pt x="860" y="3347"/>
                </a:lnTo>
                <a:lnTo>
                  <a:pt x="771" y="3289"/>
                </a:lnTo>
                <a:lnTo>
                  <a:pt x="686" y="3224"/>
                </a:lnTo>
                <a:lnTo>
                  <a:pt x="604" y="3156"/>
                </a:lnTo>
                <a:lnTo>
                  <a:pt x="527" y="3083"/>
                </a:lnTo>
                <a:lnTo>
                  <a:pt x="454" y="3005"/>
                </a:lnTo>
                <a:lnTo>
                  <a:pt x="386" y="2923"/>
                </a:lnTo>
                <a:lnTo>
                  <a:pt x="323" y="2838"/>
                </a:lnTo>
                <a:lnTo>
                  <a:pt x="265" y="2748"/>
                </a:lnTo>
                <a:lnTo>
                  <a:pt x="211" y="2655"/>
                </a:lnTo>
                <a:lnTo>
                  <a:pt x="163" y="2559"/>
                </a:lnTo>
                <a:lnTo>
                  <a:pt x="121" y="2459"/>
                </a:lnTo>
                <a:lnTo>
                  <a:pt x="85" y="2356"/>
                </a:lnTo>
                <a:lnTo>
                  <a:pt x="55" y="2251"/>
                </a:lnTo>
                <a:lnTo>
                  <a:pt x="32" y="2143"/>
                </a:lnTo>
                <a:lnTo>
                  <a:pt x="14" y="2033"/>
                </a:lnTo>
                <a:lnTo>
                  <a:pt x="4" y="1920"/>
                </a:lnTo>
                <a:lnTo>
                  <a:pt x="0" y="1806"/>
                </a:lnTo>
                <a:lnTo>
                  <a:pt x="4" y="1692"/>
                </a:lnTo>
                <a:lnTo>
                  <a:pt x="14" y="1580"/>
                </a:lnTo>
                <a:lnTo>
                  <a:pt x="32" y="1469"/>
                </a:lnTo>
                <a:lnTo>
                  <a:pt x="55" y="1362"/>
                </a:lnTo>
                <a:lnTo>
                  <a:pt x="85" y="1256"/>
                </a:lnTo>
                <a:lnTo>
                  <a:pt x="121" y="1154"/>
                </a:lnTo>
                <a:lnTo>
                  <a:pt x="163" y="1054"/>
                </a:lnTo>
                <a:lnTo>
                  <a:pt x="211" y="958"/>
                </a:lnTo>
                <a:lnTo>
                  <a:pt x="265" y="864"/>
                </a:lnTo>
                <a:lnTo>
                  <a:pt x="323" y="774"/>
                </a:lnTo>
                <a:lnTo>
                  <a:pt x="386" y="689"/>
                </a:lnTo>
                <a:lnTo>
                  <a:pt x="454" y="607"/>
                </a:lnTo>
                <a:lnTo>
                  <a:pt x="527" y="529"/>
                </a:lnTo>
                <a:lnTo>
                  <a:pt x="604" y="456"/>
                </a:lnTo>
                <a:lnTo>
                  <a:pt x="686" y="388"/>
                </a:lnTo>
                <a:lnTo>
                  <a:pt x="771" y="325"/>
                </a:lnTo>
                <a:lnTo>
                  <a:pt x="860" y="266"/>
                </a:lnTo>
                <a:lnTo>
                  <a:pt x="953" y="212"/>
                </a:lnTo>
                <a:lnTo>
                  <a:pt x="1050" y="164"/>
                </a:lnTo>
                <a:lnTo>
                  <a:pt x="1150" y="122"/>
                </a:lnTo>
                <a:lnTo>
                  <a:pt x="1251" y="85"/>
                </a:lnTo>
                <a:lnTo>
                  <a:pt x="1357" y="55"/>
                </a:lnTo>
                <a:lnTo>
                  <a:pt x="1464" y="32"/>
                </a:lnTo>
                <a:lnTo>
                  <a:pt x="1574" y="14"/>
                </a:lnTo>
                <a:lnTo>
                  <a:pt x="1686" y="5"/>
                </a:lnTo>
                <a:lnTo>
                  <a:pt x="1799" y="0"/>
                </a:lnTo>
                <a:close/>
              </a:path>
            </a:pathLst>
          </a:custGeom>
          <a:solidFill>
            <a:schemeClr val="tx1">
              <a:lumMod val="85000"/>
              <a:lumOff val="15000"/>
            </a:schemeClr>
          </a:solidFill>
          <a:ln w="0">
            <a:noFill/>
            <a:prstDash val="solid"/>
            <a:round/>
            <a:headEnd/>
            <a:tailEnd/>
          </a:ln>
        </p:spPr>
      </p:sp>
      <p:sp>
        <p:nvSpPr>
          <p:cNvPr id="3" name="Content Placeholder 2"/>
          <p:cNvSpPr>
            <a:spLocks noGrp="1"/>
          </p:cNvSpPr>
          <p:nvPr>
            <p:ph idx="1"/>
          </p:nvPr>
        </p:nvSpPr>
        <p:spPr>
          <a:xfrm>
            <a:off x="294468" y="643466"/>
            <a:ext cx="11254066" cy="6005307"/>
          </a:xfrm>
        </p:spPr>
        <p:txBody>
          <a:bodyPr anchor="ctr">
            <a:normAutofit/>
          </a:bodyPr>
          <a:lstStyle/>
          <a:p>
            <a:r>
              <a:rPr lang="es-CO" sz="2600" dirty="0"/>
              <a:t>En cuanto a la adquisición de recursos , las finanzas se relacionan con preguntas tales como:</a:t>
            </a:r>
          </a:p>
          <a:p>
            <a:endParaRPr lang="es-CO" sz="2600" dirty="0"/>
          </a:p>
          <a:p>
            <a:pPr marL="457200" indent="-457200">
              <a:buFont typeface="+mj-lt"/>
              <a:buAutoNum type="arabicPeriod"/>
            </a:pPr>
            <a:r>
              <a:rPr lang="es-CO" sz="2600" dirty="0"/>
              <a:t>¿Como adquirirá y financiara su empresa el inventario, equipos y otros bienes tangibles?</a:t>
            </a:r>
          </a:p>
          <a:p>
            <a:endParaRPr lang="es-CO" sz="2600" dirty="0"/>
          </a:p>
          <a:p>
            <a:pPr marL="0" indent="0">
              <a:buNone/>
            </a:pPr>
            <a:r>
              <a:rPr lang="es-CO" sz="2600" dirty="0"/>
              <a:t> 2.  ¿Deberíamos usar el dinero del dueño, fondos prestados o efectivo generado para adquirir los recursos?</a:t>
            </a:r>
          </a:p>
          <a:p>
            <a:pPr marL="0" indent="0">
              <a:buNone/>
            </a:pPr>
            <a:r>
              <a:rPr lang="es-CO" sz="2600" dirty="0"/>
              <a:t> </a:t>
            </a:r>
          </a:p>
          <a:p>
            <a:pPr marL="0" indent="0">
              <a:buNone/>
            </a:pPr>
            <a:r>
              <a:rPr lang="es-CO" sz="2600" dirty="0"/>
              <a:t>3. ¿Cuanto tiempo  demora la cobranza del dinero que nos deben los clientes?</a:t>
            </a:r>
          </a:p>
          <a:p>
            <a:pPr marL="0" indent="0">
              <a:buNone/>
            </a:pPr>
            <a:endParaRPr dirty="0"/>
          </a:p>
        </p:txBody>
      </p:sp>
      <p:cxnSp>
        <p:nvCxnSpPr>
          <p:cNvPr id="13" name="Straight Connector 12">
            <a:extLst>
              <a:ext uri="{FF2B5EF4-FFF2-40B4-BE49-F238E27FC236}">
                <a16:creationId xmlns:a16="http://schemas.microsoft.com/office/drawing/2014/main" id="{D434EAAF-BF44-4CCC-84D4-105F3370AFF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99730"/>
            <a:ext cx="4495800" cy="0"/>
          </a:xfrm>
          <a:prstGeom prst="line">
            <a:avLst/>
          </a:prstGeom>
          <a:ln w="254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82941717"/>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wipe(down)">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wipe(down)">
                                      <p:cBhvr>
                                        <p:cTn id="17" dur="500"/>
                                        <p:tgtEl>
                                          <p:spTgt spid="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wipe(down)">
                                      <p:cBhvr>
                                        <p:cTn id="22" dur="500"/>
                                        <p:tgtEl>
                                          <p:spTgt spid="3">
                                            <p:txEl>
                                              <p:pRg st="5" end="5"/>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Effect transition="in" filter="wipe(down)">
                                      <p:cBhvr>
                                        <p:cTn id="27"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718B0F80-1C8E-49FA-9B66-C9285753E25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1" name="Freeform 6">
            <a:extLst>
              <a:ext uri="{FF2B5EF4-FFF2-40B4-BE49-F238E27FC236}">
                <a16:creationId xmlns:a16="http://schemas.microsoft.com/office/drawing/2014/main" id="{CEF2B853-4083-4B70-AC2A-F79D8080934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flipH="1">
            <a:off x="0" y="643466"/>
            <a:ext cx="407988" cy="819150"/>
          </a:xfrm>
          <a:custGeom>
            <a:avLst/>
            <a:gdLst/>
            <a:ahLst/>
            <a:cxnLst/>
            <a:rect l="0" t="0" r="r" b="b"/>
            <a:pathLst>
              <a:path w="1799" h="3612">
                <a:moveTo>
                  <a:pt x="1799" y="0"/>
                </a:moveTo>
                <a:lnTo>
                  <a:pt x="1799" y="3612"/>
                </a:lnTo>
                <a:lnTo>
                  <a:pt x="1686" y="3609"/>
                </a:lnTo>
                <a:lnTo>
                  <a:pt x="1574" y="3598"/>
                </a:lnTo>
                <a:lnTo>
                  <a:pt x="1464" y="3581"/>
                </a:lnTo>
                <a:lnTo>
                  <a:pt x="1357" y="3557"/>
                </a:lnTo>
                <a:lnTo>
                  <a:pt x="1251" y="3527"/>
                </a:lnTo>
                <a:lnTo>
                  <a:pt x="1150" y="3490"/>
                </a:lnTo>
                <a:lnTo>
                  <a:pt x="1050" y="3448"/>
                </a:lnTo>
                <a:lnTo>
                  <a:pt x="953" y="3401"/>
                </a:lnTo>
                <a:lnTo>
                  <a:pt x="860" y="3347"/>
                </a:lnTo>
                <a:lnTo>
                  <a:pt x="771" y="3289"/>
                </a:lnTo>
                <a:lnTo>
                  <a:pt x="686" y="3224"/>
                </a:lnTo>
                <a:lnTo>
                  <a:pt x="604" y="3156"/>
                </a:lnTo>
                <a:lnTo>
                  <a:pt x="527" y="3083"/>
                </a:lnTo>
                <a:lnTo>
                  <a:pt x="454" y="3005"/>
                </a:lnTo>
                <a:lnTo>
                  <a:pt x="386" y="2923"/>
                </a:lnTo>
                <a:lnTo>
                  <a:pt x="323" y="2838"/>
                </a:lnTo>
                <a:lnTo>
                  <a:pt x="265" y="2748"/>
                </a:lnTo>
                <a:lnTo>
                  <a:pt x="211" y="2655"/>
                </a:lnTo>
                <a:lnTo>
                  <a:pt x="163" y="2559"/>
                </a:lnTo>
                <a:lnTo>
                  <a:pt x="121" y="2459"/>
                </a:lnTo>
                <a:lnTo>
                  <a:pt x="85" y="2356"/>
                </a:lnTo>
                <a:lnTo>
                  <a:pt x="55" y="2251"/>
                </a:lnTo>
                <a:lnTo>
                  <a:pt x="32" y="2143"/>
                </a:lnTo>
                <a:lnTo>
                  <a:pt x="14" y="2033"/>
                </a:lnTo>
                <a:lnTo>
                  <a:pt x="4" y="1920"/>
                </a:lnTo>
                <a:lnTo>
                  <a:pt x="0" y="1806"/>
                </a:lnTo>
                <a:lnTo>
                  <a:pt x="4" y="1692"/>
                </a:lnTo>
                <a:lnTo>
                  <a:pt x="14" y="1580"/>
                </a:lnTo>
                <a:lnTo>
                  <a:pt x="32" y="1469"/>
                </a:lnTo>
                <a:lnTo>
                  <a:pt x="55" y="1362"/>
                </a:lnTo>
                <a:lnTo>
                  <a:pt x="85" y="1256"/>
                </a:lnTo>
                <a:lnTo>
                  <a:pt x="121" y="1154"/>
                </a:lnTo>
                <a:lnTo>
                  <a:pt x="163" y="1054"/>
                </a:lnTo>
                <a:lnTo>
                  <a:pt x="211" y="958"/>
                </a:lnTo>
                <a:lnTo>
                  <a:pt x="265" y="864"/>
                </a:lnTo>
                <a:lnTo>
                  <a:pt x="323" y="774"/>
                </a:lnTo>
                <a:lnTo>
                  <a:pt x="386" y="689"/>
                </a:lnTo>
                <a:lnTo>
                  <a:pt x="454" y="607"/>
                </a:lnTo>
                <a:lnTo>
                  <a:pt x="527" y="529"/>
                </a:lnTo>
                <a:lnTo>
                  <a:pt x="604" y="456"/>
                </a:lnTo>
                <a:lnTo>
                  <a:pt x="686" y="388"/>
                </a:lnTo>
                <a:lnTo>
                  <a:pt x="771" y="325"/>
                </a:lnTo>
                <a:lnTo>
                  <a:pt x="860" y="266"/>
                </a:lnTo>
                <a:lnTo>
                  <a:pt x="953" y="212"/>
                </a:lnTo>
                <a:lnTo>
                  <a:pt x="1050" y="164"/>
                </a:lnTo>
                <a:lnTo>
                  <a:pt x="1150" y="122"/>
                </a:lnTo>
                <a:lnTo>
                  <a:pt x="1251" y="85"/>
                </a:lnTo>
                <a:lnTo>
                  <a:pt x="1357" y="55"/>
                </a:lnTo>
                <a:lnTo>
                  <a:pt x="1464" y="32"/>
                </a:lnTo>
                <a:lnTo>
                  <a:pt x="1574" y="14"/>
                </a:lnTo>
                <a:lnTo>
                  <a:pt x="1686" y="5"/>
                </a:lnTo>
                <a:lnTo>
                  <a:pt x="1799" y="0"/>
                </a:lnTo>
                <a:close/>
              </a:path>
            </a:pathLst>
          </a:custGeom>
          <a:solidFill>
            <a:schemeClr val="tx1">
              <a:lumMod val="85000"/>
              <a:lumOff val="15000"/>
            </a:schemeClr>
          </a:solidFill>
          <a:ln w="0">
            <a:noFill/>
            <a:prstDash val="solid"/>
            <a:round/>
            <a:headEnd/>
            <a:tailEnd/>
          </a:ln>
        </p:spPr>
      </p:sp>
      <p:cxnSp>
        <p:nvCxnSpPr>
          <p:cNvPr id="13" name="Straight Connector 12">
            <a:extLst>
              <a:ext uri="{FF2B5EF4-FFF2-40B4-BE49-F238E27FC236}">
                <a16:creationId xmlns:a16="http://schemas.microsoft.com/office/drawing/2014/main" id="{D434EAAF-BF44-4CCC-84D4-105F3370AFF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99730"/>
            <a:ext cx="4495800" cy="0"/>
          </a:xfrm>
          <a:prstGeom prst="line">
            <a:avLst/>
          </a:prstGeom>
          <a:ln w="254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pic>
        <p:nvPicPr>
          <p:cNvPr id="7" name="Imagen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61799" y="643466"/>
            <a:ext cx="6145041" cy="5025977"/>
          </a:xfrm>
          <a:prstGeom prst="rect">
            <a:avLst/>
          </a:prstGeom>
          <a:effectLst>
            <a:outerShdw blurRad="50800" dist="50800" dir="5400000" algn="ctr" rotWithShape="0">
              <a:srgbClr val="000000"/>
            </a:outerShdw>
            <a:softEdge rad="342900"/>
          </a:effectLst>
        </p:spPr>
      </p:pic>
    </p:spTree>
    <p:extLst>
      <p:ext uri="{BB962C8B-B14F-4D97-AF65-F5344CB8AC3E}">
        <p14:creationId xmlns:p14="http://schemas.microsoft.com/office/powerpoint/2010/main" val="3698866946"/>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xit" presetSubtype="0" fill="hold" nodeType="clickEffect">
                                  <p:stCondLst>
                                    <p:cond delay="0"/>
                                  </p:stCondLst>
                                  <p:childTnLst>
                                    <p:animEffect transition="out" filter="fade">
                                      <p:cBhvr>
                                        <p:cTn id="6" dur="2000"/>
                                        <p:tgtEl>
                                          <p:spTgt spid="7"/>
                                        </p:tgtEl>
                                      </p:cBhvr>
                                    </p:animEffect>
                                    <p:anim calcmode="lin" valueType="num">
                                      <p:cBhvr>
                                        <p:cTn id="7" dur="2000"/>
                                        <p:tgtEl>
                                          <p:spTgt spid="7"/>
                                        </p:tgtEl>
                                        <p:attrNameLst>
                                          <p:attrName>ppt_w</p:attrName>
                                        </p:attrNameLst>
                                      </p:cBhvr>
                                      <p:tavLst>
                                        <p:tav tm="0">
                                          <p:val>
                                            <p:strVal val="ppt_w"/>
                                          </p:val>
                                        </p:tav>
                                        <p:tav tm="5000">
                                          <p:val>
                                            <p:strVal val="0.92*ppt_w"/>
                                          </p:val>
                                        </p:tav>
                                        <p:tav tm="10000">
                                          <p:val>
                                            <p:strVal val="0.71*ppt_w"/>
                                          </p:val>
                                        </p:tav>
                                        <p:tav tm="15000">
                                          <p:val>
                                            <p:strVal val="0.38*ppt_w"/>
                                          </p:val>
                                        </p:tav>
                                        <p:tav tm="20000">
                                          <p:val>
                                            <p:fltVal val="0"/>
                                          </p:val>
                                        </p:tav>
                                        <p:tav tm="25000">
                                          <p:val>
                                            <p:strVal val="-0.38*ppt_w"/>
                                          </p:val>
                                        </p:tav>
                                        <p:tav tm="30000">
                                          <p:val>
                                            <p:strVal val="-0.71*ppt_w"/>
                                          </p:val>
                                        </p:tav>
                                        <p:tav tm="35000">
                                          <p:val>
                                            <p:strVal val="-0.92*ppt_w"/>
                                          </p:val>
                                        </p:tav>
                                        <p:tav tm="40000">
                                          <p:val>
                                            <p:strVal val="-ppt_w"/>
                                          </p:val>
                                        </p:tav>
                                        <p:tav tm="45000">
                                          <p:val>
                                            <p:strVal val="-0.92*ppt_w"/>
                                          </p:val>
                                        </p:tav>
                                        <p:tav tm="50000">
                                          <p:val>
                                            <p:strVal val="-0.71*ppt_w"/>
                                          </p:val>
                                        </p:tav>
                                        <p:tav tm="55000">
                                          <p:val>
                                            <p:strVal val="-0.38*ppt_w"/>
                                          </p:val>
                                        </p:tav>
                                        <p:tav tm="60000">
                                          <p:val>
                                            <p:fltVal val="0"/>
                                          </p:val>
                                        </p:tav>
                                        <p:tav tm="65000">
                                          <p:val>
                                            <p:strVal val="0.38*ppt_w"/>
                                          </p:val>
                                        </p:tav>
                                        <p:tav tm="70000">
                                          <p:val>
                                            <p:strVal val="0.71*ppt_w"/>
                                          </p:val>
                                        </p:tav>
                                        <p:tav tm="75000">
                                          <p:val>
                                            <p:strVal val="0.92*ppt_w"/>
                                          </p:val>
                                        </p:tav>
                                        <p:tav tm="80000">
                                          <p:val>
                                            <p:strVal val="ppt_w"/>
                                          </p:val>
                                        </p:tav>
                                        <p:tav tm="85000">
                                          <p:val>
                                            <p:strVal val="0.92*ppt_w"/>
                                          </p:val>
                                        </p:tav>
                                        <p:tav tm="90000">
                                          <p:val>
                                            <p:strVal val="0.71*ppt_w"/>
                                          </p:val>
                                        </p:tav>
                                        <p:tav tm="95000">
                                          <p:val>
                                            <p:strVal val="0.38*ppt_w"/>
                                          </p:val>
                                        </p:tav>
                                        <p:tav tm="100000">
                                          <p:val>
                                            <p:fltVal val="0"/>
                                          </p:val>
                                        </p:tav>
                                      </p:tavLst>
                                    </p:anim>
                                    <p:anim calcmode="lin" valueType="num">
                                      <p:cBhvr>
                                        <p:cTn id="8" dur="2000"/>
                                        <p:tgtEl>
                                          <p:spTgt spid="7"/>
                                        </p:tgtEl>
                                        <p:attrNameLst>
                                          <p:attrName>ppt_h</p:attrName>
                                        </p:attrNameLst>
                                      </p:cBhvr>
                                      <p:tavLst>
                                        <p:tav tm="0">
                                          <p:val>
                                            <p:strVal val="ppt_h"/>
                                          </p:val>
                                        </p:tav>
                                        <p:tav tm="100000">
                                          <p:val>
                                            <p:strVal val="ppt_h"/>
                                          </p:val>
                                        </p:tav>
                                      </p:tavLst>
                                    </p:anim>
                                    <p:set>
                                      <p:cBhvr>
                                        <p:cTn id="9" dur="1" fill="hold">
                                          <p:stCondLst>
                                            <p:cond delay="1999"/>
                                          </p:stCondLst>
                                        </p:cTn>
                                        <p:tgtEl>
                                          <p:spTgt spid="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718B0F80-1C8E-49FA-9B66-C9285753E25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1" name="Freeform 6">
            <a:extLst>
              <a:ext uri="{FF2B5EF4-FFF2-40B4-BE49-F238E27FC236}">
                <a16:creationId xmlns:a16="http://schemas.microsoft.com/office/drawing/2014/main" id="{CEF2B853-4083-4B70-AC2A-F79D8080934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flipH="1">
            <a:off x="0" y="643466"/>
            <a:ext cx="407988" cy="819150"/>
          </a:xfrm>
          <a:custGeom>
            <a:avLst/>
            <a:gdLst/>
            <a:ahLst/>
            <a:cxnLst/>
            <a:rect l="0" t="0" r="r" b="b"/>
            <a:pathLst>
              <a:path w="1799" h="3612">
                <a:moveTo>
                  <a:pt x="1799" y="0"/>
                </a:moveTo>
                <a:lnTo>
                  <a:pt x="1799" y="3612"/>
                </a:lnTo>
                <a:lnTo>
                  <a:pt x="1686" y="3609"/>
                </a:lnTo>
                <a:lnTo>
                  <a:pt x="1574" y="3598"/>
                </a:lnTo>
                <a:lnTo>
                  <a:pt x="1464" y="3581"/>
                </a:lnTo>
                <a:lnTo>
                  <a:pt x="1357" y="3557"/>
                </a:lnTo>
                <a:lnTo>
                  <a:pt x="1251" y="3527"/>
                </a:lnTo>
                <a:lnTo>
                  <a:pt x="1150" y="3490"/>
                </a:lnTo>
                <a:lnTo>
                  <a:pt x="1050" y="3448"/>
                </a:lnTo>
                <a:lnTo>
                  <a:pt x="953" y="3401"/>
                </a:lnTo>
                <a:lnTo>
                  <a:pt x="860" y="3347"/>
                </a:lnTo>
                <a:lnTo>
                  <a:pt x="771" y="3289"/>
                </a:lnTo>
                <a:lnTo>
                  <a:pt x="686" y="3224"/>
                </a:lnTo>
                <a:lnTo>
                  <a:pt x="604" y="3156"/>
                </a:lnTo>
                <a:lnTo>
                  <a:pt x="527" y="3083"/>
                </a:lnTo>
                <a:lnTo>
                  <a:pt x="454" y="3005"/>
                </a:lnTo>
                <a:lnTo>
                  <a:pt x="386" y="2923"/>
                </a:lnTo>
                <a:lnTo>
                  <a:pt x="323" y="2838"/>
                </a:lnTo>
                <a:lnTo>
                  <a:pt x="265" y="2748"/>
                </a:lnTo>
                <a:lnTo>
                  <a:pt x="211" y="2655"/>
                </a:lnTo>
                <a:lnTo>
                  <a:pt x="163" y="2559"/>
                </a:lnTo>
                <a:lnTo>
                  <a:pt x="121" y="2459"/>
                </a:lnTo>
                <a:lnTo>
                  <a:pt x="85" y="2356"/>
                </a:lnTo>
                <a:lnTo>
                  <a:pt x="55" y="2251"/>
                </a:lnTo>
                <a:lnTo>
                  <a:pt x="32" y="2143"/>
                </a:lnTo>
                <a:lnTo>
                  <a:pt x="14" y="2033"/>
                </a:lnTo>
                <a:lnTo>
                  <a:pt x="4" y="1920"/>
                </a:lnTo>
                <a:lnTo>
                  <a:pt x="0" y="1806"/>
                </a:lnTo>
                <a:lnTo>
                  <a:pt x="4" y="1692"/>
                </a:lnTo>
                <a:lnTo>
                  <a:pt x="14" y="1580"/>
                </a:lnTo>
                <a:lnTo>
                  <a:pt x="32" y="1469"/>
                </a:lnTo>
                <a:lnTo>
                  <a:pt x="55" y="1362"/>
                </a:lnTo>
                <a:lnTo>
                  <a:pt x="85" y="1256"/>
                </a:lnTo>
                <a:lnTo>
                  <a:pt x="121" y="1154"/>
                </a:lnTo>
                <a:lnTo>
                  <a:pt x="163" y="1054"/>
                </a:lnTo>
                <a:lnTo>
                  <a:pt x="211" y="958"/>
                </a:lnTo>
                <a:lnTo>
                  <a:pt x="265" y="864"/>
                </a:lnTo>
                <a:lnTo>
                  <a:pt x="323" y="774"/>
                </a:lnTo>
                <a:lnTo>
                  <a:pt x="386" y="689"/>
                </a:lnTo>
                <a:lnTo>
                  <a:pt x="454" y="607"/>
                </a:lnTo>
                <a:lnTo>
                  <a:pt x="527" y="529"/>
                </a:lnTo>
                <a:lnTo>
                  <a:pt x="604" y="456"/>
                </a:lnTo>
                <a:lnTo>
                  <a:pt x="686" y="388"/>
                </a:lnTo>
                <a:lnTo>
                  <a:pt x="771" y="325"/>
                </a:lnTo>
                <a:lnTo>
                  <a:pt x="860" y="266"/>
                </a:lnTo>
                <a:lnTo>
                  <a:pt x="953" y="212"/>
                </a:lnTo>
                <a:lnTo>
                  <a:pt x="1050" y="164"/>
                </a:lnTo>
                <a:lnTo>
                  <a:pt x="1150" y="122"/>
                </a:lnTo>
                <a:lnTo>
                  <a:pt x="1251" y="85"/>
                </a:lnTo>
                <a:lnTo>
                  <a:pt x="1357" y="55"/>
                </a:lnTo>
                <a:lnTo>
                  <a:pt x="1464" y="32"/>
                </a:lnTo>
                <a:lnTo>
                  <a:pt x="1574" y="14"/>
                </a:lnTo>
                <a:lnTo>
                  <a:pt x="1686" y="5"/>
                </a:lnTo>
                <a:lnTo>
                  <a:pt x="1799" y="0"/>
                </a:lnTo>
                <a:close/>
              </a:path>
            </a:pathLst>
          </a:custGeom>
          <a:solidFill>
            <a:schemeClr val="tx1">
              <a:lumMod val="85000"/>
              <a:lumOff val="15000"/>
            </a:schemeClr>
          </a:solidFill>
          <a:ln w="0">
            <a:noFill/>
            <a:prstDash val="solid"/>
            <a:round/>
            <a:headEnd/>
            <a:tailEnd/>
          </a:ln>
        </p:spPr>
      </p:sp>
      <p:sp>
        <p:nvSpPr>
          <p:cNvPr id="3" name="Content Placeholder 2"/>
          <p:cNvSpPr>
            <a:spLocks noGrp="1"/>
          </p:cNvSpPr>
          <p:nvPr>
            <p:ph idx="1"/>
          </p:nvPr>
        </p:nvSpPr>
        <p:spPr>
          <a:xfrm>
            <a:off x="294468" y="643466"/>
            <a:ext cx="11254066" cy="6005307"/>
          </a:xfrm>
        </p:spPr>
        <p:txBody>
          <a:bodyPr anchor="ctr">
            <a:normAutofit/>
          </a:bodyPr>
          <a:lstStyle/>
          <a:p>
            <a:pPr marL="0" indent="0">
              <a:buNone/>
            </a:pPr>
            <a:r>
              <a:rPr lang="es-CO" sz="2600" dirty="0"/>
              <a:t>Y respecto a la asignación de recursos las finanzas ayudan a responder preguntas como:</a:t>
            </a:r>
          </a:p>
          <a:p>
            <a:endParaRPr lang="es-CO" sz="2600" dirty="0"/>
          </a:p>
          <a:p>
            <a:pPr marL="0" lvl="0" indent="0">
              <a:buNone/>
            </a:pPr>
            <a:r>
              <a:rPr lang="es-CO" sz="2600" dirty="0"/>
              <a:t>1.Si pudiéramos invertir en varios proyectos, ¿Como Podemos determinar  cual generara el mayor valor a la larga?</a:t>
            </a:r>
          </a:p>
          <a:p>
            <a:pPr lvl="0"/>
            <a:endParaRPr lang="es-CO" sz="2600" dirty="0"/>
          </a:p>
          <a:p>
            <a:pPr marL="0" lvl="0" indent="0">
              <a:buNone/>
            </a:pPr>
            <a:r>
              <a:rPr lang="es-CO" sz="2600" dirty="0"/>
              <a:t>2.¿Que retorno debe producir una inversión para que valga la pena hacerla? ¿Como debemos medir el retorno?</a:t>
            </a:r>
          </a:p>
          <a:p>
            <a:pPr lvl="0"/>
            <a:endParaRPr lang="es-CO" sz="2600" dirty="0"/>
          </a:p>
          <a:p>
            <a:pPr marL="0" lvl="0" indent="0">
              <a:buNone/>
            </a:pPr>
            <a:r>
              <a:rPr lang="es-CO" sz="2600" dirty="0"/>
              <a:t>3. ¿Como Podemos medir la rentabilidad de las distintas ofertas de nuestra empresa?</a:t>
            </a:r>
          </a:p>
          <a:p>
            <a:pPr marL="0" indent="0">
              <a:buNone/>
            </a:pPr>
            <a:endParaRPr dirty="0"/>
          </a:p>
        </p:txBody>
      </p:sp>
      <p:cxnSp>
        <p:nvCxnSpPr>
          <p:cNvPr id="13" name="Straight Connector 12">
            <a:extLst>
              <a:ext uri="{FF2B5EF4-FFF2-40B4-BE49-F238E27FC236}">
                <a16:creationId xmlns:a16="http://schemas.microsoft.com/office/drawing/2014/main" id="{D434EAAF-BF44-4CCC-84D4-105F3370AFF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99730"/>
            <a:ext cx="4495800" cy="0"/>
          </a:xfrm>
          <a:prstGeom prst="line">
            <a:avLst/>
          </a:prstGeom>
          <a:ln w="254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69763436"/>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wipe(down)">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wipe(down)">
                                      <p:cBhvr>
                                        <p:cTn id="17" dur="500"/>
                                        <p:tgtEl>
                                          <p:spTgt spid="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Effect transition="in" filter="wipe(down)">
                                      <p:cBhvr>
                                        <p:cTn id="22"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718B0F80-1C8E-49FA-9B66-C9285753E25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1" name="Freeform 6">
            <a:extLst>
              <a:ext uri="{FF2B5EF4-FFF2-40B4-BE49-F238E27FC236}">
                <a16:creationId xmlns:a16="http://schemas.microsoft.com/office/drawing/2014/main" id="{CEF2B853-4083-4B70-AC2A-F79D8080934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flipH="1">
            <a:off x="0" y="643466"/>
            <a:ext cx="407988" cy="819150"/>
          </a:xfrm>
          <a:custGeom>
            <a:avLst/>
            <a:gdLst/>
            <a:ahLst/>
            <a:cxnLst/>
            <a:rect l="0" t="0" r="r" b="b"/>
            <a:pathLst>
              <a:path w="1799" h="3612">
                <a:moveTo>
                  <a:pt x="1799" y="0"/>
                </a:moveTo>
                <a:lnTo>
                  <a:pt x="1799" y="3612"/>
                </a:lnTo>
                <a:lnTo>
                  <a:pt x="1686" y="3609"/>
                </a:lnTo>
                <a:lnTo>
                  <a:pt x="1574" y="3598"/>
                </a:lnTo>
                <a:lnTo>
                  <a:pt x="1464" y="3581"/>
                </a:lnTo>
                <a:lnTo>
                  <a:pt x="1357" y="3557"/>
                </a:lnTo>
                <a:lnTo>
                  <a:pt x="1251" y="3527"/>
                </a:lnTo>
                <a:lnTo>
                  <a:pt x="1150" y="3490"/>
                </a:lnTo>
                <a:lnTo>
                  <a:pt x="1050" y="3448"/>
                </a:lnTo>
                <a:lnTo>
                  <a:pt x="953" y="3401"/>
                </a:lnTo>
                <a:lnTo>
                  <a:pt x="860" y="3347"/>
                </a:lnTo>
                <a:lnTo>
                  <a:pt x="771" y="3289"/>
                </a:lnTo>
                <a:lnTo>
                  <a:pt x="686" y="3224"/>
                </a:lnTo>
                <a:lnTo>
                  <a:pt x="604" y="3156"/>
                </a:lnTo>
                <a:lnTo>
                  <a:pt x="527" y="3083"/>
                </a:lnTo>
                <a:lnTo>
                  <a:pt x="454" y="3005"/>
                </a:lnTo>
                <a:lnTo>
                  <a:pt x="386" y="2923"/>
                </a:lnTo>
                <a:lnTo>
                  <a:pt x="323" y="2838"/>
                </a:lnTo>
                <a:lnTo>
                  <a:pt x="265" y="2748"/>
                </a:lnTo>
                <a:lnTo>
                  <a:pt x="211" y="2655"/>
                </a:lnTo>
                <a:lnTo>
                  <a:pt x="163" y="2559"/>
                </a:lnTo>
                <a:lnTo>
                  <a:pt x="121" y="2459"/>
                </a:lnTo>
                <a:lnTo>
                  <a:pt x="85" y="2356"/>
                </a:lnTo>
                <a:lnTo>
                  <a:pt x="55" y="2251"/>
                </a:lnTo>
                <a:lnTo>
                  <a:pt x="32" y="2143"/>
                </a:lnTo>
                <a:lnTo>
                  <a:pt x="14" y="2033"/>
                </a:lnTo>
                <a:lnTo>
                  <a:pt x="4" y="1920"/>
                </a:lnTo>
                <a:lnTo>
                  <a:pt x="0" y="1806"/>
                </a:lnTo>
                <a:lnTo>
                  <a:pt x="4" y="1692"/>
                </a:lnTo>
                <a:lnTo>
                  <a:pt x="14" y="1580"/>
                </a:lnTo>
                <a:lnTo>
                  <a:pt x="32" y="1469"/>
                </a:lnTo>
                <a:lnTo>
                  <a:pt x="55" y="1362"/>
                </a:lnTo>
                <a:lnTo>
                  <a:pt x="85" y="1256"/>
                </a:lnTo>
                <a:lnTo>
                  <a:pt x="121" y="1154"/>
                </a:lnTo>
                <a:lnTo>
                  <a:pt x="163" y="1054"/>
                </a:lnTo>
                <a:lnTo>
                  <a:pt x="211" y="958"/>
                </a:lnTo>
                <a:lnTo>
                  <a:pt x="265" y="864"/>
                </a:lnTo>
                <a:lnTo>
                  <a:pt x="323" y="774"/>
                </a:lnTo>
                <a:lnTo>
                  <a:pt x="386" y="689"/>
                </a:lnTo>
                <a:lnTo>
                  <a:pt x="454" y="607"/>
                </a:lnTo>
                <a:lnTo>
                  <a:pt x="527" y="529"/>
                </a:lnTo>
                <a:lnTo>
                  <a:pt x="604" y="456"/>
                </a:lnTo>
                <a:lnTo>
                  <a:pt x="686" y="388"/>
                </a:lnTo>
                <a:lnTo>
                  <a:pt x="771" y="325"/>
                </a:lnTo>
                <a:lnTo>
                  <a:pt x="860" y="266"/>
                </a:lnTo>
                <a:lnTo>
                  <a:pt x="953" y="212"/>
                </a:lnTo>
                <a:lnTo>
                  <a:pt x="1050" y="164"/>
                </a:lnTo>
                <a:lnTo>
                  <a:pt x="1150" y="122"/>
                </a:lnTo>
                <a:lnTo>
                  <a:pt x="1251" y="85"/>
                </a:lnTo>
                <a:lnTo>
                  <a:pt x="1357" y="55"/>
                </a:lnTo>
                <a:lnTo>
                  <a:pt x="1464" y="32"/>
                </a:lnTo>
                <a:lnTo>
                  <a:pt x="1574" y="14"/>
                </a:lnTo>
                <a:lnTo>
                  <a:pt x="1686" y="5"/>
                </a:lnTo>
                <a:lnTo>
                  <a:pt x="1799" y="0"/>
                </a:lnTo>
                <a:close/>
              </a:path>
            </a:pathLst>
          </a:custGeom>
          <a:solidFill>
            <a:schemeClr val="tx1">
              <a:lumMod val="85000"/>
              <a:lumOff val="15000"/>
            </a:schemeClr>
          </a:solidFill>
          <a:ln w="0">
            <a:noFill/>
            <a:prstDash val="solid"/>
            <a:round/>
            <a:headEnd/>
            <a:tailEnd/>
          </a:ln>
        </p:spPr>
      </p:sp>
      <p:sp>
        <p:nvSpPr>
          <p:cNvPr id="3" name="Content Placeholder 2"/>
          <p:cNvSpPr>
            <a:spLocks noGrp="1"/>
          </p:cNvSpPr>
          <p:nvPr>
            <p:ph idx="1"/>
          </p:nvPr>
        </p:nvSpPr>
        <p:spPr>
          <a:xfrm>
            <a:off x="294468" y="643466"/>
            <a:ext cx="11254066" cy="6005307"/>
          </a:xfrm>
        </p:spPr>
        <p:txBody>
          <a:bodyPr anchor="ctr">
            <a:normAutofit/>
          </a:bodyPr>
          <a:lstStyle/>
          <a:p>
            <a:pPr marL="0" indent="0" algn="just">
              <a:buNone/>
            </a:pPr>
            <a:r>
              <a:rPr lang="es-CO" sz="2600" dirty="0"/>
              <a:t>En ocasiones, las finanzas También son parte del Sistema de información de la empresa, junto con la contabilidad, con el fin de generar estados financieros, presupuesto y pronostico. Estos documentos nos entregan los numero que necesita para hacer las preguntas claves y tomar decisiones inteligentes para su propia división, departamento o equipo si usted los interpreta y utiliza correctamente.</a:t>
            </a:r>
          </a:p>
          <a:p>
            <a:pPr marL="0" indent="0">
              <a:buNone/>
            </a:pPr>
            <a:endParaRPr dirty="0"/>
          </a:p>
        </p:txBody>
      </p:sp>
      <p:cxnSp>
        <p:nvCxnSpPr>
          <p:cNvPr id="13" name="Straight Connector 12">
            <a:extLst>
              <a:ext uri="{FF2B5EF4-FFF2-40B4-BE49-F238E27FC236}">
                <a16:creationId xmlns:a16="http://schemas.microsoft.com/office/drawing/2014/main" id="{D434EAAF-BF44-4CCC-84D4-105F3370AFF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99730"/>
            <a:ext cx="4495800" cy="0"/>
          </a:xfrm>
          <a:prstGeom prst="line">
            <a:avLst/>
          </a:prstGeom>
          <a:ln w="254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78923535"/>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718B0F80-1C8E-49FA-9B66-C9285753E25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2" name="Title 1"/>
          <p:cNvSpPr>
            <a:spLocks noGrp="1"/>
          </p:cNvSpPr>
          <p:nvPr>
            <p:ph type="title"/>
          </p:nvPr>
        </p:nvSpPr>
        <p:spPr>
          <a:xfrm>
            <a:off x="643467" y="643466"/>
            <a:ext cx="3933390" cy="4937287"/>
          </a:xfrm>
        </p:spPr>
        <p:txBody>
          <a:bodyPr anchor="ctr">
            <a:normAutofit/>
          </a:bodyPr>
          <a:lstStyle/>
          <a:p>
            <a:pPr algn="ctr"/>
            <a:r>
              <a:rPr lang="es-CO" sz="4800" dirty="0">
                <a:solidFill>
                  <a:schemeClr val="tx1"/>
                </a:solidFill>
              </a:rPr>
              <a:t>Entendiendo</a:t>
            </a:r>
            <a:r>
              <a:rPr lang="en-US" sz="4800" dirty="0">
                <a:solidFill>
                  <a:schemeClr val="tx1"/>
                </a:solidFill>
              </a:rPr>
              <a:t> </a:t>
            </a:r>
            <a:r>
              <a:rPr lang="es-CO" sz="4800" dirty="0">
                <a:solidFill>
                  <a:schemeClr val="tx1"/>
                </a:solidFill>
              </a:rPr>
              <a:t>los</a:t>
            </a:r>
            <a:r>
              <a:rPr lang="en-US" sz="4800" dirty="0">
                <a:solidFill>
                  <a:schemeClr val="tx1"/>
                </a:solidFill>
              </a:rPr>
              <a:t> </a:t>
            </a:r>
            <a:r>
              <a:rPr lang="es-CO" sz="4800" dirty="0">
                <a:solidFill>
                  <a:schemeClr val="tx1"/>
                </a:solidFill>
              </a:rPr>
              <a:t>Estados</a:t>
            </a:r>
            <a:r>
              <a:rPr lang="en-US" sz="4800" dirty="0">
                <a:solidFill>
                  <a:schemeClr val="tx1"/>
                </a:solidFill>
              </a:rPr>
              <a:t> </a:t>
            </a:r>
            <a:r>
              <a:rPr lang="es-CO" sz="4800" dirty="0">
                <a:solidFill>
                  <a:schemeClr val="tx1"/>
                </a:solidFill>
              </a:rPr>
              <a:t>Financieros</a:t>
            </a:r>
          </a:p>
        </p:txBody>
      </p:sp>
      <p:sp>
        <p:nvSpPr>
          <p:cNvPr id="11" name="Freeform 6">
            <a:extLst>
              <a:ext uri="{FF2B5EF4-FFF2-40B4-BE49-F238E27FC236}">
                <a16:creationId xmlns:a16="http://schemas.microsoft.com/office/drawing/2014/main" id="{CEF2B853-4083-4B70-AC2A-F79D8080934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flipH="1">
            <a:off x="0" y="643466"/>
            <a:ext cx="407988" cy="819150"/>
          </a:xfrm>
          <a:custGeom>
            <a:avLst/>
            <a:gdLst/>
            <a:ahLst/>
            <a:cxnLst/>
            <a:rect l="0" t="0" r="r" b="b"/>
            <a:pathLst>
              <a:path w="1799" h="3612">
                <a:moveTo>
                  <a:pt x="1799" y="0"/>
                </a:moveTo>
                <a:lnTo>
                  <a:pt x="1799" y="3612"/>
                </a:lnTo>
                <a:lnTo>
                  <a:pt x="1686" y="3609"/>
                </a:lnTo>
                <a:lnTo>
                  <a:pt x="1574" y="3598"/>
                </a:lnTo>
                <a:lnTo>
                  <a:pt x="1464" y="3581"/>
                </a:lnTo>
                <a:lnTo>
                  <a:pt x="1357" y="3557"/>
                </a:lnTo>
                <a:lnTo>
                  <a:pt x="1251" y="3527"/>
                </a:lnTo>
                <a:lnTo>
                  <a:pt x="1150" y="3490"/>
                </a:lnTo>
                <a:lnTo>
                  <a:pt x="1050" y="3448"/>
                </a:lnTo>
                <a:lnTo>
                  <a:pt x="953" y="3401"/>
                </a:lnTo>
                <a:lnTo>
                  <a:pt x="860" y="3347"/>
                </a:lnTo>
                <a:lnTo>
                  <a:pt x="771" y="3289"/>
                </a:lnTo>
                <a:lnTo>
                  <a:pt x="686" y="3224"/>
                </a:lnTo>
                <a:lnTo>
                  <a:pt x="604" y="3156"/>
                </a:lnTo>
                <a:lnTo>
                  <a:pt x="527" y="3083"/>
                </a:lnTo>
                <a:lnTo>
                  <a:pt x="454" y="3005"/>
                </a:lnTo>
                <a:lnTo>
                  <a:pt x="386" y="2923"/>
                </a:lnTo>
                <a:lnTo>
                  <a:pt x="323" y="2838"/>
                </a:lnTo>
                <a:lnTo>
                  <a:pt x="265" y="2748"/>
                </a:lnTo>
                <a:lnTo>
                  <a:pt x="211" y="2655"/>
                </a:lnTo>
                <a:lnTo>
                  <a:pt x="163" y="2559"/>
                </a:lnTo>
                <a:lnTo>
                  <a:pt x="121" y="2459"/>
                </a:lnTo>
                <a:lnTo>
                  <a:pt x="85" y="2356"/>
                </a:lnTo>
                <a:lnTo>
                  <a:pt x="55" y="2251"/>
                </a:lnTo>
                <a:lnTo>
                  <a:pt x="32" y="2143"/>
                </a:lnTo>
                <a:lnTo>
                  <a:pt x="14" y="2033"/>
                </a:lnTo>
                <a:lnTo>
                  <a:pt x="4" y="1920"/>
                </a:lnTo>
                <a:lnTo>
                  <a:pt x="0" y="1806"/>
                </a:lnTo>
                <a:lnTo>
                  <a:pt x="4" y="1692"/>
                </a:lnTo>
                <a:lnTo>
                  <a:pt x="14" y="1580"/>
                </a:lnTo>
                <a:lnTo>
                  <a:pt x="32" y="1469"/>
                </a:lnTo>
                <a:lnTo>
                  <a:pt x="55" y="1362"/>
                </a:lnTo>
                <a:lnTo>
                  <a:pt x="85" y="1256"/>
                </a:lnTo>
                <a:lnTo>
                  <a:pt x="121" y="1154"/>
                </a:lnTo>
                <a:lnTo>
                  <a:pt x="163" y="1054"/>
                </a:lnTo>
                <a:lnTo>
                  <a:pt x="211" y="958"/>
                </a:lnTo>
                <a:lnTo>
                  <a:pt x="265" y="864"/>
                </a:lnTo>
                <a:lnTo>
                  <a:pt x="323" y="774"/>
                </a:lnTo>
                <a:lnTo>
                  <a:pt x="386" y="689"/>
                </a:lnTo>
                <a:lnTo>
                  <a:pt x="454" y="607"/>
                </a:lnTo>
                <a:lnTo>
                  <a:pt x="527" y="529"/>
                </a:lnTo>
                <a:lnTo>
                  <a:pt x="604" y="456"/>
                </a:lnTo>
                <a:lnTo>
                  <a:pt x="686" y="388"/>
                </a:lnTo>
                <a:lnTo>
                  <a:pt x="771" y="325"/>
                </a:lnTo>
                <a:lnTo>
                  <a:pt x="860" y="266"/>
                </a:lnTo>
                <a:lnTo>
                  <a:pt x="953" y="212"/>
                </a:lnTo>
                <a:lnTo>
                  <a:pt x="1050" y="164"/>
                </a:lnTo>
                <a:lnTo>
                  <a:pt x="1150" y="122"/>
                </a:lnTo>
                <a:lnTo>
                  <a:pt x="1251" y="85"/>
                </a:lnTo>
                <a:lnTo>
                  <a:pt x="1357" y="55"/>
                </a:lnTo>
                <a:lnTo>
                  <a:pt x="1464" y="32"/>
                </a:lnTo>
                <a:lnTo>
                  <a:pt x="1574" y="14"/>
                </a:lnTo>
                <a:lnTo>
                  <a:pt x="1686" y="5"/>
                </a:lnTo>
                <a:lnTo>
                  <a:pt x="1799" y="0"/>
                </a:lnTo>
                <a:close/>
              </a:path>
            </a:pathLst>
          </a:custGeom>
          <a:solidFill>
            <a:schemeClr val="tx1">
              <a:lumMod val="85000"/>
              <a:lumOff val="15000"/>
            </a:schemeClr>
          </a:solidFill>
          <a:ln w="0">
            <a:noFill/>
            <a:prstDash val="solid"/>
            <a:round/>
            <a:headEnd/>
            <a:tailEnd/>
          </a:ln>
        </p:spPr>
      </p:sp>
      <p:sp>
        <p:nvSpPr>
          <p:cNvPr id="3" name="Content Placeholder 2"/>
          <p:cNvSpPr>
            <a:spLocks noGrp="1"/>
          </p:cNvSpPr>
          <p:nvPr>
            <p:ph idx="1"/>
          </p:nvPr>
        </p:nvSpPr>
        <p:spPr>
          <a:xfrm>
            <a:off x="4955354" y="643466"/>
            <a:ext cx="6593180" cy="4937287"/>
          </a:xfrm>
        </p:spPr>
        <p:txBody>
          <a:bodyPr anchor="ctr">
            <a:normAutofit/>
          </a:bodyPr>
          <a:lstStyle/>
          <a:p>
            <a:pPr algn="just"/>
            <a:r>
              <a:rPr lang="es-CO" b="1" dirty="0"/>
              <a:t>LAS EMPRESAS HACEN MUCHAS COSAS: </a:t>
            </a:r>
            <a:r>
              <a:rPr lang="es-CO" dirty="0"/>
              <a:t>automóviles, procesan datos, prestan servicios e incluso, lanzan satélites. Pero el objetivo subyacente de todas empresas con fines de lucro es ganar dinero. Como ejecutivo una empresa con fines de lucro, su trabajo es ayudar a que aquel gane dinero y ojalá más dinero cada año. Incluso si trabaja en los sectores sin fines de lucro o de gobierno, donde el ingreso neto no es el resultado único ni el más importante, sigue siendo vital que usted supervise cuidadosamente cuánto dinero entra y dónde se gasta.</a:t>
            </a:r>
            <a:endParaRPr lang="en-US" dirty="0"/>
          </a:p>
          <a:p>
            <a:endParaRPr dirty="0"/>
          </a:p>
        </p:txBody>
      </p:sp>
      <p:cxnSp>
        <p:nvCxnSpPr>
          <p:cNvPr id="13" name="Straight Connector 12">
            <a:extLst>
              <a:ext uri="{FF2B5EF4-FFF2-40B4-BE49-F238E27FC236}">
                <a16:creationId xmlns:a16="http://schemas.microsoft.com/office/drawing/2014/main" id="{D434EAAF-BF44-4CCC-84D4-105F3370AFF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99730"/>
            <a:ext cx="4495800" cy="0"/>
          </a:xfrm>
          <a:prstGeom prst="line">
            <a:avLst/>
          </a:prstGeom>
          <a:ln w="254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49949333"/>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wipe(up)">
                                      <p:cBhvr>
                                        <p:cTn id="12"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theme/theme1.xml><?xml version="1.0" encoding="utf-8"?>
<a:theme xmlns:a="http://schemas.openxmlformats.org/drawingml/2006/main" name="Headlines">
  <a:themeElements>
    <a:clrScheme name="Headlines">
      <a:dk1>
        <a:sysClr val="windowText" lastClr="000000"/>
      </a:dk1>
      <a:lt1>
        <a:sysClr val="window" lastClr="FFFFFF"/>
      </a:lt1>
      <a:dk2>
        <a:srgbClr val="1D1A1D"/>
      </a:dk2>
      <a:lt2>
        <a:srgbClr val="F5F5F5"/>
      </a:lt2>
      <a:accent1>
        <a:srgbClr val="439EB7"/>
      </a:accent1>
      <a:accent2>
        <a:srgbClr val="E28B55"/>
      </a:accent2>
      <a:accent3>
        <a:srgbClr val="DCB64D"/>
      </a:accent3>
      <a:accent4>
        <a:srgbClr val="4CA198"/>
      </a:accent4>
      <a:accent5>
        <a:srgbClr val="835B82"/>
      </a:accent5>
      <a:accent6>
        <a:srgbClr val="645135"/>
      </a:accent6>
      <a:hlink>
        <a:srgbClr val="439EB7"/>
      </a:hlink>
      <a:folHlink>
        <a:srgbClr val="835B82"/>
      </a:folHlink>
    </a:clrScheme>
    <a:fontScheme name="Headlines">
      <a:majorFont>
        <a:latin typeface="Century Schoolbook" panose="02040604050505020304"/>
        <a:ea typeface=""/>
        <a:cs typeface=""/>
        <a:font script="Jpan" typeface="メイリオ"/>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panose="020B0503020204020204"/>
        <a:ea typeface=""/>
        <a:cs typeface=""/>
        <a:font script="Jpan" typeface="メイリオ"/>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Headlines">
      <a:fillStyleLst>
        <a:solidFill>
          <a:schemeClr val="phClr"/>
        </a:solidFill>
        <a:solidFill>
          <a:schemeClr val="phClr">
            <a:tint val="67000"/>
            <a:satMod val="105000"/>
          </a:schemeClr>
        </a:solidFill>
        <a:gradFill rotWithShape="1">
          <a:gsLst>
            <a:gs pos="0">
              <a:schemeClr val="phClr">
                <a:tint val="100000"/>
                <a:satMod val="103000"/>
                <a:lumMod val="102000"/>
              </a:schemeClr>
            </a:gs>
            <a:gs pos="50000">
              <a:schemeClr val="phClr">
                <a:shade val="100000"/>
                <a:satMod val="110000"/>
                <a:lumMod val="100000"/>
              </a:schemeClr>
            </a:gs>
            <a:gs pos="100000">
              <a:schemeClr val="phClr">
                <a:shade val="70000"/>
                <a:satMod val="120000"/>
                <a:lumMod val="99000"/>
              </a:schemeClr>
            </a:gs>
          </a:gsLst>
          <a:path path="circle">
            <a:fillToRect l="100000" t="100000" r="100000" b="100000"/>
          </a:path>
        </a:gradFill>
      </a:fillStyleLst>
      <a:lnStyleLst>
        <a:ln w="6350" cap="flat" cmpd="sng" algn="in">
          <a:solidFill>
            <a:schemeClr val="phClr"/>
          </a:solidFill>
          <a:prstDash val="solid"/>
        </a:ln>
        <a:ln w="12700" cap="flat" cmpd="sng" algn="in">
          <a:solidFill>
            <a:schemeClr val="phClr"/>
          </a:solidFill>
          <a:prstDash val="solid"/>
        </a:ln>
        <a:ln w="19050" cap="flat" cmpd="sng" algn="in">
          <a:solidFill>
            <a:schemeClr val="phClr">
              <a:satMod val="150000"/>
            </a:schemeClr>
          </a:solidFill>
          <a:prstDash val="solid"/>
        </a:ln>
      </a:lnStyleLst>
      <a:effectStyleLst>
        <a:effectStyle>
          <a:effectLst/>
        </a:effectStyle>
        <a:effectStyle>
          <a:effectLst/>
        </a:effectStyle>
        <a:effectStyle>
          <a:effectLst>
            <a:innerShdw blurRad="88900" dist="25400" dir="10800000">
              <a:srgbClr val="000000">
                <a:alpha val="25000"/>
              </a:srgbClr>
            </a:innerShdw>
            <a:outerShdw blurRad="25400" dist="25400" dir="5400000" rotWithShape="0">
              <a:srgbClr val="FFFFFF">
                <a:alpha val="10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Headlines" id="{3841520A-25F2-4EB8-BE4C-611DB5ABEED9}" vid="{ECD25A4C-D97E-4C12-84B1-63580BFFAEEB}"/>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Web8789</Template>
  <TotalTime>367</TotalTime>
  <Words>2843</Words>
  <Application>Microsoft Office PowerPoint</Application>
  <PresentationFormat>Widescreen</PresentationFormat>
  <Paragraphs>342</Paragraphs>
  <Slides>32</Slides>
  <Notes>15</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32</vt:i4>
      </vt:variant>
    </vt:vector>
  </HeadingPairs>
  <TitlesOfParts>
    <vt:vector size="37" baseType="lpstr">
      <vt:lpstr>Arial</vt:lpstr>
      <vt:lpstr>Calibri</vt:lpstr>
      <vt:lpstr>Century Schoolbook</vt:lpstr>
      <vt:lpstr>Corbel</vt:lpstr>
      <vt:lpstr>Headlines</vt:lpstr>
      <vt:lpstr> </vt:lpstr>
      <vt:lpstr> </vt:lpstr>
      <vt:lpstr>Contenido</vt:lpstr>
      <vt:lpstr>Entendiendo las Finanzas lo básico.</vt:lpstr>
      <vt:lpstr>PowerPoint Presentation</vt:lpstr>
      <vt:lpstr>PowerPoint Presentation</vt:lpstr>
      <vt:lpstr>PowerPoint Presentation</vt:lpstr>
      <vt:lpstr>PowerPoint Presentation</vt:lpstr>
      <vt:lpstr>Entendiendo los Estados Financieros</vt:lpstr>
      <vt:lpstr>Entendiendo los Estados Financieros</vt:lpstr>
      <vt:lpstr>Entendiendo los Estados Financieros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Herramientas de Contabilidad y Finanzas</vt:lpstr>
      <vt:lpstr>Términos Claves</vt:lpstr>
      <vt:lpstr>Términos Claves</vt:lpstr>
      <vt:lpstr>Términos Claves</vt:lpstr>
      <vt:lpstr>Términos Claves</vt:lpstr>
      <vt:lpstr>Caso Práctico  PG Venta de Productos </vt:lpstr>
      <vt:lpstr>Caso Práctico  PG Venta de Productos </vt:lpstr>
      <vt:lpstr>Caso Práctico  PG Venta de Productos </vt:lpstr>
      <vt:lpstr>Caso Práctico  PG Servicios </vt:lpstr>
      <vt:lpstr>Caso Práctico  BG Venta de Productos</vt:lpstr>
      <vt:lpstr>Caso Práctico  BG Venta de Productos</vt:lpstr>
      <vt:lpstr>Caso Práctico  BG Servicios </vt:lpstr>
      <vt:lpstr>Caso Práctico  BG Servicios </vt:lpstr>
      <vt:lpstr>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Here's your outline to get started</dc:title>
  <dc:creator>Oscar Muniz</dc:creator>
  <cp:lastModifiedBy>Oscar Muniz</cp:lastModifiedBy>
  <cp:revision>36</cp:revision>
  <dcterms:created xsi:type="dcterms:W3CDTF">2020-05-18T14:33:55Z</dcterms:created>
  <dcterms:modified xsi:type="dcterms:W3CDTF">2020-05-19T00:26:09Z</dcterms:modified>
</cp:coreProperties>
</file>