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sldIdLst>
    <p:sldId id="260" r:id="rId5"/>
    <p:sldId id="262" r:id="rId6"/>
    <p:sldId id="263" r:id="rId7"/>
    <p:sldId id="264" r:id="rId8"/>
    <p:sldId id="265" r:id="rId9"/>
  </p:sldIdLst>
  <p:sldSz cx="9144000" cy="6858000" type="screen4x3"/>
  <p:notesSz cx="7315200" cy="96012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288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25" autoAdjust="0"/>
    <p:restoredTop sz="94674"/>
  </p:normalViewPr>
  <p:slideViewPr>
    <p:cSldViewPr snapToGrid="0" snapToObjects="1">
      <p:cViewPr varScale="1">
        <p:scale>
          <a:sx n="48" d="100"/>
          <a:sy n="48" d="100"/>
        </p:scale>
        <p:origin x="1269" y="41"/>
      </p:cViewPr>
      <p:guideLst>
        <p:guide pos="2880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6A705-EDBE-6640-B8A7-62679FD5E1E9}" type="datetimeFigureOut">
              <a:rPr lang="es-CO" smtClean="0"/>
              <a:t>13/09/2022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BB886-94FF-DF41-A8E2-DCE815D8F99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199641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6A705-EDBE-6640-B8A7-62679FD5E1E9}" type="datetimeFigureOut">
              <a:rPr lang="es-CO" smtClean="0"/>
              <a:t>13/09/2022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BB886-94FF-DF41-A8E2-DCE815D8F99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455457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6A705-EDBE-6640-B8A7-62679FD5E1E9}" type="datetimeFigureOut">
              <a:rPr lang="es-CO" smtClean="0"/>
              <a:t>13/09/2022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BB886-94FF-DF41-A8E2-DCE815D8F99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7966694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6A705-EDBE-6640-B8A7-62679FD5E1E9}" type="datetimeFigureOut">
              <a:rPr lang="es-CO" smtClean="0"/>
              <a:t>13/09/2022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BB886-94FF-DF41-A8E2-DCE815D8F99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7128088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6A705-EDBE-6640-B8A7-62679FD5E1E9}" type="datetimeFigureOut">
              <a:rPr lang="es-CO" smtClean="0"/>
              <a:t>13/09/2022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BB886-94FF-DF41-A8E2-DCE815D8F99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852712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contenid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6A705-EDBE-6640-B8A7-62679FD5E1E9}" type="datetimeFigureOut">
              <a:rPr lang="es-CO" smtClean="0"/>
              <a:t>13/09/2022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BB886-94FF-DF41-A8E2-DCE815D8F99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141198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6A705-EDBE-6640-B8A7-62679FD5E1E9}" type="datetimeFigureOut">
              <a:rPr lang="es-CO" smtClean="0"/>
              <a:t>13/09/2022</a:t>
            </a:fld>
            <a:endParaRPr lang="es-C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BB886-94FF-DF41-A8E2-DCE815D8F99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715905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6A705-EDBE-6640-B8A7-62679FD5E1E9}" type="datetimeFigureOut">
              <a:rPr lang="es-CO" smtClean="0"/>
              <a:t>13/09/2022</a:t>
            </a:fld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BB886-94FF-DF41-A8E2-DCE815D8F99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511978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6A705-EDBE-6640-B8A7-62679FD5E1E9}" type="datetimeFigureOut">
              <a:rPr lang="es-CO" smtClean="0"/>
              <a:t>13/09/2022</a:t>
            </a:fld>
            <a:endParaRPr lang="es-C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BB886-94FF-DF41-A8E2-DCE815D8F99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2347861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6A705-EDBE-6640-B8A7-62679FD5E1E9}" type="datetimeFigureOut">
              <a:rPr lang="es-CO" smtClean="0"/>
              <a:t>13/09/2022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BB886-94FF-DF41-A8E2-DCE815D8F99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92197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6A705-EDBE-6640-B8A7-62679FD5E1E9}" type="datetimeFigureOut">
              <a:rPr lang="es-CO" smtClean="0"/>
              <a:t>13/09/2022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BB886-94FF-DF41-A8E2-DCE815D8F99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7424672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26A705-EDBE-6640-B8A7-62679FD5E1E9}" type="datetimeFigureOut">
              <a:rPr lang="es-CO" smtClean="0"/>
              <a:t>13/09/2022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DBB886-94FF-DF41-A8E2-DCE815D8F99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323564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sv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7" Type="http://schemas.openxmlformats.org/officeDocument/2006/relationships/image" Target="../media/image9.sv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svg"/><Relationship Id="rId5" Type="http://schemas.openxmlformats.org/officeDocument/2006/relationships/image" Target="../media/image3.sv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7" Type="http://schemas.openxmlformats.org/officeDocument/2006/relationships/image" Target="../media/image9.sv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svg"/><Relationship Id="rId5" Type="http://schemas.openxmlformats.org/officeDocument/2006/relationships/image" Target="../media/image3.sv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sv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8CD7663A-DF9D-7D42-AA5C-48025BBAA467}"/>
              </a:ext>
            </a:extLst>
          </p:cNvPr>
          <p:cNvSpPr txBox="1"/>
          <p:nvPr/>
        </p:nvSpPr>
        <p:spPr>
          <a:xfrm>
            <a:off x="311017" y="240171"/>
            <a:ext cx="522954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dirty="0">
                <a:solidFill>
                  <a:srgbClr val="00B0F0"/>
                </a:solidFill>
                <a:latin typeface="ITCKabel LT Bold" panose="02000806040000020004" pitchFamily="2" charset="0"/>
              </a:rPr>
              <a:t>Descripción de la Estructura Orgánica</a:t>
            </a:r>
          </a:p>
        </p:txBody>
      </p:sp>
      <p:cxnSp>
        <p:nvCxnSpPr>
          <p:cNvPr id="5" name="Conector recto 4">
            <a:extLst>
              <a:ext uri="{FF2B5EF4-FFF2-40B4-BE49-F238E27FC236}">
                <a16:creationId xmlns:a16="http://schemas.microsoft.com/office/drawing/2014/main" id="{EF3585FC-0599-0643-82F8-ACD7FA227DE5}"/>
              </a:ext>
            </a:extLst>
          </p:cNvPr>
          <p:cNvCxnSpPr>
            <a:cxnSpLocks/>
          </p:cNvCxnSpPr>
          <p:nvPr/>
        </p:nvCxnSpPr>
        <p:spPr>
          <a:xfrm>
            <a:off x="639790" y="1301328"/>
            <a:ext cx="4572000" cy="0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uadroTexto 7">
            <a:extLst>
              <a:ext uri="{FF2B5EF4-FFF2-40B4-BE49-F238E27FC236}">
                <a16:creationId xmlns:a16="http://schemas.microsoft.com/office/drawing/2014/main" id="{C7FDB731-3C6B-B84D-9A48-D2D60182B4A3}"/>
              </a:ext>
            </a:extLst>
          </p:cNvPr>
          <p:cNvSpPr txBox="1"/>
          <p:nvPr/>
        </p:nvSpPr>
        <p:spPr>
          <a:xfrm>
            <a:off x="922979" y="1457881"/>
            <a:ext cx="791000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1600" b="1" dirty="0">
                <a:latin typeface="ITCKabel LT Book" panose="02000506020000020004" pitchFamily="2" charset="0"/>
              </a:rPr>
              <a:t>Presidencia ejecutiva</a:t>
            </a:r>
            <a:r>
              <a:rPr lang="es-MX" sz="1600" dirty="0">
                <a:latin typeface="ITCKabel LT Book" panose="02000506020000020004" pitchFamily="2" charset="0"/>
              </a:rPr>
              <a:t>: </a:t>
            </a:r>
            <a:r>
              <a:rPr lang="es-ES" sz="1600" dirty="0">
                <a:latin typeface="ITCKabel LT Book" panose="02000506020000020004" pitchFamily="2" charset="0"/>
              </a:rPr>
              <a:t>Planifica y Gerencia  las actividades derivadas de su responsabilidad y aquellas designadas por la Junta Directiva , de acuerdo con las disposiciones de ley, para  dar cumplimiento al rol de la organización, impartiendo las instrucciones necesarias para lograr el buen funcionamiento de la misma y ejerciendo su representación judicial y extrajudicial con el fin de contribuir como Agencia de desarrollo a elevar el nivel de productividad y competitividad de las empresas. </a:t>
            </a:r>
            <a:endParaRPr lang="es-MX" sz="1600" b="1" dirty="0">
              <a:latin typeface="ITCKabel LT Book" panose="02000506020000020004" pitchFamily="2" charset="0"/>
            </a:endParaRPr>
          </a:p>
        </p:txBody>
      </p:sp>
      <p:pic>
        <p:nvPicPr>
          <p:cNvPr id="17" name="Gráfico 16" descr="Lluvia de ideas de grupo">
            <a:extLst>
              <a:ext uri="{FF2B5EF4-FFF2-40B4-BE49-F238E27FC236}">
                <a16:creationId xmlns:a16="http://schemas.microsoft.com/office/drawing/2014/main" id="{1B9A4D86-CA36-4EDF-B973-E83D6F96B81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96704" y="3184093"/>
            <a:ext cx="660271" cy="660271"/>
          </a:xfrm>
          <a:prstGeom prst="rect">
            <a:avLst/>
          </a:prstGeom>
        </p:spPr>
      </p:pic>
      <p:pic>
        <p:nvPicPr>
          <p:cNvPr id="2" name="Gráfico 1" descr="Cabeza con engranajes">
            <a:extLst>
              <a:ext uri="{FF2B5EF4-FFF2-40B4-BE49-F238E27FC236}">
                <a16:creationId xmlns:a16="http://schemas.microsoft.com/office/drawing/2014/main" id="{63DACFAC-2F23-CA3C-DEC4-28239A19BA2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11017" y="1621752"/>
            <a:ext cx="745958" cy="745958"/>
          </a:xfrm>
          <a:prstGeom prst="rect">
            <a:avLst/>
          </a:prstGeom>
        </p:spPr>
      </p:pic>
      <p:sp>
        <p:nvSpPr>
          <p:cNvPr id="3" name="CuadroTexto 2">
            <a:extLst>
              <a:ext uri="{FF2B5EF4-FFF2-40B4-BE49-F238E27FC236}">
                <a16:creationId xmlns:a16="http://schemas.microsoft.com/office/drawing/2014/main" id="{F3D8B6E9-2FDA-ABAB-22E8-E88E9AF9F36F}"/>
              </a:ext>
            </a:extLst>
          </p:cNvPr>
          <p:cNvSpPr txBox="1"/>
          <p:nvPr/>
        </p:nvSpPr>
        <p:spPr>
          <a:xfrm>
            <a:off x="1014789" y="3191412"/>
            <a:ext cx="7818194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600" b="1" dirty="0">
                <a:latin typeface="ITCKabel LT Book" panose="02000506020000020004" pitchFamily="2" charset="0"/>
              </a:rPr>
              <a:t>Líderes a cargo:</a:t>
            </a:r>
          </a:p>
          <a:p>
            <a:r>
              <a:rPr lang="es-MX" sz="1600" dirty="0">
                <a:latin typeface="ITCKabel LT Book" panose="02000506020000020004" pitchFamily="2" charset="0"/>
              </a:rPr>
              <a:t>Secretaria general</a:t>
            </a:r>
          </a:p>
          <a:p>
            <a:r>
              <a:rPr lang="es-MX" sz="1600" dirty="0">
                <a:latin typeface="ITCKabel LT Book" panose="02000506020000020004" pitchFamily="2" charset="0"/>
              </a:rPr>
              <a:t>Jefe de Control Interno</a:t>
            </a:r>
          </a:p>
          <a:p>
            <a:r>
              <a:rPr lang="es-MX" sz="1600" dirty="0">
                <a:latin typeface="ITCKabel LT Book" panose="02000506020000020004" pitchFamily="2" charset="0"/>
              </a:rPr>
              <a:t>Jefe de comunicaciones </a:t>
            </a:r>
          </a:p>
          <a:p>
            <a:r>
              <a:rPr lang="es-MX" sz="1600" dirty="0">
                <a:latin typeface="ITCKabel LT Book" panose="02000506020000020004" pitchFamily="2" charset="0"/>
              </a:rPr>
              <a:t>Director de redes empresariales, tecnología y servicios registrales</a:t>
            </a:r>
          </a:p>
          <a:p>
            <a:r>
              <a:rPr lang="es-MX" sz="1600" dirty="0">
                <a:latin typeface="ITCKabel LT Book" panose="02000506020000020004" pitchFamily="2" charset="0"/>
              </a:rPr>
              <a:t>Director desarrollo estratégico corporativo</a:t>
            </a:r>
          </a:p>
          <a:p>
            <a:r>
              <a:rPr lang="es-MX" sz="1600" dirty="0">
                <a:latin typeface="ITCKabel LT Book" panose="02000506020000020004" pitchFamily="2" charset="0"/>
              </a:rPr>
              <a:t>Director conexiones empresariales </a:t>
            </a:r>
          </a:p>
          <a:p>
            <a:r>
              <a:rPr lang="es-MX" sz="1600" dirty="0">
                <a:latin typeface="ITCKabel LT Book" panose="02000506020000020004" pitchFamily="2" charset="0"/>
              </a:rPr>
              <a:t>Director Financiero</a:t>
            </a:r>
          </a:p>
          <a:p>
            <a:r>
              <a:rPr lang="es-MX" sz="1600" dirty="0">
                <a:latin typeface="ITCKabel LT Book" panose="02000506020000020004" pitchFamily="2" charset="0"/>
              </a:rPr>
              <a:t>Director Administrativo</a:t>
            </a:r>
          </a:p>
          <a:p>
            <a:r>
              <a:rPr lang="es-MX" sz="1600" dirty="0">
                <a:latin typeface="ITCKabel LT Book" panose="02000506020000020004" pitchFamily="2" charset="0"/>
              </a:rPr>
              <a:t>Director desarrollo Regional</a:t>
            </a:r>
          </a:p>
          <a:p>
            <a:r>
              <a:rPr lang="es-MX" sz="1600" dirty="0">
                <a:latin typeface="ITCKabel LT Book" panose="02000506020000020004" pitchFamily="2" charset="0"/>
              </a:rPr>
              <a:t>Director desarrollo empresarial</a:t>
            </a:r>
          </a:p>
        </p:txBody>
      </p:sp>
    </p:spTree>
    <p:extLst>
      <p:ext uri="{BB962C8B-B14F-4D97-AF65-F5344CB8AC3E}">
        <p14:creationId xmlns:p14="http://schemas.microsoft.com/office/powerpoint/2010/main" val="36888974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8CD7663A-DF9D-7D42-AA5C-48025BBAA467}"/>
              </a:ext>
            </a:extLst>
          </p:cNvPr>
          <p:cNvSpPr txBox="1"/>
          <p:nvPr/>
        </p:nvSpPr>
        <p:spPr>
          <a:xfrm>
            <a:off x="311017" y="240171"/>
            <a:ext cx="522954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dirty="0">
                <a:solidFill>
                  <a:srgbClr val="00B0F0"/>
                </a:solidFill>
                <a:latin typeface="ITCKabel LT Bold" panose="02000806040000020004" pitchFamily="2" charset="0"/>
              </a:rPr>
              <a:t>Descripción de la Estructura Orgánica</a:t>
            </a:r>
          </a:p>
        </p:txBody>
      </p:sp>
      <p:cxnSp>
        <p:nvCxnSpPr>
          <p:cNvPr id="5" name="Conector recto 4">
            <a:extLst>
              <a:ext uri="{FF2B5EF4-FFF2-40B4-BE49-F238E27FC236}">
                <a16:creationId xmlns:a16="http://schemas.microsoft.com/office/drawing/2014/main" id="{EF3585FC-0599-0643-82F8-ACD7FA227DE5}"/>
              </a:ext>
            </a:extLst>
          </p:cNvPr>
          <p:cNvCxnSpPr>
            <a:cxnSpLocks/>
          </p:cNvCxnSpPr>
          <p:nvPr/>
        </p:nvCxnSpPr>
        <p:spPr>
          <a:xfrm>
            <a:off x="639790" y="1301328"/>
            <a:ext cx="4572000" cy="0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uadroTexto 7">
            <a:extLst>
              <a:ext uri="{FF2B5EF4-FFF2-40B4-BE49-F238E27FC236}">
                <a16:creationId xmlns:a16="http://schemas.microsoft.com/office/drawing/2014/main" id="{C7FDB731-3C6B-B84D-9A48-D2D60182B4A3}"/>
              </a:ext>
            </a:extLst>
          </p:cNvPr>
          <p:cNvSpPr txBox="1"/>
          <p:nvPr/>
        </p:nvSpPr>
        <p:spPr>
          <a:xfrm>
            <a:off x="967666" y="1442571"/>
            <a:ext cx="7910004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600" b="1" dirty="0">
                <a:latin typeface="ITCKabel LT Book" panose="02000506020000020004" pitchFamily="2" charset="0"/>
              </a:rPr>
              <a:t>Unidad de Redes Empresariales, Tecnología y Servicios Registrales </a:t>
            </a:r>
            <a:r>
              <a:rPr lang="es-MX" sz="1600" dirty="0">
                <a:latin typeface="ITCKabel LT Book" panose="02000506020000020004" pitchFamily="2" charset="0"/>
              </a:rPr>
              <a:t>: </a:t>
            </a:r>
            <a:r>
              <a:rPr lang="es-MX" sz="1600" i="1" dirty="0">
                <a:latin typeface="ITCKabel LT Book" panose="02000506020000020004" pitchFamily="2" charset="0"/>
              </a:rPr>
              <a:t>“De un trámite obligatorio a instrumentos de competitividad” </a:t>
            </a:r>
            <a:r>
              <a:rPr lang="es-MX" sz="1600" dirty="0">
                <a:latin typeface="ITCKabel LT Book" panose="02000506020000020004" pitchFamily="2" charset="0"/>
              </a:rPr>
              <a:t>con el fin de posicionarnos más como una entidad que facilita el hacer negocios y menos tramites. Tiene como objetivo estratégico: lograr que los registros se conviertan en un instrumento de competitividad.</a:t>
            </a:r>
            <a:endParaRPr lang="es-CO" sz="1600" dirty="0">
              <a:latin typeface="ITCKabel LT Book" panose="02000506020000020004" pitchFamily="2" charset="0"/>
            </a:endParaRPr>
          </a:p>
          <a:p>
            <a:endParaRPr lang="es-MX" sz="1600" b="1" dirty="0">
              <a:latin typeface="ITCKabel LT Book" panose="02000506020000020004" pitchFamily="2" charset="0"/>
            </a:endParaRPr>
          </a:p>
          <a:p>
            <a:endParaRPr lang="es-MX" sz="1600" b="1" dirty="0">
              <a:latin typeface="ITCKabel LT Book" panose="02000506020000020004" pitchFamily="2" charset="0"/>
            </a:endParaRPr>
          </a:p>
          <a:p>
            <a:r>
              <a:rPr lang="es-MX" sz="1600" b="1" dirty="0">
                <a:latin typeface="ITCKabel LT Book" panose="02000506020000020004" pitchFamily="2" charset="0"/>
              </a:rPr>
              <a:t>Líderes a cargo:</a:t>
            </a:r>
          </a:p>
          <a:p>
            <a:r>
              <a:rPr lang="es-MX" sz="1600" dirty="0">
                <a:latin typeface="ITCKabel LT Book" panose="02000506020000020004" pitchFamily="2" charset="0"/>
              </a:rPr>
              <a:t>Jefe de Servicios registrales </a:t>
            </a:r>
          </a:p>
          <a:p>
            <a:r>
              <a:rPr lang="es-MX" sz="1600" dirty="0">
                <a:latin typeface="ITCKabel LT Book" panose="02000506020000020004" pitchFamily="2" charset="0"/>
              </a:rPr>
              <a:t>Jefe de Infraestructura y soporte T.I</a:t>
            </a:r>
          </a:p>
          <a:p>
            <a:r>
              <a:rPr lang="es-MX" sz="1600" dirty="0">
                <a:latin typeface="ITCKabel LT Book" panose="02000506020000020004" pitchFamily="2" charset="0"/>
              </a:rPr>
              <a:t>Jefe de Aplicativos del conocimiento</a:t>
            </a:r>
          </a:p>
          <a:p>
            <a:r>
              <a:rPr lang="es-MX" sz="1600" dirty="0">
                <a:latin typeface="ITCKabel LT Book" panose="02000506020000020004" pitchFamily="2" charset="0"/>
              </a:rPr>
              <a:t>Jefe de Promoción de servicios registrales</a:t>
            </a:r>
          </a:p>
          <a:p>
            <a:r>
              <a:rPr lang="es-MX" sz="1600" dirty="0">
                <a:latin typeface="ITCKabel LT Book" panose="02000506020000020004" pitchFamily="2" charset="0"/>
              </a:rPr>
              <a:t>Jefe de Sistemas de información</a:t>
            </a:r>
          </a:p>
          <a:p>
            <a:r>
              <a:rPr lang="es-MX" sz="1600" dirty="0">
                <a:latin typeface="ITCKabel LT Book" panose="02000506020000020004" pitchFamily="2" charset="0"/>
              </a:rPr>
              <a:t>Jefe de Proyectos T.I</a:t>
            </a:r>
          </a:p>
          <a:p>
            <a:r>
              <a:rPr lang="es-MX" sz="1600" dirty="0">
                <a:latin typeface="ITCKabel LT Book" panose="02000506020000020004" pitchFamily="2" charset="0"/>
              </a:rPr>
              <a:t>Jefe de Redes y afiliados</a:t>
            </a:r>
          </a:p>
          <a:p>
            <a:r>
              <a:rPr lang="es-MX" sz="1600" dirty="0">
                <a:latin typeface="ITCKabel LT Book" panose="02000506020000020004" pitchFamily="2" charset="0"/>
              </a:rPr>
              <a:t>Jefe de Diseño de procesos</a:t>
            </a:r>
          </a:p>
          <a:p>
            <a:endParaRPr lang="es-MX" sz="1600" b="1" dirty="0">
              <a:latin typeface="ITCKabel LT Book" panose="02000506020000020004" pitchFamily="2" charset="0"/>
            </a:endParaRPr>
          </a:p>
          <a:p>
            <a:endParaRPr lang="es-CO" sz="1600" dirty="0">
              <a:latin typeface="ITCKabel LT Book" panose="02000506020000020004" pitchFamily="2" charset="0"/>
            </a:endParaRPr>
          </a:p>
        </p:txBody>
      </p:sp>
      <p:pic>
        <p:nvPicPr>
          <p:cNvPr id="9" name="Gráfico 8" descr="Engranajes">
            <a:extLst>
              <a:ext uri="{FF2B5EF4-FFF2-40B4-BE49-F238E27FC236}">
                <a16:creationId xmlns:a16="http://schemas.microsoft.com/office/drawing/2014/main" id="{5C385429-351E-4CDA-82FD-3B94C924905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71685" y="1548830"/>
            <a:ext cx="687103" cy="687103"/>
          </a:xfrm>
          <a:prstGeom prst="rect">
            <a:avLst/>
          </a:prstGeom>
        </p:spPr>
      </p:pic>
      <p:pic>
        <p:nvPicPr>
          <p:cNvPr id="17" name="Gráfico 16" descr="Lluvia de ideas de grupo">
            <a:extLst>
              <a:ext uri="{FF2B5EF4-FFF2-40B4-BE49-F238E27FC236}">
                <a16:creationId xmlns:a16="http://schemas.microsoft.com/office/drawing/2014/main" id="{1B9A4D86-CA36-4EDF-B973-E83D6F96B81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22157" y="2954459"/>
            <a:ext cx="660271" cy="6602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72504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/>
    </mc:Choice>
    <mc:Fallback>
      <p:transition advClick="0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8CD7663A-DF9D-7D42-AA5C-48025BBAA467}"/>
              </a:ext>
            </a:extLst>
          </p:cNvPr>
          <p:cNvSpPr txBox="1"/>
          <p:nvPr/>
        </p:nvSpPr>
        <p:spPr>
          <a:xfrm>
            <a:off x="311017" y="240171"/>
            <a:ext cx="522954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dirty="0">
                <a:solidFill>
                  <a:srgbClr val="00B0F0"/>
                </a:solidFill>
                <a:latin typeface="ITCKabel LT Bold" panose="02000806040000020004" pitchFamily="2" charset="0"/>
              </a:rPr>
              <a:t>Descripción de la Estructura Orgánica</a:t>
            </a:r>
          </a:p>
        </p:txBody>
      </p:sp>
      <p:cxnSp>
        <p:nvCxnSpPr>
          <p:cNvPr id="5" name="Conector recto 4">
            <a:extLst>
              <a:ext uri="{FF2B5EF4-FFF2-40B4-BE49-F238E27FC236}">
                <a16:creationId xmlns:a16="http://schemas.microsoft.com/office/drawing/2014/main" id="{EF3585FC-0599-0643-82F8-ACD7FA227DE5}"/>
              </a:ext>
            </a:extLst>
          </p:cNvPr>
          <p:cNvCxnSpPr>
            <a:cxnSpLocks/>
          </p:cNvCxnSpPr>
          <p:nvPr/>
        </p:nvCxnSpPr>
        <p:spPr>
          <a:xfrm>
            <a:off x="639790" y="1301328"/>
            <a:ext cx="4572000" cy="0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uadroTexto 7">
            <a:extLst>
              <a:ext uri="{FF2B5EF4-FFF2-40B4-BE49-F238E27FC236}">
                <a16:creationId xmlns:a16="http://schemas.microsoft.com/office/drawing/2014/main" id="{C7FDB731-3C6B-B84D-9A48-D2D60182B4A3}"/>
              </a:ext>
            </a:extLst>
          </p:cNvPr>
          <p:cNvSpPr txBox="1"/>
          <p:nvPr/>
        </p:nvSpPr>
        <p:spPr>
          <a:xfrm>
            <a:off x="967666" y="1442571"/>
            <a:ext cx="7910004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MX" sz="1600" b="1" dirty="0">
              <a:latin typeface="ITCKabel LT Book" panose="02000506020000020004" pitchFamily="2" charset="0"/>
            </a:endParaRPr>
          </a:p>
          <a:p>
            <a:r>
              <a:rPr lang="es-MX" sz="1600" b="1" dirty="0">
                <a:latin typeface="ITCKabel LT Book" panose="02000506020000020004" pitchFamily="2" charset="0"/>
              </a:rPr>
              <a:t>Unidad de Desarrollo Empresarial</a:t>
            </a:r>
            <a:r>
              <a:rPr lang="es-MX" sz="1600" dirty="0">
                <a:latin typeface="ITCKabel LT Book" panose="02000506020000020004" pitchFamily="2" charset="0"/>
              </a:rPr>
              <a:t>: </a:t>
            </a:r>
            <a:r>
              <a:rPr lang="es-MX" sz="1600" i="1" dirty="0">
                <a:latin typeface="ITCKabel LT Book" panose="02000506020000020004" pitchFamily="2" charset="0"/>
              </a:rPr>
              <a:t>“Soluciones que impactan la competitividad de la puerta para adentro”. </a:t>
            </a:r>
            <a:r>
              <a:rPr lang="es-MX" sz="1600" dirty="0">
                <a:latin typeface="ITCKabel LT Book" panose="02000506020000020004" pitchFamily="2" charset="0"/>
              </a:rPr>
              <a:t>Tiene como objetivo estratégico: brindar soluciones a la medida de las necesidades empresariales para apalancar su evolución.</a:t>
            </a:r>
            <a:endParaRPr lang="es-CO" sz="1600" dirty="0">
              <a:latin typeface="ITCKabel LT Book" panose="02000506020000020004" pitchFamily="2" charset="0"/>
            </a:endParaRPr>
          </a:p>
          <a:p>
            <a:endParaRPr lang="es-MX" sz="1600" b="1" dirty="0">
              <a:latin typeface="ITCKabel LT Book" panose="02000506020000020004" pitchFamily="2" charset="0"/>
            </a:endParaRPr>
          </a:p>
          <a:p>
            <a:r>
              <a:rPr lang="es-MX" sz="1600" b="1" dirty="0">
                <a:latin typeface="ITCKabel LT Book" panose="02000506020000020004" pitchFamily="2" charset="0"/>
              </a:rPr>
              <a:t>Líderes a cargo: </a:t>
            </a:r>
          </a:p>
          <a:p>
            <a:r>
              <a:rPr lang="es-MX" sz="1600" dirty="0">
                <a:latin typeface="ITCKabel LT Book" panose="02000506020000020004" pitchFamily="2" charset="0"/>
              </a:rPr>
              <a:t>Jefe NAM Y ET</a:t>
            </a:r>
          </a:p>
          <a:p>
            <a:r>
              <a:rPr lang="es-MX" sz="1600" dirty="0">
                <a:latin typeface="ITCKabel LT Book" panose="02000506020000020004" pitchFamily="2" charset="0"/>
              </a:rPr>
              <a:t>Jefe EAI y MM</a:t>
            </a:r>
          </a:p>
          <a:p>
            <a:r>
              <a:rPr lang="es-MX" sz="1600" dirty="0">
                <a:latin typeface="ITCKabel LT Book" panose="02000506020000020004" pitchFamily="2" charset="0"/>
              </a:rPr>
              <a:t>Jefe de Soluciones CCB</a:t>
            </a:r>
          </a:p>
          <a:p>
            <a:endParaRPr lang="es-MX" sz="1600" b="1" dirty="0">
              <a:latin typeface="ITCKabel LT Book" panose="02000506020000020004" pitchFamily="2" charset="0"/>
            </a:endParaRPr>
          </a:p>
          <a:p>
            <a:r>
              <a:rPr lang="es-MX" sz="1600" b="1" dirty="0">
                <a:latin typeface="ITCKabel LT Book" panose="02000506020000020004" pitchFamily="2" charset="0"/>
              </a:rPr>
              <a:t>Unidad de Desarrollo Regional </a:t>
            </a:r>
            <a:r>
              <a:rPr lang="es-MX" sz="1600" dirty="0">
                <a:latin typeface="ITCKabel LT Book" panose="02000506020000020004" pitchFamily="2" charset="0"/>
              </a:rPr>
              <a:t>: </a:t>
            </a:r>
            <a:r>
              <a:rPr lang="es-MX" sz="1600" i="1" dirty="0">
                <a:latin typeface="ITCKabel LT Book" panose="02000506020000020004" pitchFamily="2" charset="0"/>
              </a:rPr>
              <a:t>“De una visión macro del territorio a una visión centrada en la vitalidad del territorio”. </a:t>
            </a:r>
            <a:r>
              <a:rPr lang="es-MX" sz="1600" dirty="0">
                <a:latin typeface="ITCKabel LT Book" panose="02000506020000020004" pitchFamily="2" charset="0"/>
              </a:rPr>
              <a:t>Tiene como objetivo estratégico: vitalizar la ciudad  en términos de dinamizar el talento creativo, integrar una solución global de la data de la ciudad, consolidar el carácter distintivo de la ciudad.</a:t>
            </a:r>
            <a:endParaRPr lang="es-CO" sz="1600" dirty="0">
              <a:latin typeface="ITCKabel LT Book" panose="02000506020000020004" pitchFamily="2" charset="0"/>
            </a:endParaRPr>
          </a:p>
          <a:p>
            <a:endParaRPr lang="es-MX" sz="1600" b="1" dirty="0">
              <a:latin typeface="ITCKabel LT Book" panose="02000506020000020004" pitchFamily="2" charset="0"/>
            </a:endParaRPr>
          </a:p>
          <a:p>
            <a:r>
              <a:rPr lang="es-MX" sz="1600" b="1" dirty="0">
                <a:latin typeface="ITCKabel LT Book" panose="02000506020000020004" pitchFamily="2" charset="0"/>
              </a:rPr>
              <a:t>Líderes a cargo: </a:t>
            </a:r>
          </a:p>
          <a:p>
            <a:r>
              <a:rPr lang="es-MX" sz="1600" dirty="0">
                <a:latin typeface="ITCKabel LT Book" panose="02000506020000020004" pitchFamily="2" charset="0"/>
              </a:rPr>
              <a:t>Jefe Ciudad Hub de Talento</a:t>
            </a:r>
          </a:p>
          <a:p>
            <a:r>
              <a:rPr lang="es-MX" sz="1600" dirty="0">
                <a:latin typeface="ITCKabel LT Book" panose="02000506020000020004" pitchFamily="2" charset="0"/>
              </a:rPr>
              <a:t>Jefe de Desarrollo Local</a:t>
            </a:r>
          </a:p>
          <a:p>
            <a:endParaRPr lang="es-MX" sz="1600" b="1" dirty="0">
              <a:latin typeface="ITCKabel LT Book" panose="02000506020000020004" pitchFamily="2" charset="0"/>
            </a:endParaRPr>
          </a:p>
        </p:txBody>
      </p:sp>
      <p:pic>
        <p:nvPicPr>
          <p:cNvPr id="9" name="Gráfico 8" descr="Engranajes">
            <a:extLst>
              <a:ext uri="{FF2B5EF4-FFF2-40B4-BE49-F238E27FC236}">
                <a16:creationId xmlns:a16="http://schemas.microsoft.com/office/drawing/2014/main" id="{5C385429-351E-4CDA-82FD-3B94C924905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71685" y="1548830"/>
            <a:ext cx="687103" cy="687103"/>
          </a:xfrm>
          <a:prstGeom prst="rect">
            <a:avLst/>
          </a:prstGeom>
        </p:spPr>
      </p:pic>
      <p:pic>
        <p:nvPicPr>
          <p:cNvPr id="17" name="Gráfico 16" descr="Lluvia de ideas de grupo">
            <a:extLst>
              <a:ext uri="{FF2B5EF4-FFF2-40B4-BE49-F238E27FC236}">
                <a16:creationId xmlns:a16="http://schemas.microsoft.com/office/drawing/2014/main" id="{1B9A4D86-CA36-4EDF-B973-E83D6F96B81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39975" y="2590485"/>
            <a:ext cx="660271" cy="660271"/>
          </a:xfrm>
          <a:prstGeom prst="rect">
            <a:avLst/>
          </a:prstGeom>
        </p:spPr>
      </p:pic>
      <p:pic>
        <p:nvPicPr>
          <p:cNvPr id="2" name="Gráfico 1" descr="Engranajes">
            <a:extLst>
              <a:ext uri="{FF2B5EF4-FFF2-40B4-BE49-F238E27FC236}">
                <a16:creationId xmlns:a16="http://schemas.microsoft.com/office/drawing/2014/main" id="{13B0BC34-C466-D361-D92A-D6AD3841F5C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39975" y="3735218"/>
            <a:ext cx="687103" cy="687103"/>
          </a:xfrm>
          <a:prstGeom prst="rect">
            <a:avLst/>
          </a:prstGeom>
        </p:spPr>
      </p:pic>
      <p:pic>
        <p:nvPicPr>
          <p:cNvPr id="3" name="Gráfico 2" descr="Lluvia de ideas de grupo">
            <a:extLst>
              <a:ext uri="{FF2B5EF4-FFF2-40B4-BE49-F238E27FC236}">
                <a16:creationId xmlns:a16="http://schemas.microsoft.com/office/drawing/2014/main" id="{37022C9E-C60B-1452-7845-08FDAA5A93D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492375" y="4955415"/>
            <a:ext cx="660271" cy="6602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03083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/>
    </mc:Choice>
    <mc:Fallback>
      <p:transition advClick="0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8CD7663A-DF9D-7D42-AA5C-48025BBAA467}"/>
              </a:ext>
            </a:extLst>
          </p:cNvPr>
          <p:cNvSpPr txBox="1"/>
          <p:nvPr/>
        </p:nvSpPr>
        <p:spPr>
          <a:xfrm>
            <a:off x="311017" y="240171"/>
            <a:ext cx="522954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dirty="0">
                <a:solidFill>
                  <a:srgbClr val="00B0F0"/>
                </a:solidFill>
                <a:latin typeface="ITCKabel LT Bold" panose="02000806040000020004" pitchFamily="2" charset="0"/>
              </a:rPr>
              <a:t>Descripción de la Estructura Orgánica</a:t>
            </a:r>
          </a:p>
        </p:txBody>
      </p:sp>
      <p:cxnSp>
        <p:nvCxnSpPr>
          <p:cNvPr id="5" name="Conector recto 4">
            <a:extLst>
              <a:ext uri="{FF2B5EF4-FFF2-40B4-BE49-F238E27FC236}">
                <a16:creationId xmlns:a16="http://schemas.microsoft.com/office/drawing/2014/main" id="{EF3585FC-0599-0643-82F8-ACD7FA227DE5}"/>
              </a:ext>
            </a:extLst>
          </p:cNvPr>
          <p:cNvCxnSpPr>
            <a:cxnSpLocks/>
          </p:cNvCxnSpPr>
          <p:nvPr/>
        </p:nvCxnSpPr>
        <p:spPr>
          <a:xfrm>
            <a:off x="639790" y="1301328"/>
            <a:ext cx="4572000" cy="0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uadroTexto 7">
            <a:extLst>
              <a:ext uri="{FF2B5EF4-FFF2-40B4-BE49-F238E27FC236}">
                <a16:creationId xmlns:a16="http://schemas.microsoft.com/office/drawing/2014/main" id="{C7FDB731-3C6B-B84D-9A48-D2D60182B4A3}"/>
              </a:ext>
            </a:extLst>
          </p:cNvPr>
          <p:cNvSpPr txBox="1"/>
          <p:nvPr/>
        </p:nvSpPr>
        <p:spPr>
          <a:xfrm>
            <a:off x="967666" y="1442571"/>
            <a:ext cx="7904649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600" b="1" dirty="0">
                <a:latin typeface="ITCKabel LT Book" panose="02000506020000020004" pitchFamily="2" charset="0"/>
              </a:rPr>
              <a:t>Unidad de Conexiones Empresariales: </a:t>
            </a:r>
            <a:r>
              <a:rPr lang="es-MX" sz="1600" i="1" dirty="0">
                <a:latin typeface="ITCKabel LT Book" panose="02000506020000020004" pitchFamily="2" charset="0"/>
              </a:rPr>
              <a:t>“Construyendo una relación cercana, permanente y relevante con el empresario”. </a:t>
            </a:r>
            <a:r>
              <a:rPr lang="es-MX" sz="1600" dirty="0">
                <a:latin typeface="ITCKabel LT Book" panose="02000506020000020004" pitchFamily="2" charset="0"/>
              </a:rPr>
              <a:t>Tiene como objetivo estratégico: establecer una relación cercana, permanente y relevante con el empresario.</a:t>
            </a:r>
          </a:p>
          <a:p>
            <a:endParaRPr lang="es-MX" sz="1600" b="1" dirty="0">
              <a:latin typeface="ITCKabel LT Book" panose="02000506020000020004" pitchFamily="2" charset="0"/>
            </a:endParaRPr>
          </a:p>
          <a:p>
            <a:r>
              <a:rPr lang="es-MX" sz="1600" b="1" dirty="0">
                <a:latin typeface="ITCKabel LT Book" panose="02000506020000020004" pitchFamily="2" charset="0"/>
              </a:rPr>
              <a:t>Líderes a cargo: </a:t>
            </a:r>
          </a:p>
          <a:p>
            <a:r>
              <a:rPr lang="es-MX" sz="1600" dirty="0">
                <a:latin typeface="ITCKabel LT Book" panose="02000506020000020004" pitchFamily="2" charset="0"/>
              </a:rPr>
              <a:t>Jefe de canales</a:t>
            </a:r>
          </a:p>
          <a:p>
            <a:r>
              <a:rPr lang="es-MX" sz="1600" dirty="0">
                <a:latin typeface="ITCKabel LT Book" panose="02000506020000020004" pitchFamily="2" charset="0"/>
              </a:rPr>
              <a:t>Jefe de Mercadeo</a:t>
            </a:r>
          </a:p>
          <a:p>
            <a:r>
              <a:rPr lang="es-MX" sz="1600" dirty="0">
                <a:latin typeface="ITCKabel LT Book" panose="02000506020000020004" pitchFamily="2" charset="0"/>
              </a:rPr>
              <a:t>Jefe de Inteligencia de mercados</a:t>
            </a:r>
          </a:p>
          <a:p>
            <a:r>
              <a:rPr lang="es-MX" sz="1600" dirty="0">
                <a:latin typeface="ITCKabel LT Book" panose="02000506020000020004" pitchFamily="2" charset="0"/>
              </a:rPr>
              <a:t>Jefe de experiencia del servicio</a:t>
            </a:r>
          </a:p>
          <a:p>
            <a:r>
              <a:rPr lang="es-MX" sz="1600" dirty="0">
                <a:latin typeface="ITCKabel LT Book" panose="02000506020000020004" pitchFamily="2" charset="0"/>
              </a:rPr>
              <a:t>Jefe de eventos y networking</a:t>
            </a:r>
          </a:p>
          <a:p>
            <a:endParaRPr lang="es-CO" sz="1600" dirty="0">
              <a:latin typeface="ITCKabel LT Book" panose="02000506020000020004" pitchFamily="2" charset="0"/>
            </a:endParaRPr>
          </a:p>
          <a:p>
            <a:r>
              <a:rPr lang="es-MX" sz="1600" b="1" dirty="0">
                <a:latin typeface="ITCKabel LT Book" panose="02000506020000020004" pitchFamily="2" charset="0"/>
              </a:rPr>
              <a:t>Unidad de Desarrollo Estratégico</a:t>
            </a:r>
            <a:r>
              <a:rPr lang="es-MX" sz="1600" dirty="0">
                <a:latin typeface="ITCKabel LT Book" panose="02000506020000020004" pitchFamily="2" charset="0"/>
              </a:rPr>
              <a:t>: “</a:t>
            </a:r>
            <a:r>
              <a:rPr lang="es-MX" sz="1600" i="1" dirty="0">
                <a:latin typeface="ITCKabel LT Book" panose="02000506020000020004" pitchFamily="2" charset="0"/>
              </a:rPr>
              <a:t>Reconectando la CCB con la estrategia y articular el desarrollo a partir de una visión prospectiva”. </a:t>
            </a:r>
            <a:r>
              <a:rPr lang="es-MX" sz="1600" dirty="0">
                <a:latin typeface="ITCKabel LT Book" panose="02000506020000020004" pitchFamily="2" charset="0"/>
              </a:rPr>
              <a:t>Tiene como objetivos estratégicos: 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s-MX" sz="1600" dirty="0">
                <a:latin typeface="ITCKabel LT Book" panose="02000506020000020004" pitchFamily="2" charset="0"/>
              </a:rPr>
              <a:t>Enfocar las conversaciones, las métricas y los procesos hacia el impacto y la coherencia estratégica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s-MX" sz="1600" dirty="0">
                <a:latin typeface="ITCKabel LT Book" panose="02000506020000020004" pitchFamily="2" charset="0"/>
              </a:rPr>
              <a:t>Articular el desarrollo de la institución a partir de una visión prospectiva.</a:t>
            </a:r>
          </a:p>
          <a:p>
            <a:r>
              <a:rPr lang="es-CO" sz="1600" b="1" dirty="0">
                <a:latin typeface="ITCKabel LT Book" panose="02000506020000020004" pitchFamily="2" charset="0"/>
              </a:rPr>
              <a:t>Líderes a cargo: </a:t>
            </a:r>
          </a:p>
          <a:p>
            <a:r>
              <a:rPr lang="es-CO" sz="1600" dirty="0">
                <a:latin typeface="ITCKabel LT Book" panose="02000506020000020004" pitchFamily="2" charset="0"/>
              </a:rPr>
              <a:t>Subdirector desarrollo estratégico, Jefe de investigaciones económicas, Gerente clúster, Jefes redes estratégicas, jefe de investigación y desarrollo.</a:t>
            </a:r>
          </a:p>
        </p:txBody>
      </p:sp>
      <p:pic>
        <p:nvPicPr>
          <p:cNvPr id="9" name="Gráfico 8" descr="Engranajes">
            <a:extLst>
              <a:ext uri="{FF2B5EF4-FFF2-40B4-BE49-F238E27FC236}">
                <a16:creationId xmlns:a16="http://schemas.microsoft.com/office/drawing/2014/main" id="{5C385429-351E-4CDA-82FD-3B94C924905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71685" y="1408379"/>
            <a:ext cx="687103" cy="687103"/>
          </a:xfrm>
          <a:prstGeom prst="rect">
            <a:avLst/>
          </a:prstGeom>
        </p:spPr>
      </p:pic>
      <p:pic>
        <p:nvPicPr>
          <p:cNvPr id="17" name="Gráfico 16" descr="Lluvia de ideas de grupo">
            <a:extLst>
              <a:ext uri="{FF2B5EF4-FFF2-40B4-BE49-F238E27FC236}">
                <a16:creationId xmlns:a16="http://schemas.microsoft.com/office/drawing/2014/main" id="{1B9A4D86-CA36-4EDF-B973-E83D6F96B81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11017" y="2377175"/>
            <a:ext cx="660271" cy="660271"/>
          </a:xfrm>
          <a:prstGeom prst="rect">
            <a:avLst/>
          </a:prstGeom>
        </p:spPr>
      </p:pic>
      <p:pic>
        <p:nvPicPr>
          <p:cNvPr id="6" name="Gráfico 5" descr="Engranajes">
            <a:extLst>
              <a:ext uri="{FF2B5EF4-FFF2-40B4-BE49-F238E27FC236}">
                <a16:creationId xmlns:a16="http://schemas.microsoft.com/office/drawing/2014/main" id="{2A4B35C2-FE8F-2B00-AF75-CD141F23A29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11017" y="4113687"/>
            <a:ext cx="687103" cy="687103"/>
          </a:xfrm>
          <a:prstGeom prst="rect">
            <a:avLst/>
          </a:prstGeom>
        </p:spPr>
      </p:pic>
      <p:pic>
        <p:nvPicPr>
          <p:cNvPr id="7" name="Gráfico 6" descr="Lluvia de ideas de grupo">
            <a:extLst>
              <a:ext uri="{FF2B5EF4-FFF2-40B4-BE49-F238E27FC236}">
                <a16:creationId xmlns:a16="http://schemas.microsoft.com/office/drawing/2014/main" id="{1965952D-BD5E-BE5E-6FCA-597CBC6AD25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311017" y="5399203"/>
            <a:ext cx="660271" cy="6602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907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/>
    </mc:Choice>
    <mc:Fallback>
      <p:transition advClick="0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8CD7663A-DF9D-7D42-AA5C-48025BBAA467}"/>
              </a:ext>
            </a:extLst>
          </p:cNvPr>
          <p:cNvSpPr txBox="1"/>
          <p:nvPr/>
        </p:nvSpPr>
        <p:spPr>
          <a:xfrm>
            <a:off x="311017" y="240171"/>
            <a:ext cx="522954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dirty="0">
                <a:solidFill>
                  <a:srgbClr val="00B0F0"/>
                </a:solidFill>
                <a:latin typeface="ITCKabel LT Bold" panose="02000806040000020004" pitchFamily="2" charset="0"/>
              </a:rPr>
              <a:t>Descripción de la Estructura Orgánica</a:t>
            </a:r>
          </a:p>
        </p:txBody>
      </p:sp>
      <p:cxnSp>
        <p:nvCxnSpPr>
          <p:cNvPr id="5" name="Conector recto 4">
            <a:extLst>
              <a:ext uri="{FF2B5EF4-FFF2-40B4-BE49-F238E27FC236}">
                <a16:creationId xmlns:a16="http://schemas.microsoft.com/office/drawing/2014/main" id="{EF3585FC-0599-0643-82F8-ACD7FA227DE5}"/>
              </a:ext>
            </a:extLst>
          </p:cNvPr>
          <p:cNvCxnSpPr>
            <a:cxnSpLocks/>
          </p:cNvCxnSpPr>
          <p:nvPr/>
        </p:nvCxnSpPr>
        <p:spPr>
          <a:xfrm>
            <a:off x="639790" y="1301328"/>
            <a:ext cx="4572000" cy="0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Gráfico 8" descr="Engranajes">
            <a:extLst>
              <a:ext uri="{FF2B5EF4-FFF2-40B4-BE49-F238E27FC236}">
                <a16:creationId xmlns:a16="http://schemas.microsoft.com/office/drawing/2014/main" id="{5C385429-351E-4CDA-82FD-3B94C924905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71685" y="1548830"/>
            <a:ext cx="687103" cy="687103"/>
          </a:xfrm>
          <a:prstGeom prst="rect">
            <a:avLst/>
          </a:prstGeom>
        </p:spPr>
      </p:pic>
      <p:pic>
        <p:nvPicPr>
          <p:cNvPr id="17" name="Gráfico 16" descr="Lluvia de ideas de grupo">
            <a:extLst>
              <a:ext uri="{FF2B5EF4-FFF2-40B4-BE49-F238E27FC236}">
                <a16:creationId xmlns:a16="http://schemas.microsoft.com/office/drawing/2014/main" id="{1B9A4D86-CA36-4EDF-B973-E83D6F96B81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85100" y="4201174"/>
            <a:ext cx="660271" cy="660271"/>
          </a:xfrm>
          <a:prstGeom prst="rect">
            <a:avLst/>
          </a:prstGeom>
        </p:spPr>
      </p:pic>
      <p:sp>
        <p:nvSpPr>
          <p:cNvPr id="3" name="CuadroTexto 2">
            <a:extLst>
              <a:ext uri="{FF2B5EF4-FFF2-40B4-BE49-F238E27FC236}">
                <a16:creationId xmlns:a16="http://schemas.microsoft.com/office/drawing/2014/main" id="{BFB8D9A4-1B5D-F238-F459-DCCA4EC026FE}"/>
              </a:ext>
            </a:extLst>
          </p:cNvPr>
          <p:cNvSpPr txBox="1"/>
          <p:nvPr/>
        </p:nvSpPr>
        <p:spPr>
          <a:xfrm>
            <a:off x="958787" y="1720840"/>
            <a:ext cx="7913527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1800" b="1" dirty="0">
                <a:latin typeface="ITCKabel LT Book" panose="02000506020000020004" pitchFamily="2" charset="0"/>
              </a:rPr>
              <a:t>Unidades Corporativas de Apoyo Administrativa, Comunicaciones, Financiera, Secretaría General y control interno: </a:t>
            </a:r>
            <a:r>
              <a:rPr lang="es-MX" sz="1800" i="1" dirty="0">
                <a:latin typeface="ITCKabel LT Book" panose="02000506020000020004" pitchFamily="2" charset="0"/>
              </a:rPr>
              <a:t>“Configurando procesos eficientes”. </a:t>
            </a:r>
            <a:r>
              <a:rPr lang="es-MX" sz="1800" dirty="0">
                <a:latin typeface="ITCKabel LT Book" panose="02000506020000020004" pitchFamily="2" charset="0"/>
              </a:rPr>
              <a:t>Tiene como objetivos estratégicos:</a:t>
            </a:r>
            <a:r>
              <a:rPr lang="es-MX" sz="1800" b="1" dirty="0">
                <a:latin typeface="ITCKabel LT Book" panose="02000506020000020004" pitchFamily="2" charset="0"/>
              </a:rPr>
              <a:t> </a:t>
            </a:r>
          </a:p>
          <a:p>
            <a:endParaRPr lang="es-MX" sz="1800" b="1" dirty="0">
              <a:latin typeface="ITCKabel LT Book" panose="02000506020000020004" pitchFamily="2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s-MX" sz="1800" dirty="0">
                <a:latin typeface="ITCKabel LT Book" panose="02000506020000020004" pitchFamily="2" charset="0"/>
              </a:rPr>
              <a:t>Satisfacer las necesidades, expectativas y requerimientos de los clientes internos para hacer de la CCB una institución eficiente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s-MX" sz="1800" dirty="0">
                <a:latin typeface="ITCKabel LT Book" panose="02000506020000020004" pitchFamily="2" charset="0"/>
              </a:rPr>
              <a:t>Brindar soporte y acompañamiento a las Unidades Estratégicas de Negocio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s-MX" sz="1800" dirty="0">
                <a:latin typeface="ITCKabel LT Book" panose="02000506020000020004" pitchFamily="2" charset="0"/>
              </a:rPr>
              <a:t>Posicionar a la CCB como agente de desarrollo en el territorio.</a:t>
            </a:r>
          </a:p>
        </p:txBody>
      </p:sp>
      <p:graphicFrame>
        <p:nvGraphicFramePr>
          <p:cNvPr id="6" name="Tabla 5">
            <a:extLst>
              <a:ext uri="{FF2B5EF4-FFF2-40B4-BE49-F238E27FC236}">
                <a16:creationId xmlns:a16="http://schemas.microsoft.com/office/drawing/2014/main" id="{405B010F-0C26-028E-79F7-4256855DBE0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9986582"/>
              </p:ext>
            </p:extLst>
          </p:nvPr>
        </p:nvGraphicFramePr>
        <p:xfrm>
          <a:off x="1120140" y="4448674"/>
          <a:ext cx="7132320" cy="161947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52928">
                  <a:extLst>
                    <a:ext uri="{9D8B030D-6E8A-4147-A177-3AD203B41FA5}">
                      <a16:colId xmlns:a16="http://schemas.microsoft.com/office/drawing/2014/main" val="836563878"/>
                    </a:ext>
                  </a:extLst>
                </a:gridCol>
                <a:gridCol w="2365553">
                  <a:extLst>
                    <a:ext uri="{9D8B030D-6E8A-4147-A177-3AD203B41FA5}">
                      <a16:colId xmlns:a16="http://schemas.microsoft.com/office/drawing/2014/main" val="1166169911"/>
                    </a:ext>
                  </a:extLst>
                </a:gridCol>
                <a:gridCol w="1913839">
                  <a:extLst>
                    <a:ext uri="{9D8B030D-6E8A-4147-A177-3AD203B41FA5}">
                      <a16:colId xmlns:a16="http://schemas.microsoft.com/office/drawing/2014/main" val="2641441980"/>
                    </a:ext>
                  </a:extLst>
                </a:gridCol>
              </a:tblGrid>
              <a:tr h="304492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u="none" strike="noStrike" dirty="0">
                          <a:effectLst/>
                          <a:latin typeface="ITC Kabel" panose="02000503000000000000" pitchFamily="50" charset="0"/>
                        </a:rPr>
                        <a:t>Administrativa</a:t>
                      </a:r>
                      <a:endParaRPr lang="es-CO" sz="1200" b="1" i="0" u="none" strike="noStrike" dirty="0">
                        <a:solidFill>
                          <a:srgbClr val="000000"/>
                        </a:solidFill>
                        <a:effectLst/>
                        <a:latin typeface="ITC Kabel" panose="02000503000000000000" pitchFamily="50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u="none" strike="noStrike" dirty="0">
                          <a:effectLst/>
                          <a:latin typeface="ITC Kabel" panose="02000503000000000000" pitchFamily="50" charset="0"/>
                        </a:rPr>
                        <a:t>Secretaría General</a:t>
                      </a:r>
                      <a:endParaRPr lang="es-CO" sz="1200" b="1" i="0" u="none" strike="noStrike" dirty="0">
                        <a:solidFill>
                          <a:srgbClr val="000000"/>
                        </a:solidFill>
                        <a:effectLst/>
                        <a:latin typeface="ITC Kabel" panose="02000503000000000000" pitchFamily="50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u="none" strike="noStrike" dirty="0">
                          <a:effectLst/>
                          <a:latin typeface="ITC Kabel" panose="02000503000000000000" pitchFamily="50" charset="0"/>
                        </a:rPr>
                        <a:t>Financiera </a:t>
                      </a:r>
                      <a:endParaRPr lang="es-CO" sz="1200" b="1" i="0" u="none" strike="noStrike" dirty="0">
                        <a:solidFill>
                          <a:srgbClr val="000000"/>
                        </a:solidFill>
                        <a:effectLst/>
                        <a:latin typeface="ITC Kabel" panose="02000503000000000000" pitchFamily="50" charset="0"/>
                      </a:endParaRPr>
                    </a:p>
                  </a:txBody>
                  <a:tcPr marL="5443" marR="5443" marT="5443" marB="0" anchor="b"/>
                </a:tc>
                <a:extLst>
                  <a:ext uri="{0D108BD9-81ED-4DB2-BD59-A6C34878D82A}">
                    <a16:rowId xmlns:a16="http://schemas.microsoft.com/office/drawing/2014/main" val="2898256551"/>
                  </a:ext>
                </a:extLst>
              </a:tr>
              <a:tr h="369606">
                <a:tc>
                  <a:txBody>
                    <a:bodyPr/>
                    <a:lstStyle/>
                    <a:p>
                      <a:pPr algn="l" fontAlgn="b"/>
                      <a:r>
                        <a:rPr lang="es-CO" sz="1200" u="none" strike="noStrike" dirty="0">
                          <a:effectLst/>
                          <a:latin typeface="ITC Kabel" panose="02000503000000000000" pitchFamily="50" charset="0"/>
                        </a:rPr>
                        <a:t>Jefe de Gestión Humana</a:t>
                      </a:r>
                      <a:endParaRPr lang="es-CO" sz="1200" b="0" i="0" u="none" strike="noStrike" dirty="0">
                        <a:solidFill>
                          <a:srgbClr val="000000"/>
                        </a:solidFill>
                        <a:effectLst/>
                        <a:latin typeface="ITC Kabel" panose="02000503000000000000" pitchFamily="50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200" u="none" strike="noStrike" dirty="0">
                          <a:effectLst/>
                          <a:latin typeface="ITC Kabel" panose="02000503000000000000" pitchFamily="50" charset="0"/>
                        </a:rPr>
                        <a:t>Jefe asuntos legales</a:t>
                      </a:r>
                      <a:endParaRPr lang="es-CO" sz="1200" b="0" i="0" u="none" strike="noStrike" dirty="0">
                        <a:solidFill>
                          <a:srgbClr val="000000"/>
                        </a:solidFill>
                        <a:effectLst/>
                        <a:latin typeface="ITC Kabel" panose="02000503000000000000" pitchFamily="50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200" u="none" strike="noStrike">
                          <a:effectLst/>
                          <a:latin typeface="ITC Kabel" panose="02000503000000000000" pitchFamily="50" charset="0"/>
                        </a:rPr>
                        <a:t>Jefe de contabilidad</a:t>
                      </a:r>
                      <a:endParaRPr lang="es-CO" sz="1200" b="0" i="0" u="none" strike="noStrike">
                        <a:solidFill>
                          <a:srgbClr val="000000"/>
                        </a:solidFill>
                        <a:effectLst/>
                        <a:latin typeface="ITC Kabel" panose="02000503000000000000" pitchFamily="50" charset="0"/>
                      </a:endParaRPr>
                    </a:p>
                  </a:txBody>
                  <a:tcPr marL="5443" marR="5443" marT="5443" marB="0" anchor="b"/>
                </a:tc>
                <a:extLst>
                  <a:ext uri="{0D108BD9-81ED-4DB2-BD59-A6C34878D82A}">
                    <a16:rowId xmlns:a16="http://schemas.microsoft.com/office/drawing/2014/main" val="1064628935"/>
                  </a:ext>
                </a:extLst>
              </a:tr>
              <a:tr h="329338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u="none" strike="noStrike" dirty="0">
                          <a:effectLst/>
                          <a:latin typeface="ITC Kabel" panose="02000503000000000000" pitchFamily="50" charset="0"/>
                        </a:rPr>
                        <a:t>Jefe de compras y CAD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effectLst/>
                        <a:latin typeface="ITC Kabel" panose="02000503000000000000" pitchFamily="50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200" u="none" strike="noStrike" dirty="0">
                          <a:effectLst/>
                          <a:latin typeface="ITC Kabel" panose="02000503000000000000" pitchFamily="50" charset="0"/>
                        </a:rPr>
                        <a:t>Director conciliación y arbitraje</a:t>
                      </a:r>
                      <a:endParaRPr lang="es-CO" sz="1200" b="0" i="0" u="none" strike="noStrike" dirty="0">
                        <a:solidFill>
                          <a:srgbClr val="000000"/>
                        </a:solidFill>
                        <a:effectLst/>
                        <a:latin typeface="ITC Kabel" panose="02000503000000000000" pitchFamily="50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200" u="none" strike="noStrike" dirty="0">
                          <a:effectLst/>
                          <a:latin typeface="ITC Kabel" panose="02000503000000000000" pitchFamily="50" charset="0"/>
                        </a:rPr>
                        <a:t>Jefe presupuesto y tesorería</a:t>
                      </a:r>
                      <a:endParaRPr lang="es-CO" sz="1200" b="0" i="0" u="none" strike="noStrike" dirty="0">
                        <a:solidFill>
                          <a:srgbClr val="000000"/>
                        </a:solidFill>
                        <a:effectLst/>
                        <a:latin typeface="ITC Kabel" panose="02000503000000000000" pitchFamily="50" charset="0"/>
                      </a:endParaRPr>
                    </a:p>
                  </a:txBody>
                  <a:tcPr marL="5443" marR="5443" marT="5443" marB="0" anchor="b"/>
                </a:tc>
                <a:extLst>
                  <a:ext uri="{0D108BD9-81ED-4DB2-BD59-A6C34878D82A}">
                    <a16:rowId xmlns:a16="http://schemas.microsoft.com/office/drawing/2014/main" val="2622926306"/>
                  </a:ext>
                </a:extLst>
              </a:tr>
              <a:tr h="297180">
                <a:tc>
                  <a:txBody>
                    <a:bodyPr/>
                    <a:lstStyle/>
                    <a:p>
                      <a:pPr algn="l" fontAlgn="b"/>
                      <a:r>
                        <a:rPr lang="es-CO" sz="1200" u="none" strike="noStrike">
                          <a:effectLst/>
                          <a:latin typeface="ITC Kabel" panose="02000503000000000000" pitchFamily="50" charset="0"/>
                        </a:rPr>
                        <a:t>Jefe de servicios Generales</a:t>
                      </a:r>
                      <a:endParaRPr lang="es-CO" sz="1200" b="0" i="0" u="none" strike="noStrike">
                        <a:solidFill>
                          <a:srgbClr val="000000"/>
                        </a:solidFill>
                        <a:effectLst/>
                        <a:latin typeface="ITC Kabel" panose="02000503000000000000" pitchFamily="50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200" u="none" strike="noStrike" dirty="0">
                          <a:effectLst/>
                          <a:latin typeface="ITC Kabel" panose="02000503000000000000" pitchFamily="50" charset="0"/>
                        </a:rPr>
                        <a:t>Coordinador de secretaría general</a:t>
                      </a:r>
                      <a:endParaRPr lang="es-CO" sz="1200" b="0" i="0" u="none" strike="noStrike" dirty="0">
                        <a:solidFill>
                          <a:srgbClr val="000000"/>
                        </a:solidFill>
                        <a:effectLst/>
                        <a:latin typeface="ITC Kabel" panose="02000503000000000000" pitchFamily="50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CO" sz="1200" b="0" i="0" u="none" strike="noStrike" dirty="0">
                        <a:solidFill>
                          <a:srgbClr val="000000"/>
                        </a:solidFill>
                        <a:effectLst/>
                        <a:latin typeface="ITC Kabel" panose="02000503000000000000" pitchFamily="50" charset="0"/>
                      </a:endParaRPr>
                    </a:p>
                  </a:txBody>
                  <a:tcPr marL="5443" marR="5443" marT="5443" marB="0" anchor="b"/>
                </a:tc>
                <a:extLst>
                  <a:ext uri="{0D108BD9-81ED-4DB2-BD59-A6C34878D82A}">
                    <a16:rowId xmlns:a16="http://schemas.microsoft.com/office/drawing/2014/main" val="1337917238"/>
                  </a:ext>
                </a:extLst>
              </a:tr>
              <a:tr h="318862">
                <a:tc>
                  <a:txBody>
                    <a:bodyPr/>
                    <a:lstStyle/>
                    <a:p>
                      <a:pPr algn="l" fontAlgn="b"/>
                      <a:r>
                        <a:rPr lang="es-CO" sz="1200" u="none" strike="noStrike" dirty="0">
                          <a:effectLst/>
                          <a:latin typeface="ITC Kabel" panose="02000503000000000000" pitchFamily="50" charset="0"/>
                        </a:rPr>
                        <a:t>Coordinador seguridad</a:t>
                      </a:r>
                      <a:endParaRPr lang="es-CO" sz="1200" b="0" i="0" u="none" strike="noStrike" dirty="0">
                        <a:solidFill>
                          <a:srgbClr val="000000"/>
                        </a:solidFill>
                        <a:effectLst/>
                        <a:latin typeface="ITC Kabel" panose="02000503000000000000" pitchFamily="50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CO" sz="1200" b="0" i="0" u="none" strike="noStrike">
                        <a:solidFill>
                          <a:srgbClr val="000000"/>
                        </a:solidFill>
                        <a:effectLst/>
                        <a:latin typeface="ITC Kabel" panose="02000503000000000000" pitchFamily="50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CO" sz="1200" b="0" i="0" u="none" strike="noStrike" dirty="0">
                        <a:solidFill>
                          <a:srgbClr val="000000"/>
                        </a:solidFill>
                        <a:effectLst/>
                        <a:latin typeface="ITC Kabel" panose="02000503000000000000" pitchFamily="50" charset="0"/>
                      </a:endParaRPr>
                    </a:p>
                  </a:txBody>
                  <a:tcPr marL="5443" marR="5443" marT="5443" marB="0" anchor="b"/>
                </a:tc>
                <a:extLst>
                  <a:ext uri="{0D108BD9-81ED-4DB2-BD59-A6C34878D82A}">
                    <a16:rowId xmlns:a16="http://schemas.microsoft.com/office/drawing/2014/main" val="36693759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316183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/>
    </mc:Choice>
    <mc:Fallback>
      <p:transition advClick="0"/>
    </mc:Fallback>
  </mc:AlternateContent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B72E002A4842274799E482F0C2888918" ma:contentTypeVersion="0" ma:contentTypeDescription="Crear nuevo documento." ma:contentTypeScope="" ma:versionID="ad8fe06de71e41818beb6fd85f8a603a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3f6edc329ff236629c56e3b879b320d0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2C462E8-F2C2-4E1F-AE75-82D16BF8ED35}">
  <ds:schemaRefs>
    <ds:schemaRef ds:uri="http://www.w3.org/XML/1998/namespace"/>
    <ds:schemaRef ds:uri="http://purl.org/dc/dcmitype/"/>
    <ds:schemaRef ds:uri="http://purl.org/dc/elements/1.1/"/>
    <ds:schemaRef ds:uri="http://schemas.openxmlformats.org/package/2006/metadata/core-properties"/>
    <ds:schemaRef ds:uri="http://schemas.microsoft.com/office/2006/documentManagement/types"/>
    <ds:schemaRef ds:uri="http://purl.org/dc/terms/"/>
    <ds:schemaRef ds:uri="http://schemas.microsoft.com/office/infopath/2007/PartnerControls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A3FD068B-1E2A-4CCD-9703-70238D217A8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B6263402-966B-45AB-BA57-B6E784E16B2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215</TotalTime>
  <Words>613</Words>
  <Application>Microsoft Office PowerPoint</Application>
  <PresentationFormat>Presentación en pantalla (4:3)</PresentationFormat>
  <Paragraphs>73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3" baseType="lpstr">
      <vt:lpstr>Arial</vt:lpstr>
      <vt:lpstr>Calibri</vt:lpstr>
      <vt:lpstr>Calibri Light</vt:lpstr>
      <vt:lpstr>ITC Kabel</vt:lpstr>
      <vt:lpstr>ITCKabel LT Bold</vt:lpstr>
      <vt:lpstr>ITCKabel LT Book</vt:lpstr>
      <vt:lpstr>Wingdings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Javier Avendaño Avila</dc:creator>
  <cp:lastModifiedBy>Katherine Almanza Moreno</cp:lastModifiedBy>
  <cp:revision>35</cp:revision>
  <cp:lastPrinted>2019-08-27T20:28:41Z</cp:lastPrinted>
  <dcterms:created xsi:type="dcterms:W3CDTF">2018-02-22T16:05:38Z</dcterms:created>
  <dcterms:modified xsi:type="dcterms:W3CDTF">2022-09-13T20:29:34Z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0x010100B72E002A4842274799E482F0C2888918</vt:lpwstr>
  </property>
</Properties>
</file>