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0" r:id="rId5"/>
    <p:sldId id="262" r:id="rId6"/>
    <p:sldId id="263" r:id="rId7"/>
    <p:sldId id="264" r:id="rId8"/>
    <p:sldId id="265" r:id="rId9"/>
  </p:sldIdLst>
  <p:sldSz cx="9144000" cy="6858000" type="screen4x3"/>
  <p:notesSz cx="7315200" cy="96012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74"/>
  </p:normalViewPr>
  <p:slideViewPr>
    <p:cSldViewPr snapToGrid="0" snapToObjects="1">
      <p:cViewPr varScale="1">
        <p:scale>
          <a:sx n="48" d="100"/>
          <a:sy n="48" d="100"/>
        </p:scale>
        <p:origin x="1269" y="41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996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554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666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280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52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411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159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119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478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21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246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6A705-EDBE-6640-B8A7-62679FD5E1E9}" type="datetimeFigureOut">
              <a:rPr lang="es-CO" smtClean="0"/>
              <a:t>13/09/2022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B886-94FF-DF41-A8E2-DCE815D8F9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235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22979" y="1457881"/>
            <a:ext cx="79100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latin typeface="ITCKabel LT Book" panose="02000506020000020004" pitchFamily="2" charset="0"/>
              </a:rPr>
              <a:t>Presidencia ejecutiva</a:t>
            </a:r>
            <a:r>
              <a:rPr lang="es-MX" sz="1600" dirty="0">
                <a:latin typeface="ITCKabel LT Book" panose="02000506020000020004" pitchFamily="2" charset="0"/>
              </a:rPr>
              <a:t>: </a:t>
            </a:r>
            <a:r>
              <a:rPr lang="es-ES" sz="1600" dirty="0">
                <a:latin typeface="ITCKabel LT Book" panose="02000506020000020004" pitchFamily="2" charset="0"/>
              </a:rPr>
              <a:t>Planifica y Gerencia  las actividades derivadas de su responsabilidad y aquellas designadas por la Junta Directiva , de acuerdo con las disposiciones de ley, para  dar cumplimiento al rol de la organización, impartiendo las instrucciones necesarias para lograr el buen funcionamiento de la misma y ejerciendo su representación judicial y extrajudicial con el fin de contribuir como Agencia de desarrollo a elevar el nivel de productividad y competitividad de las empresas. </a:t>
            </a:r>
            <a:endParaRPr lang="es-MX" sz="1600" b="1" dirty="0">
              <a:latin typeface="ITCKabel LT Book" panose="02000506020000020004" pitchFamily="2" charset="0"/>
            </a:endParaRPr>
          </a:p>
        </p:txBody>
      </p:sp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704" y="3184093"/>
            <a:ext cx="660271" cy="660271"/>
          </a:xfrm>
          <a:prstGeom prst="rect">
            <a:avLst/>
          </a:prstGeom>
        </p:spPr>
      </p:pic>
      <p:pic>
        <p:nvPicPr>
          <p:cNvPr id="2" name="Gráfico 1" descr="Cabeza con engranajes">
            <a:extLst>
              <a:ext uri="{FF2B5EF4-FFF2-40B4-BE49-F238E27FC236}">
                <a16:creationId xmlns:a16="http://schemas.microsoft.com/office/drawing/2014/main" id="{63DACFAC-2F23-CA3C-DEC4-28239A19B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017" y="1621752"/>
            <a:ext cx="745958" cy="74595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3D8B6E9-2FDA-ABAB-22E8-E88E9AF9F36F}"/>
              </a:ext>
            </a:extLst>
          </p:cNvPr>
          <p:cNvSpPr txBox="1"/>
          <p:nvPr/>
        </p:nvSpPr>
        <p:spPr>
          <a:xfrm>
            <a:off x="1014789" y="3191412"/>
            <a:ext cx="78181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Líderes a cargo: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Secretaria general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Control Interno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comunicaciones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 redes empresariales, tecnología y servicios registrales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desarrollo estratégico corporativo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conexiones empresariales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Financiero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Administrativo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desarrollo Regional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Director desarrollo empresarial</a:t>
            </a:r>
          </a:p>
        </p:txBody>
      </p:sp>
    </p:spTree>
    <p:extLst>
      <p:ext uri="{BB962C8B-B14F-4D97-AF65-F5344CB8AC3E}">
        <p14:creationId xmlns:p14="http://schemas.microsoft.com/office/powerpoint/2010/main" val="368889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67666" y="1442571"/>
            <a:ext cx="79100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Unidad de Redes Empresariales, Tecnología y Servicios Registrales </a:t>
            </a:r>
            <a:r>
              <a:rPr lang="es-MX" sz="1600" dirty="0">
                <a:latin typeface="ITCKabel LT Book" panose="02000506020000020004" pitchFamily="2" charset="0"/>
              </a:rPr>
              <a:t>: </a:t>
            </a:r>
            <a:r>
              <a:rPr lang="es-MX" sz="1600" i="1" dirty="0">
                <a:latin typeface="ITCKabel LT Book" panose="02000506020000020004" pitchFamily="2" charset="0"/>
              </a:rPr>
              <a:t>“De un trámite obligatorio a instrumentos de competitividad” </a:t>
            </a:r>
            <a:r>
              <a:rPr lang="es-MX" sz="1600" dirty="0">
                <a:latin typeface="ITCKabel LT Book" panose="02000506020000020004" pitchFamily="2" charset="0"/>
              </a:rPr>
              <a:t>con el fin de posicionarnos más como una entidad que facilita el hacer negocios y menos tramites. Tiene como objetivo estratégico: lograr que los registros se conviertan en un instrumento de competitividad.</a:t>
            </a:r>
            <a:endParaRPr lang="es-CO" sz="1600" dirty="0">
              <a:latin typeface="ITCKabel LT Book" panose="02000506020000020004" pitchFamily="2" charset="0"/>
            </a:endParaRP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Líderes a cargo: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Servicios registrales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Infraestructura y soporte T.I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Aplicativos del conocimiento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Promoción de servicios registrales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Sistemas de información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Proyectos T.I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Redes y afiliados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Diseño de procesos</a:t>
            </a: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endParaRPr lang="es-CO" sz="1600" dirty="0">
              <a:latin typeface="ITCKabel LT Book" panose="02000506020000020004" pitchFamily="2" charset="0"/>
            </a:endParaRPr>
          </a:p>
        </p:txBody>
      </p: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548830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157" y="2954459"/>
            <a:ext cx="660271" cy="6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50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67666" y="1442571"/>
            <a:ext cx="79100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Unidad de Desarrollo Empresarial</a:t>
            </a:r>
            <a:r>
              <a:rPr lang="es-MX" sz="1600" dirty="0">
                <a:latin typeface="ITCKabel LT Book" panose="02000506020000020004" pitchFamily="2" charset="0"/>
              </a:rPr>
              <a:t>: </a:t>
            </a:r>
            <a:r>
              <a:rPr lang="es-MX" sz="1600" i="1" dirty="0">
                <a:latin typeface="ITCKabel LT Book" panose="02000506020000020004" pitchFamily="2" charset="0"/>
              </a:rPr>
              <a:t>“Soluciones que impactan la competitividad de la puerta para adentro”. </a:t>
            </a:r>
            <a:r>
              <a:rPr lang="es-MX" sz="1600" dirty="0">
                <a:latin typeface="ITCKabel LT Book" panose="02000506020000020004" pitchFamily="2" charset="0"/>
              </a:rPr>
              <a:t>Tiene como objetivo estratégico: brindar soluciones a la medida de las necesidades empresariales para apalancar su evolución.</a:t>
            </a:r>
            <a:endParaRPr lang="es-CO" sz="1600" dirty="0">
              <a:latin typeface="ITCKabel LT Book" panose="02000506020000020004" pitchFamily="2" charset="0"/>
            </a:endParaRP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Líderes a cargo: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NAM Y ET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EAI y MM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Soluciones CCB</a:t>
            </a: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Unidad de Desarrollo Regional </a:t>
            </a:r>
            <a:r>
              <a:rPr lang="es-MX" sz="1600" dirty="0">
                <a:latin typeface="ITCKabel LT Book" panose="02000506020000020004" pitchFamily="2" charset="0"/>
              </a:rPr>
              <a:t>: </a:t>
            </a:r>
            <a:r>
              <a:rPr lang="es-MX" sz="1600" i="1" dirty="0">
                <a:latin typeface="ITCKabel LT Book" panose="02000506020000020004" pitchFamily="2" charset="0"/>
              </a:rPr>
              <a:t>“De una visión macro del territorio a una visión centrada en la vitalidad del territorio”. </a:t>
            </a:r>
            <a:r>
              <a:rPr lang="es-MX" sz="1600" dirty="0">
                <a:latin typeface="ITCKabel LT Book" panose="02000506020000020004" pitchFamily="2" charset="0"/>
              </a:rPr>
              <a:t>Tiene como objetivo estratégico: vitalizar la ciudad  en términos de dinamizar el talento creativo, integrar una solución global de la data de la ciudad, consolidar el carácter distintivo de la ciudad.</a:t>
            </a:r>
            <a:endParaRPr lang="es-CO" sz="1600" dirty="0">
              <a:latin typeface="ITCKabel LT Book" panose="02000506020000020004" pitchFamily="2" charset="0"/>
            </a:endParaRP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Líderes a cargo: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Ciudad Hub de Talento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Desarrollo Local</a:t>
            </a:r>
          </a:p>
          <a:p>
            <a:endParaRPr lang="es-MX" sz="1600" b="1" dirty="0">
              <a:latin typeface="ITCKabel LT Book" panose="02000506020000020004" pitchFamily="2" charset="0"/>
            </a:endParaRPr>
          </a:p>
        </p:txBody>
      </p: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548830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975" y="2590485"/>
            <a:ext cx="660271" cy="660271"/>
          </a:xfrm>
          <a:prstGeom prst="rect">
            <a:avLst/>
          </a:prstGeom>
        </p:spPr>
      </p:pic>
      <p:pic>
        <p:nvPicPr>
          <p:cNvPr id="2" name="Gráfico 1" descr="Engranajes">
            <a:extLst>
              <a:ext uri="{FF2B5EF4-FFF2-40B4-BE49-F238E27FC236}">
                <a16:creationId xmlns:a16="http://schemas.microsoft.com/office/drawing/2014/main" id="{13B0BC34-C466-D361-D92A-D6AD3841F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9975" y="3735218"/>
            <a:ext cx="687103" cy="687103"/>
          </a:xfrm>
          <a:prstGeom prst="rect">
            <a:avLst/>
          </a:prstGeom>
        </p:spPr>
      </p:pic>
      <p:pic>
        <p:nvPicPr>
          <p:cNvPr id="3" name="Gráfico 2" descr="Lluvia de ideas de grupo">
            <a:extLst>
              <a:ext uri="{FF2B5EF4-FFF2-40B4-BE49-F238E27FC236}">
                <a16:creationId xmlns:a16="http://schemas.microsoft.com/office/drawing/2014/main" id="{37022C9E-C60B-1452-7845-08FDAA5A93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375" y="4955415"/>
            <a:ext cx="660271" cy="6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0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7FDB731-3C6B-B84D-9A48-D2D60182B4A3}"/>
              </a:ext>
            </a:extLst>
          </p:cNvPr>
          <p:cNvSpPr txBox="1"/>
          <p:nvPr/>
        </p:nvSpPr>
        <p:spPr>
          <a:xfrm>
            <a:off x="967666" y="1442571"/>
            <a:ext cx="790464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ITCKabel LT Book" panose="02000506020000020004" pitchFamily="2" charset="0"/>
              </a:rPr>
              <a:t>Unidad de Conexiones Empresariales: </a:t>
            </a:r>
            <a:r>
              <a:rPr lang="es-MX" sz="1600" i="1" dirty="0">
                <a:latin typeface="ITCKabel LT Book" panose="02000506020000020004" pitchFamily="2" charset="0"/>
              </a:rPr>
              <a:t>“Construyendo una relación cercana, permanente y relevante con el empresario”. </a:t>
            </a:r>
            <a:r>
              <a:rPr lang="es-MX" sz="1600" dirty="0">
                <a:latin typeface="ITCKabel LT Book" panose="02000506020000020004" pitchFamily="2" charset="0"/>
              </a:rPr>
              <a:t>Tiene como objetivo estratégico: establecer una relación cercana, permanente y relevante con el empresario.</a:t>
            </a:r>
          </a:p>
          <a:p>
            <a:endParaRPr lang="es-MX" sz="1600" b="1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Líderes a cargo: 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canales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Mercadeo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Inteligencia de mercados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experiencia del servicio</a:t>
            </a:r>
          </a:p>
          <a:p>
            <a:r>
              <a:rPr lang="es-MX" sz="1600" dirty="0">
                <a:latin typeface="ITCKabel LT Book" panose="02000506020000020004" pitchFamily="2" charset="0"/>
              </a:rPr>
              <a:t>Jefe de eventos y networking</a:t>
            </a:r>
          </a:p>
          <a:p>
            <a:endParaRPr lang="es-CO" sz="1600" dirty="0">
              <a:latin typeface="ITCKabel LT Book" panose="02000506020000020004" pitchFamily="2" charset="0"/>
            </a:endParaRPr>
          </a:p>
          <a:p>
            <a:r>
              <a:rPr lang="es-MX" sz="1600" b="1" dirty="0">
                <a:latin typeface="ITCKabel LT Book" panose="02000506020000020004" pitchFamily="2" charset="0"/>
              </a:rPr>
              <a:t>Unidad de Desarrollo Estratégico</a:t>
            </a:r>
            <a:r>
              <a:rPr lang="es-MX" sz="1600" dirty="0">
                <a:latin typeface="ITCKabel LT Book" panose="02000506020000020004" pitchFamily="2" charset="0"/>
              </a:rPr>
              <a:t>: “</a:t>
            </a:r>
            <a:r>
              <a:rPr lang="es-MX" sz="1600" i="1" dirty="0">
                <a:latin typeface="ITCKabel LT Book" panose="02000506020000020004" pitchFamily="2" charset="0"/>
              </a:rPr>
              <a:t>Reconectando la CCB con la estrategia y articular el desarrollo a partir de una visión prospectiva”. </a:t>
            </a:r>
            <a:r>
              <a:rPr lang="es-MX" sz="1600" dirty="0">
                <a:latin typeface="ITCKabel LT Book" panose="02000506020000020004" pitchFamily="2" charset="0"/>
              </a:rPr>
              <a:t>Tiene como objetivos estratégicos: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dirty="0">
                <a:latin typeface="ITCKabel LT Book" panose="02000506020000020004" pitchFamily="2" charset="0"/>
              </a:rPr>
              <a:t>Enfocar las conversaciones, las métricas y los procesos hacia el impacto y la coherencia estratégica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600" dirty="0">
                <a:latin typeface="ITCKabel LT Book" panose="02000506020000020004" pitchFamily="2" charset="0"/>
              </a:rPr>
              <a:t>Articular el desarrollo de la institución a partir de una visión prospectiva.</a:t>
            </a:r>
          </a:p>
          <a:p>
            <a:r>
              <a:rPr lang="es-CO" sz="1600" b="1" dirty="0">
                <a:latin typeface="ITCKabel LT Book" panose="02000506020000020004" pitchFamily="2" charset="0"/>
              </a:rPr>
              <a:t>Líderes a cargo: </a:t>
            </a:r>
          </a:p>
          <a:p>
            <a:r>
              <a:rPr lang="es-CO" sz="1600" dirty="0">
                <a:latin typeface="ITCKabel LT Book" panose="02000506020000020004" pitchFamily="2" charset="0"/>
              </a:rPr>
              <a:t>Subdirector desarrollo estratégico, Jefe de investigaciones económicas, Gerente clúster, Jefes redes estratégicas, jefe de investigación y desarrollo.</a:t>
            </a:r>
          </a:p>
        </p:txBody>
      </p: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408379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017" y="2377175"/>
            <a:ext cx="660271" cy="660271"/>
          </a:xfrm>
          <a:prstGeom prst="rect">
            <a:avLst/>
          </a:prstGeom>
        </p:spPr>
      </p:pic>
      <p:pic>
        <p:nvPicPr>
          <p:cNvPr id="6" name="Gráfico 5" descr="Engranajes">
            <a:extLst>
              <a:ext uri="{FF2B5EF4-FFF2-40B4-BE49-F238E27FC236}">
                <a16:creationId xmlns:a16="http://schemas.microsoft.com/office/drawing/2014/main" id="{2A4B35C2-FE8F-2B00-AF75-CD141F23A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1017" y="4113687"/>
            <a:ext cx="687103" cy="687103"/>
          </a:xfrm>
          <a:prstGeom prst="rect">
            <a:avLst/>
          </a:prstGeom>
        </p:spPr>
      </p:pic>
      <p:pic>
        <p:nvPicPr>
          <p:cNvPr id="7" name="Gráfico 6" descr="Lluvia de ideas de grupo">
            <a:extLst>
              <a:ext uri="{FF2B5EF4-FFF2-40B4-BE49-F238E27FC236}">
                <a16:creationId xmlns:a16="http://schemas.microsoft.com/office/drawing/2014/main" id="{1965952D-BD5E-BE5E-6FCA-597CBC6AD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1017" y="5399203"/>
            <a:ext cx="660271" cy="6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D7663A-DF9D-7D42-AA5C-48025BBAA467}"/>
              </a:ext>
            </a:extLst>
          </p:cNvPr>
          <p:cNvSpPr txBox="1"/>
          <p:nvPr/>
        </p:nvSpPr>
        <p:spPr>
          <a:xfrm>
            <a:off x="311017" y="240171"/>
            <a:ext cx="522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ITCKabel LT Bold" panose="02000806040000020004" pitchFamily="2" charset="0"/>
              </a:rPr>
              <a:t>Descripción de la Estructura Orgánica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3585FC-0599-0643-82F8-ACD7FA227DE5}"/>
              </a:ext>
            </a:extLst>
          </p:cNvPr>
          <p:cNvCxnSpPr>
            <a:cxnSpLocks/>
          </p:cNvCxnSpPr>
          <p:nvPr/>
        </p:nvCxnSpPr>
        <p:spPr>
          <a:xfrm>
            <a:off x="639790" y="1301328"/>
            <a:ext cx="457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áfico 8" descr="Engranajes">
            <a:extLst>
              <a:ext uri="{FF2B5EF4-FFF2-40B4-BE49-F238E27FC236}">
                <a16:creationId xmlns:a16="http://schemas.microsoft.com/office/drawing/2014/main" id="{5C385429-351E-4CDA-82FD-3B94C9249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685" y="1548830"/>
            <a:ext cx="687103" cy="687103"/>
          </a:xfrm>
          <a:prstGeom prst="rect">
            <a:avLst/>
          </a:prstGeom>
        </p:spPr>
      </p:pic>
      <p:pic>
        <p:nvPicPr>
          <p:cNvPr id="17" name="Gráfico 16" descr="Lluvia de ideas de grupo">
            <a:extLst>
              <a:ext uri="{FF2B5EF4-FFF2-40B4-BE49-F238E27FC236}">
                <a16:creationId xmlns:a16="http://schemas.microsoft.com/office/drawing/2014/main" id="{1B9A4D86-CA36-4EDF-B973-E83D6F96B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5100" y="4201174"/>
            <a:ext cx="660271" cy="66027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B8D9A4-1B5D-F238-F459-DCCA4EC026FE}"/>
              </a:ext>
            </a:extLst>
          </p:cNvPr>
          <p:cNvSpPr txBox="1"/>
          <p:nvPr/>
        </p:nvSpPr>
        <p:spPr>
          <a:xfrm>
            <a:off x="958787" y="1720840"/>
            <a:ext cx="79135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>
                <a:latin typeface="ITCKabel LT Book" panose="02000506020000020004" pitchFamily="2" charset="0"/>
              </a:rPr>
              <a:t>Unidades Corporativas de Apoyo Administrativa, Comunicaciones, Financiera, Secretaría General y control interno: </a:t>
            </a:r>
            <a:r>
              <a:rPr lang="es-MX" sz="1800" i="1" dirty="0">
                <a:latin typeface="ITCKabel LT Book" panose="02000506020000020004" pitchFamily="2" charset="0"/>
              </a:rPr>
              <a:t>“Configurando procesos eficientes”. </a:t>
            </a:r>
            <a:r>
              <a:rPr lang="es-MX" sz="1800" dirty="0">
                <a:latin typeface="ITCKabel LT Book" panose="02000506020000020004" pitchFamily="2" charset="0"/>
              </a:rPr>
              <a:t>Tiene como objetivos estratégicos:</a:t>
            </a:r>
            <a:r>
              <a:rPr lang="es-MX" sz="1800" b="1" dirty="0">
                <a:latin typeface="ITCKabel LT Book" panose="02000506020000020004" pitchFamily="2" charset="0"/>
              </a:rPr>
              <a:t> </a:t>
            </a:r>
          </a:p>
          <a:p>
            <a:endParaRPr lang="es-MX" sz="1800" b="1" dirty="0">
              <a:latin typeface="ITCKabel LT Book" panose="02000506020000020004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dirty="0">
                <a:latin typeface="ITCKabel LT Book" panose="02000506020000020004" pitchFamily="2" charset="0"/>
              </a:rPr>
              <a:t>Satisfacer las necesidades, expectativas y requerimientos de los clientes internos para hacer de la CCB una institución eficiente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dirty="0">
                <a:latin typeface="ITCKabel LT Book" panose="02000506020000020004" pitchFamily="2" charset="0"/>
              </a:rPr>
              <a:t>Brindar soporte y acompañamiento a las Unidades Estratégicas de Negocio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sz="1800" dirty="0">
                <a:latin typeface="ITCKabel LT Book" panose="02000506020000020004" pitchFamily="2" charset="0"/>
              </a:rPr>
              <a:t>Posicionar a la CCB como agente de desarrollo en el territorio.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05B010F-0C26-028E-79F7-4256855DB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986582"/>
              </p:ext>
            </p:extLst>
          </p:nvPr>
        </p:nvGraphicFramePr>
        <p:xfrm>
          <a:off x="1120140" y="4448674"/>
          <a:ext cx="7132320" cy="1619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2928">
                  <a:extLst>
                    <a:ext uri="{9D8B030D-6E8A-4147-A177-3AD203B41FA5}">
                      <a16:colId xmlns:a16="http://schemas.microsoft.com/office/drawing/2014/main" val="836563878"/>
                    </a:ext>
                  </a:extLst>
                </a:gridCol>
                <a:gridCol w="2365553">
                  <a:extLst>
                    <a:ext uri="{9D8B030D-6E8A-4147-A177-3AD203B41FA5}">
                      <a16:colId xmlns:a16="http://schemas.microsoft.com/office/drawing/2014/main" val="1166169911"/>
                    </a:ext>
                  </a:extLst>
                </a:gridCol>
                <a:gridCol w="1913839">
                  <a:extLst>
                    <a:ext uri="{9D8B030D-6E8A-4147-A177-3AD203B41FA5}">
                      <a16:colId xmlns:a16="http://schemas.microsoft.com/office/drawing/2014/main" val="2641441980"/>
                    </a:ext>
                  </a:extLst>
                </a:gridCol>
              </a:tblGrid>
              <a:tr h="3044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Administrativa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Secretaría General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ITC Kabel" panose="02000503000000000000" pitchFamily="50" charset="0"/>
                        </a:rPr>
                        <a:t>Financiera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898256551"/>
                  </a:ext>
                </a:extLst>
              </a:tr>
              <a:tr h="3696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Jefe de Gestión Humana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Jefe asuntos legales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Jefe de contabilidad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064628935"/>
                  </a:ext>
                </a:extLst>
              </a:tr>
              <a:tr h="329338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ITC Kabel" panose="02000503000000000000" pitchFamily="50" charset="0"/>
                        </a:rPr>
                        <a:t>Jefe de compras y CAD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Director conciliación y arbitraje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Jefe presupuesto y tesorería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2292630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>
                          <a:effectLst/>
                          <a:latin typeface="ITC Kabel" panose="02000503000000000000" pitchFamily="50" charset="0"/>
                        </a:rPr>
                        <a:t>Jefe de servicios Generales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Coordinador de secretaría general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337917238"/>
                  </a:ext>
                </a:extLst>
              </a:tr>
              <a:tr h="318862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  <a:latin typeface="ITC Kabel" panose="02000503000000000000" pitchFamily="50" charset="0"/>
                        </a:rPr>
                        <a:t>Coordinador seguridad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ITC Kabel" panose="02000503000000000000" pitchFamily="50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69375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61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72E002A4842274799E482F0C2888918" ma:contentTypeVersion="0" ma:contentTypeDescription="Crear nuevo documento." ma:contentTypeScope="" ma:versionID="ad8fe06de71e41818beb6fd85f8a60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C462E8-F2C2-4E1F-AE75-82D16BF8ED35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3FD068B-1E2A-4CCD-9703-70238D217A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6263402-966B-45AB-BA57-B6E784E16B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613</Words>
  <Application>Microsoft Office PowerPoint</Application>
  <PresentationFormat>Presentación en pantalla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ITC Kabel</vt:lpstr>
      <vt:lpstr>ITCKabel LT Bold</vt:lpstr>
      <vt:lpstr>ITCKabel LT Book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Avendaño Avila</dc:creator>
  <cp:lastModifiedBy>Katherine Almanza Moreno</cp:lastModifiedBy>
  <cp:revision>35</cp:revision>
  <cp:lastPrinted>2019-08-27T20:28:41Z</cp:lastPrinted>
  <dcterms:created xsi:type="dcterms:W3CDTF">2018-02-22T16:05:38Z</dcterms:created>
  <dcterms:modified xsi:type="dcterms:W3CDTF">2022-09-13T20:29:34Z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0x010100B72E002A4842274799E482F0C2888918</vt:lpwstr>
  </property>
</Properties>
</file>