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63"/>
  </p:notesMasterIdLst>
  <p:sldIdLst>
    <p:sldId id="4864" r:id="rId6"/>
    <p:sldId id="4865" r:id="rId7"/>
    <p:sldId id="4513" r:id="rId8"/>
    <p:sldId id="4522" r:id="rId9"/>
    <p:sldId id="4524" r:id="rId10"/>
    <p:sldId id="4866" r:id="rId11"/>
    <p:sldId id="261" r:id="rId12"/>
    <p:sldId id="4667" r:id="rId13"/>
    <p:sldId id="4628" r:id="rId14"/>
    <p:sldId id="4893" r:id="rId15"/>
    <p:sldId id="4336" r:id="rId16"/>
    <p:sldId id="4892" r:id="rId17"/>
    <p:sldId id="4335" r:id="rId18"/>
    <p:sldId id="273" r:id="rId19"/>
    <p:sldId id="265" r:id="rId20"/>
    <p:sldId id="4867" r:id="rId21"/>
    <p:sldId id="4478" r:id="rId22"/>
    <p:sldId id="266" r:id="rId23"/>
    <p:sldId id="268" r:id="rId24"/>
    <p:sldId id="4868" r:id="rId25"/>
    <p:sldId id="4862" r:id="rId26"/>
    <p:sldId id="4869" r:id="rId27"/>
    <p:sldId id="4649" r:id="rId28"/>
    <p:sldId id="4878" r:id="rId29"/>
    <p:sldId id="4666" r:id="rId30"/>
    <p:sldId id="4680" r:id="rId31"/>
    <p:sldId id="4642" r:id="rId32"/>
    <p:sldId id="4643" r:id="rId33"/>
    <p:sldId id="259" r:id="rId34"/>
    <p:sldId id="589" r:id="rId35"/>
    <p:sldId id="4874" r:id="rId36"/>
    <p:sldId id="4536" r:id="rId37"/>
    <p:sldId id="4655" r:id="rId38"/>
    <p:sldId id="4863" r:id="rId39"/>
    <p:sldId id="278" r:id="rId40"/>
    <p:sldId id="4683" r:id="rId41"/>
    <p:sldId id="4635" r:id="rId42"/>
    <p:sldId id="4653" r:id="rId43"/>
    <p:sldId id="4876" r:id="rId44"/>
    <p:sldId id="4637" r:id="rId45"/>
    <p:sldId id="4495" r:id="rId46"/>
    <p:sldId id="4851" r:id="rId47"/>
    <p:sldId id="4501" r:id="rId48"/>
    <p:sldId id="4496" r:id="rId49"/>
    <p:sldId id="4870" r:id="rId50"/>
    <p:sldId id="260" r:id="rId51"/>
    <p:sldId id="258" r:id="rId52"/>
    <p:sldId id="4872" r:id="rId53"/>
    <p:sldId id="4873" r:id="rId54"/>
    <p:sldId id="4822" r:id="rId55"/>
    <p:sldId id="4845" r:id="rId56"/>
    <p:sldId id="4841" r:id="rId57"/>
    <p:sldId id="4842" r:id="rId58"/>
    <p:sldId id="4633" r:id="rId59"/>
    <p:sldId id="4638" r:id="rId60"/>
    <p:sldId id="4502" r:id="rId61"/>
    <p:sldId id="4852" r:id="rId6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patino\AppData\Local\Temp\Temp1_Datos_Todo_201211.zip\IMPACTO%20ECON&#211;MICO%20DEL%20CORONAVIRUS%20EN%20LAS%20EMPRESAS%20DEL%20DEPARTAMENTO%20DE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patino\AppData\Local\Temp\Temp1_Datos_Todo_201211%20(1).zip\Excel\Encuesta%20de%20impacto%20econ&#243;mico%20de%20la%20situaci&#243;n%20generada%20por%20el%20Covid-19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'[Cifra oficial  - - 18 de noviembre.xlsx]Hoja4'!$G$22:$G$27</c:f>
              <c:strCache>
                <c:ptCount val="6"/>
                <c:pt idx="0">
                  <c:v>Estrato 1</c:v>
                </c:pt>
                <c:pt idx="1">
                  <c:v>Estrato 2</c:v>
                </c:pt>
                <c:pt idx="2">
                  <c:v>Estrato 3</c:v>
                </c:pt>
                <c:pt idx="3">
                  <c:v>Estrato 4</c:v>
                </c:pt>
                <c:pt idx="4">
                  <c:v>Estrato 5</c:v>
                </c:pt>
                <c:pt idx="5">
                  <c:v>Estrato 6</c:v>
                </c:pt>
              </c:strCache>
            </c:strRef>
          </c:cat>
          <c:val>
            <c:numRef>
              <c:f>'[Cifra oficial  - - 18 de noviembre.xlsx]Hoja4'!$H$22:$H$27</c:f>
              <c:numCache>
                <c:formatCode>0%</c:formatCode>
                <c:ptCount val="6"/>
                <c:pt idx="0">
                  <c:v>0.11410459587955626</c:v>
                </c:pt>
                <c:pt idx="1">
                  <c:v>0.37242472266244059</c:v>
                </c:pt>
                <c:pt idx="2">
                  <c:v>0.35023771790808239</c:v>
                </c:pt>
                <c:pt idx="3">
                  <c:v>0.13787638668779714</c:v>
                </c:pt>
                <c:pt idx="4">
                  <c:v>1.4263074484944533E-2</c:v>
                </c:pt>
                <c:pt idx="5">
                  <c:v>1.1093502377179081E-2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38-4B1C-9ADF-BCD67C5E24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31673872"/>
        <c:axId val="531673216"/>
      </c:barChart>
      <c:catAx>
        <c:axId val="531673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31673216"/>
        <c:crosses val="autoZero"/>
        <c:auto val="1"/>
        <c:lblAlgn val="ctr"/>
        <c:lblOffset val="100"/>
        <c:noMultiLvlLbl val="0"/>
      </c:catAx>
      <c:valAx>
        <c:axId val="531673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31673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002060"/>
          </a:solidFill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¿En</a:t>
            </a:r>
            <a:r>
              <a:rPr lang="es-CO" baseline="0"/>
              <a:t> este momento, los ingresos del negocio pueden cubrir los costos?</a:t>
            </a:r>
            <a:endParaRPr lang="es-CO"/>
          </a:p>
        </c:rich>
      </c:tx>
      <c:layout>
        <c:manualLayout>
          <c:xMode val="edge"/>
          <c:yMode val="edge"/>
          <c:x val="7.623500110262163E-2"/>
          <c:y val="2.472577056316705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48-44B5-B708-1DDB5B43A79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48-44B5-B708-1DDB5B43A79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948-44B5-B708-1DDB5B43A797}"/>
              </c:ext>
            </c:extLst>
          </c:dPt>
          <c:dLbls>
            <c:dLbl>
              <c:idx val="0"/>
              <c:layout>
                <c:manualLayout>
                  <c:x val="-5.4840509022040266E-3"/>
                  <c:y val="-2.6246423972717134E-2"/>
                </c:manualLayout>
              </c:layout>
              <c:tx>
                <c:rich>
                  <a:bodyPr/>
                  <a:lstStyle/>
                  <a:p>
                    <a:fld id="{ACE70286-F411-478D-AC42-C2FA020B0166}" type="PERCENTAGE">
                      <a:rPr lang="en-US" baseline="0" smtClean="0"/>
                      <a:pPr/>
                      <a:t>[PORCENTAJE]</a:t>
                    </a:fld>
                    <a:endParaRPr lang="es-E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948-44B5-B708-1DDB5B43A797}"/>
                </c:ext>
              </c:extLst>
            </c:dLbl>
            <c:dLbl>
              <c:idx val="1"/>
              <c:layout>
                <c:manualLayout>
                  <c:x val="1.2964236142640284E-2"/>
                  <c:y val="-6.7688606817483876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87497A16-CF6E-4309-9790-03A6619C89C9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948-44B5-B708-1DDB5B43A797}"/>
                </c:ext>
              </c:extLst>
            </c:dLbl>
            <c:dLbl>
              <c:idx val="2"/>
              <c:layout>
                <c:manualLayout>
                  <c:x val="-3.0364729944177077E-2"/>
                  <c:y val="3.141381706903147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030A50AE-E1A5-4AC1-907F-7BC288C30728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948-44B5-B708-1DDB5B43A7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ITC Kabel" panose="02000503000000000000" pitchFamily="50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Hoja1!$D$4:$D$6</c:f>
              <c:strCache>
                <c:ptCount val="3"/>
                <c:pt idx="0">
                  <c:v>No, no cubren los costos</c:v>
                </c:pt>
                <c:pt idx="1">
                  <c:v>Si, cubren los costos</c:v>
                </c:pt>
                <c:pt idx="2">
                  <c:v>Si, superan los costos</c:v>
                </c:pt>
              </c:strCache>
            </c:strRef>
          </c:cat>
          <c:val>
            <c:numRef>
              <c:f>Hoja1!$E$4:$E$6</c:f>
              <c:numCache>
                <c:formatCode>General</c:formatCode>
                <c:ptCount val="3"/>
                <c:pt idx="0">
                  <c:v>194</c:v>
                </c:pt>
                <c:pt idx="1">
                  <c:v>167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48-44B5-B708-1DDB5B43A79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ITC Kabel" panose="02000503000000000000" pitchFamily="50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¿En general piensa que la reactivación</a:t>
            </a:r>
            <a:r>
              <a:rPr lang="es-CO" baseline="0"/>
              <a:t> de la economía ha sido favorable para su negocio?</a:t>
            </a:r>
            <a:endParaRPr lang="es-CO"/>
          </a:p>
        </c:rich>
      </c:tx>
      <c:layout>
        <c:manualLayout>
          <c:xMode val="edge"/>
          <c:yMode val="edge"/>
          <c:x val="0.14872264331444551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5C-49D5-8817-E2BA82FCE56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5C-49D5-8817-E2BA82FCE56D}"/>
              </c:ext>
            </c:extLst>
          </c:dPt>
          <c:dLbls>
            <c:dLbl>
              <c:idx val="0"/>
              <c:layout>
                <c:manualLayout>
                  <c:x val="-2.3056813120765175E-2"/>
                  <c:y val="-6.9834499854184891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0FAA62B6-4079-4D5A-AAC5-A668749AF228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05C-49D5-8817-E2BA82FCE56D}"/>
                </c:ext>
              </c:extLst>
            </c:dLbl>
            <c:dLbl>
              <c:idx val="1"/>
              <c:layout>
                <c:manualLayout>
                  <c:x val="-3.3133996635923788E-3"/>
                  <c:y val="-5.76071741032371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206EF3BD-2798-4AFB-8B17-339B7399F738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5C-49D5-8817-E2BA82FCE5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ITC Kabel" panose="02000503000000000000" pitchFamily="50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Hoja1!$D$4:$D$5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Hoja1!$E$4:$E$5</c:f>
              <c:numCache>
                <c:formatCode>General</c:formatCode>
                <c:ptCount val="2"/>
                <c:pt idx="0">
                  <c:v>123</c:v>
                </c:pt>
                <c:pt idx="1">
                  <c:v>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5C-49D5-8817-E2BA82FCE56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ITC Kabel" panose="02000503000000000000" pitchFamily="50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C8-40BB-AAB1-DBEA2933666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C8-40BB-AAB1-DBEA2933666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4C8-40BB-AAB1-DBEA2933666E}"/>
              </c:ext>
            </c:extLst>
          </c:dPt>
          <c:dLbls>
            <c:dLbl>
              <c:idx val="0"/>
              <c:layout>
                <c:manualLayout>
                  <c:x val="9.4008429029685311E-3"/>
                  <c:y val="7.533695958059377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C8-40BB-AAB1-DBEA2933666E}"/>
                </c:ext>
              </c:extLst>
            </c:dLbl>
            <c:dLbl>
              <c:idx val="1"/>
              <c:layout>
                <c:manualLayout>
                  <c:x val="-1.9692667678458158E-2"/>
                  <c:y val="-0.1531303933704223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C8-40BB-AAB1-DBEA2933666E}"/>
                </c:ext>
              </c:extLst>
            </c:dLbl>
            <c:dLbl>
              <c:idx val="2"/>
              <c:layout>
                <c:manualLayout>
                  <c:x val="-1.5004449660574022E-2"/>
                  <c:y val="1.375487801758152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C8-40BB-AAB1-DBEA293366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400" b="1" i="0" u="none" strike="noStrike" kern="1200" baseline="0">
                    <a:solidFill>
                      <a:srgbClr val="44546A"/>
                    </a:solidFill>
                    <a:latin typeface="ITC Kabel" panose="02000503000000000000" pitchFamily="50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'[Diagnóstico Aliviados(1-575).xlsx]Hoja3'!$J$3:$J$5</c:f>
              <c:strCache>
                <c:ptCount val="3"/>
                <c:pt idx="0">
                  <c:v>No, no cubren los costos</c:v>
                </c:pt>
                <c:pt idx="1">
                  <c:v>Si, cubren los costos</c:v>
                </c:pt>
                <c:pt idx="2">
                  <c:v>Si, superan los costos</c:v>
                </c:pt>
              </c:strCache>
            </c:strRef>
          </c:cat>
          <c:val>
            <c:numRef>
              <c:f>'[Diagnóstico Aliviados(1-575).xlsx]Hoja3'!$K$3:$K$5</c:f>
              <c:numCache>
                <c:formatCode>General</c:formatCode>
                <c:ptCount val="3"/>
                <c:pt idx="0">
                  <c:v>32</c:v>
                </c:pt>
                <c:pt idx="1">
                  <c:v>79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C8-40BB-AAB1-DBEA2933666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7198173001648382E-2"/>
          <c:y val="0.71666368196604524"/>
          <c:w val="0.94227067320700719"/>
          <c:h val="0.245847166272751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2"/>
              </a:solidFill>
              <a:latin typeface="ITC Kabel" panose="02000503000000000000" pitchFamily="50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EE-4B4B-99D1-A1D671EC338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6EE-4B4B-99D1-A1D671EC3382}"/>
              </c:ext>
            </c:extLst>
          </c:dPt>
          <c:dLbls>
            <c:dLbl>
              <c:idx val="0"/>
              <c:layout>
                <c:manualLayout>
                  <c:x val="2.0722272391827151E-3"/>
                  <c:y val="6.21680298733406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EE-4B4B-99D1-A1D671EC3382}"/>
                </c:ext>
              </c:extLst>
            </c:dLbl>
            <c:dLbl>
              <c:idx val="1"/>
              <c:layout>
                <c:manualLayout>
                  <c:x val="-6.3735021945156567E-2"/>
                  <c:y val="-0.1752665345632316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EE-4B4B-99D1-A1D671EC33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400" b="1" i="0" u="none" strike="noStrike" kern="1200" baseline="0">
                    <a:solidFill>
                      <a:srgbClr val="44546A"/>
                    </a:solidFill>
                    <a:latin typeface="ITC Kabel" panose="02000503000000000000" pitchFamily="50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'[Diagnóstico Aliviados(1-575).xlsx]Hoja3'!$P$3:$P$4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'[Diagnóstico Aliviados(1-575).xlsx]Hoja3'!$Q$3:$Q$4</c:f>
              <c:numCache>
                <c:formatCode>General</c:formatCode>
                <c:ptCount val="2"/>
                <c:pt idx="0">
                  <c:v>24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EE-4B4B-99D1-A1D671EC338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ITC Kabel" panose="02000503000000000000" pitchFamily="50" charset="0"/>
                <a:ea typeface="+mn-ea"/>
                <a:cs typeface="+mn-cs"/>
              </a:defRPr>
            </a:pPr>
            <a:r>
              <a:rPr lang="es-CO" b="0"/>
              <a:t>¿En qué porcentaje considera que las medidas de prevención y aislamiento han afectado las ventas de tu empresa?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ITC Kabel" panose="02000503000000000000" pitchFamily="50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ITC Kabel" panose="02000503000000000000" pitchFamily="50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Hoja2!$F$4:$F$13</c:f>
              <c:strCache>
                <c:ptCount val="10"/>
                <c:pt idx="0">
                  <c:v>Entre 1-10%</c:v>
                </c:pt>
                <c:pt idx="1">
                  <c:v>Entre 11-20%</c:v>
                </c:pt>
                <c:pt idx="2">
                  <c:v>Entre 21-30%</c:v>
                </c:pt>
                <c:pt idx="3">
                  <c:v>Entre 31-40%</c:v>
                </c:pt>
                <c:pt idx="4">
                  <c:v>Entre 41-50%</c:v>
                </c:pt>
                <c:pt idx="5">
                  <c:v>Entre 51-60%</c:v>
                </c:pt>
                <c:pt idx="6">
                  <c:v>Entre 61-70%</c:v>
                </c:pt>
                <c:pt idx="7">
                  <c:v>Entre 71-80%</c:v>
                </c:pt>
                <c:pt idx="8">
                  <c:v>Entre 81-90%</c:v>
                </c:pt>
                <c:pt idx="9">
                  <c:v>Entre 91-100%</c:v>
                </c:pt>
              </c:strCache>
            </c:strRef>
          </c:cat>
          <c:val>
            <c:numRef>
              <c:f>Hoja2!$H$4:$H$13</c:f>
              <c:numCache>
                <c:formatCode>0%</c:formatCode>
                <c:ptCount val="10"/>
                <c:pt idx="0">
                  <c:v>1.6129032258064498E-2</c:v>
                </c:pt>
                <c:pt idx="1">
                  <c:v>2.5806451612903201E-2</c:v>
                </c:pt>
                <c:pt idx="2">
                  <c:v>6.12903225806452E-2</c:v>
                </c:pt>
                <c:pt idx="3">
                  <c:v>9.0322580645161299E-2</c:v>
                </c:pt>
                <c:pt idx="4">
                  <c:v>0.15161290322580601</c:v>
                </c:pt>
                <c:pt idx="5">
                  <c:v>7.09677419354839E-2</c:v>
                </c:pt>
                <c:pt idx="6">
                  <c:v>0.13225806451612901</c:v>
                </c:pt>
                <c:pt idx="7">
                  <c:v>0.209677419354839</c:v>
                </c:pt>
                <c:pt idx="8">
                  <c:v>0.14516129032258099</c:v>
                </c:pt>
                <c:pt idx="9">
                  <c:v>9.6774193548387094E-2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5-4992-8D48-70429158A0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21529024"/>
        <c:axId val="2121535024"/>
      </c:barChart>
      <c:catAx>
        <c:axId val="2121529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ITC Kabel" panose="02000503000000000000" pitchFamily="50" charset="0"/>
                <a:ea typeface="+mn-ea"/>
                <a:cs typeface="+mn-cs"/>
              </a:defRPr>
            </a:pPr>
            <a:endParaRPr lang="es-ES"/>
          </a:p>
        </c:txPr>
        <c:crossAx val="2121535024"/>
        <c:crosses val="autoZero"/>
        <c:auto val="1"/>
        <c:lblAlgn val="ctr"/>
        <c:lblOffset val="100"/>
        <c:noMultiLvlLbl val="0"/>
      </c:catAx>
      <c:valAx>
        <c:axId val="212153502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ITC Kabel" panose="02000503000000000000" pitchFamily="50" charset="0"/>
                    <a:ea typeface="+mn-ea"/>
                    <a:cs typeface="+mn-cs"/>
                  </a:defRPr>
                </a:pPr>
                <a:r>
                  <a:rPr lang="es-CO" sz="1200" i="0" dirty="0"/>
                  <a:t>Fuente: Encuesta</a:t>
                </a:r>
                <a:r>
                  <a:rPr lang="es-CO" sz="1200" i="0" baseline="0" dirty="0"/>
                  <a:t> </a:t>
                </a:r>
                <a:r>
                  <a:rPr lang="es-CO" sz="1200" i="0" dirty="0"/>
                  <a:t>Impacto económico</a:t>
                </a:r>
                <a:r>
                  <a:rPr lang="es-CO" sz="1200" i="0" baseline="0" dirty="0"/>
                  <a:t> del coronavirus en las empresas del departamento del Atlántico</a:t>
                </a:r>
              </a:p>
              <a:p>
                <a:pPr>
                  <a:defRPr/>
                </a:pPr>
                <a:r>
                  <a:rPr lang="es-CO" sz="1200" b="1" i="0" baseline="0" dirty="0"/>
                  <a:t> (Fecha de aplicación 26MAR2020)</a:t>
                </a:r>
                <a:br>
                  <a:rPr lang="es-CO" sz="1200" b="1" i="0" dirty="0"/>
                </a:br>
                <a:endParaRPr lang="es-CO" sz="1200" b="1" i="0" dirty="0"/>
              </a:p>
            </c:rich>
          </c:tx>
          <c:layout>
            <c:manualLayout>
              <c:xMode val="edge"/>
              <c:yMode val="edge"/>
              <c:x val="0.20221313787560599"/>
              <c:y val="0.825838066547080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ITC Kabel" panose="02000503000000000000" pitchFamily="50" charset="0"/>
                  <a:ea typeface="+mn-ea"/>
                  <a:cs typeface="+mn-cs"/>
                </a:defRPr>
              </a:pPr>
              <a:endParaRPr lang="es-ES"/>
            </a:p>
          </c:txPr>
        </c:title>
        <c:numFmt formatCode="0%" sourceLinked="1"/>
        <c:majorTickMark val="none"/>
        <c:minorTickMark val="none"/>
        <c:tickLblPos val="nextTo"/>
        <c:crossAx val="212152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  <a:latin typeface="ITC Kabel" panose="02000503000000000000" pitchFamily="50" charset="0"/>
        </a:defRPr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Kabel" panose="02000503000000000000" pitchFamily="50" charset="0"/>
                <a:ea typeface="+mn-ea"/>
                <a:cs typeface="+mn-cs"/>
              </a:defRPr>
            </a:pPr>
            <a:r>
              <a:rPr lang="es-ES" dirty="0"/>
              <a:t>¿Cuál fue el valor promedio de los ingresos recibidos mensualmente durante los</a:t>
            </a:r>
            <a:r>
              <a:rPr lang="es-ES" baseline="0" dirty="0"/>
              <a:t> mes de marzo y junio de 2020</a:t>
            </a:r>
            <a:r>
              <a:rPr lang="es-ES" dirty="0"/>
              <a:t>? </a:t>
            </a:r>
            <a:endParaRPr lang="es-CO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ITC Kabel" panose="02000503000000000000" pitchFamily="50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TC Kabel" panose="02000503000000000000" pitchFamily="50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Hoja2!$E$4:$E$24</c:f>
              <c:strCache>
                <c:ptCount val="21"/>
                <c:pt idx="0">
                  <c:v>Reducción entre 1-10%</c:v>
                </c:pt>
                <c:pt idx="1">
                  <c:v>Reducción entre 11-20%</c:v>
                </c:pt>
                <c:pt idx="2">
                  <c:v>Reducción entre 21-30%</c:v>
                </c:pt>
                <c:pt idx="3">
                  <c:v>Reducción entre 31-40%</c:v>
                </c:pt>
                <c:pt idx="4">
                  <c:v>Reducción entre 41-50%</c:v>
                </c:pt>
                <c:pt idx="5">
                  <c:v>Reducción entre 51-60%</c:v>
                </c:pt>
                <c:pt idx="6">
                  <c:v>Reducción entre 61-70%</c:v>
                </c:pt>
                <c:pt idx="7">
                  <c:v>Reducción entre 71-80%</c:v>
                </c:pt>
                <c:pt idx="8">
                  <c:v>Reducción entre 81-90%</c:v>
                </c:pt>
                <c:pt idx="9">
                  <c:v>Reducción entre 91-100%</c:v>
                </c:pt>
                <c:pt idx="10">
                  <c:v>Crecimiento entre 1-10%</c:v>
                </c:pt>
                <c:pt idx="11">
                  <c:v>Crecimiento entre 11-20%</c:v>
                </c:pt>
                <c:pt idx="12">
                  <c:v>Crecimiento entre 21-30%</c:v>
                </c:pt>
                <c:pt idx="13">
                  <c:v>Crecimiento entre 31-40%</c:v>
                </c:pt>
                <c:pt idx="14">
                  <c:v>Crecimiento entre 41-50%</c:v>
                </c:pt>
                <c:pt idx="15">
                  <c:v>Crecimiento entre 51-60%</c:v>
                </c:pt>
                <c:pt idx="16">
                  <c:v>Crecimiento entre 61-70%</c:v>
                </c:pt>
                <c:pt idx="17">
                  <c:v>Crecimiento entre 71-80%</c:v>
                </c:pt>
                <c:pt idx="18">
                  <c:v>Crecimiento entre 81-90%</c:v>
                </c:pt>
                <c:pt idx="19">
                  <c:v>Crecimiento entre 91-100%</c:v>
                </c:pt>
                <c:pt idx="20">
                  <c:v>Crecimiento Más del 100%</c:v>
                </c:pt>
              </c:strCache>
            </c:strRef>
          </c:cat>
          <c:val>
            <c:numRef>
              <c:f>Hoja2!$G$4:$G$24</c:f>
              <c:numCache>
                <c:formatCode>0%</c:formatCode>
                <c:ptCount val="21"/>
                <c:pt idx="0">
                  <c:v>6.9767441860465101E-2</c:v>
                </c:pt>
                <c:pt idx="1">
                  <c:v>6.9767441860465101E-2</c:v>
                </c:pt>
                <c:pt idx="2">
                  <c:v>9.3023255813953501E-2</c:v>
                </c:pt>
                <c:pt idx="3">
                  <c:v>2.32558139534884E-2</c:v>
                </c:pt>
                <c:pt idx="4">
                  <c:v>0.13953488372093001</c:v>
                </c:pt>
                <c:pt idx="5">
                  <c:v>0</c:v>
                </c:pt>
                <c:pt idx="6">
                  <c:v>0.116279069767442</c:v>
                </c:pt>
                <c:pt idx="7">
                  <c:v>4.6511627906976799E-2</c:v>
                </c:pt>
                <c:pt idx="8">
                  <c:v>6.9767441860465101E-2</c:v>
                </c:pt>
                <c:pt idx="9">
                  <c:v>6.9767441860465101E-2</c:v>
                </c:pt>
                <c:pt idx="10">
                  <c:v>4.6511627906976799E-2</c:v>
                </c:pt>
                <c:pt idx="11">
                  <c:v>2.32558139534884E-2</c:v>
                </c:pt>
                <c:pt idx="12">
                  <c:v>6.9767441860465101E-2</c:v>
                </c:pt>
                <c:pt idx="13">
                  <c:v>4.6511627906976799E-2</c:v>
                </c:pt>
                <c:pt idx="14">
                  <c:v>0</c:v>
                </c:pt>
                <c:pt idx="15">
                  <c:v>2.32558139534884E-2</c:v>
                </c:pt>
                <c:pt idx="16">
                  <c:v>0</c:v>
                </c:pt>
                <c:pt idx="17">
                  <c:v>2.32558139534884E-2</c:v>
                </c:pt>
                <c:pt idx="18">
                  <c:v>0</c:v>
                </c:pt>
                <c:pt idx="19">
                  <c:v>2.32558139534884E-2</c:v>
                </c:pt>
                <c:pt idx="20">
                  <c:v>4.6511627906976799E-2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A5-4999-A372-1722613D38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139313360"/>
        <c:axId val="-2139324848"/>
      </c:barChart>
      <c:catAx>
        <c:axId val="-2139313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Kabel" panose="02000503000000000000" pitchFamily="50" charset="0"/>
                <a:ea typeface="+mn-ea"/>
                <a:cs typeface="+mn-cs"/>
              </a:defRPr>
            </a:pPr>
            <a:endParaRPr lang="es-ES"/>
          </a:p>
        </c:txPr>
        <c:crossAx val="-2139324848"/>
        <c:crosses val="autoZero"/>
        <c:auto val="1"/>
        <c:lblAlgn val="ctr"/>
        <c:lblOffset val="100"/>
        <c:noMultiLvlLbl val="0"/>
      </c:catAx>
      <c:valAx>
        <c:axId val="-21393248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2139313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ITC Kabel" panose="02000503000000000000" pitchFamily="50" charset="0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38F43-1E5A-453E-B51E-60A155929945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A98A6-F237-4E8C-BB99-07A2A48E32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431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14244 BENEFICIARIOS EMPRESARIALES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12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Fábricas de Internacionalización </a:t>
            </a:r>
          </a:p>
          <a:p>
            <a:endParaRPr lang="es-MX"/>
          </a:p>
          <a:p>
            <a:r>
              <a:rPr lang="es-MX"/>
              <a:t>30 empresas</a:t>
            </a:r>
          </a:p>
          <a:p>
            <a:endParaRPr lang="es-MX"/>
          </a:p>
          <a:p>
            <a:r>
              <a:rPr lang="es-MX"/>
              <a:t>Encuestas Grupo de atracción de Inversiones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027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>
              <a:cs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25C3D-58FC-4ADB-9466-59A482846F4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62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25C3D-58FC-4ADB-9466-59A482846F4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776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err="1"/>
              <a:t>Masterclases</a:t>
            </a:r>
            <a:r>
              <a:rPr lang="es-CO"/>
              <a:t> con conferencistas internacionales y 2 empresas internacionales invitadas : </a:t>
            </a:r>
          </a:p>
          <a:p>
            <a:r>
              <a:rPr lang="es-CO"/>
              <a:t>Giulio </a:t>
            </a:r>
            <a:r>
              <a:rPr lang="es-CO" err="1"/>
              <a:t>toscani</a:t>
            </a:r>
            <a:r>
              <a:rPr lang="es-CO"/>
              <a:t> lo digital y la inteligencia </a:t>
            </a:r>
            <a:r>
              <a:rPr lang="es-CO" err="1"/>
              <a:t>articficial</a:t>
            </a:r>
            <a:r>
              <a:rPr lang="es-CO"/>
              <a:t> para el </a:t>
            </a:r>
            <a:r>
              <a:rPr lang="es-CO" err="1"/>
              <a:t>cluster</a:t>
            </a:r>
            <a:r>
              <a:rPr lang="es-CO"/>
              <a:t> TEN , experto en </a:t>
            </a:r>
            <a:r>
              <a:rPr lang="es-CO" err="1"/>
              <a:t>big</a:t>
            </a:r>
            <a:r>
              <a:rPr lang="es-CO"/>
              <a:t> data, inteligencia artificial y liderazgo estratégico  (MIT) </a:t>
            </a:r>
          </a:p>
          <a:p>
            <a:r>
              <a:rPr lang="es-CO"/>
              <a:t>David Hernandez, CEO PANGEA, agencia de viajes internacionales. Mezclando segmentos y sectores. Nuevas oportunidades de negocios en el new normal. </a:t>
            </a:r>
          </a:p>
          <a:p>
            <a:r>
              <a:rPr lang="es-CO"/>
              <a:t>Catalina Valencia, Española, </a:t>
            </a:r>
            <a:r>
              <a:rPr lang="es-CO" err="1"/>
              <a:t>comuninity</a:t>
            </a:r>
            <a:r>
              <a:rPr lang="es-CO"/>
              <a:t> de KM0 </a:t>
            </a:r>
            <a:r>
              <a:rPr lang="es-CO" err="1"/>
              <a:t>food</a:t>
            </a:r>
            <a:r>
              <a:rPr lang="es-CO"/>
              <a:t> </a:t>
            </a:r>
            <a:r>
              <a:rPr lang="es-CO" err="1"/>
              <a:t>innovation</a:t>
            </a:r>
            <a:r>
              <a:rPr lang="es-CO"/>
              <a:t> Hub y de la plataformas </a:t>
            </a:r>
            <a:r>
              <a:rPr lang="es-CO" err="1"/>
              <a:t>FOODuristic</a:t>
            </a:r>
            <a:r>
              <a:rPr lang="es-CO"/>
              <a:t>. Tendencias </a:t>
            </a:r>
            <a:r>
              <a:rPr lang="es-CO" err="1"/>
              <a:t>cluster</a:t>
            </a:r>
            <a:r>
              <a:rPr lang="es-CO"/>
              <a:t> TEN</a:t>
            </a:r>
          </a:p>
          <a:p>
            <a:r>
              <a:rPr lang="es-CO"/>
              <a:t>David </a:t>
            </a:r>
            <a:r>
              <a:rPr lang="es-CO" err="1"/>
              <a:t>Moralejo</a:t>
            </a:r>
            <a:r>
              <a:rPr lang="es-CO"/>
              <a:t> tendencias de Turismo. </a:t>
            </a:r>
          </a:p>
          <a:p>
            <a:r>
              <a:rPr lang="es-CO"/>
              <a:t>Frank Romero líder de innovación abierto de Amadeus </a:t>
            </a:r>
            <a:r>
              <a:rPr lang="es-CO" err="1"/>
              <a:t>Group</a:t>
            </a:r>
            <a:r>
              <a:rPr lang="es-CO"/>
              <a:t>. </a:t>
            </a:r>
            <a:r>
              <a:rPr lang="es-CO" err="1"/>
              <a:t>Busniess</a:t>
            </a:r>
            <a:r>
              <a:rPr lang="es-CO"/>
              <a:t> </a:t>
            </a:r>
            <a:r>
              <a:rPr lang="es-CO" err="1"/>
              <a:t>Model</a:t>
            </a:r>
            <a:r>
              <a:rPr lang="es-CO"/>
              <a:t> </a:t>
            </a:r>
            <a:r>
              <a:rPr lang="es-CO" err="1"/>
              <a:t>Covid</a:t>
            </a:r>
            <a:r>
              <a:rPr lang="es-CO"/>
              <a:t>. </a:t>
            </a:r>
            <a:r>
              <a:rPr lang="es-CO" err="1"/>
              <a:t>Tecnologia</a:t>
            </a:r>
            <a:r>
              <a:rPr lang="es-CO"/>
              <a:t> en el </a:t>
            </a:r>
            <a:r>
              <a:rPr lang="es-CO" err="1"/>
              <a:t>Cluster</a:t>
            </a:r>
            <a:r>
              <a:rPr lang="es-CO"/>
              <a:t> TEN: </a:t>
            </a:r>
          </a:p>
          <a:p>
            <a:r>
              <a:rPr lang="es-CO"/>
              <a:t>SARA PASTOR Big data en California. </a:t>
            </a:r>
            <a:r>
              <a:rPr lang="es-CO" err="1"/>
              <a:t>Lider</a:t>
            </a:r>
            <a:r>
              <a:rPr lang="es-CO"/>
              <a:t> mundial en datos </a:t>
            </a:r>
          </a:p>
          <a:p>
            <a:r>
              <a:rPr lang="es-CO"/>
              <a:t>SASHKA KRTOLIGCA . </a:t>
            </a:r>
            <a:r>
              <a:rPr lang="es-CO" err="1"/>
              <a:t>Comercializacion</a:t>
            </a:r>
            <a:r>
              <a:rPr lang="es-CO"/>
              <a:t> y diseño de </a:t>
            </a:r>
            <a:r>
              <a:rPr lang="es-CO" err="1"/>
              <a:t>experincias</a:t>
            </a:r>
            <a:r>
              <a:rPr lang="es-CO"/>
              <a:t> físicas y </a:t>
            </a:r>
            <a:r>
              <a:rPr lang="es-CO" err="1"/>
              <a:t>digitalers</a:t>
            </a:r>
            <a:r>
              <a:rPr lang="es-CO"/>
              <a:t> </a:t>
            </a:r>
          </a:p>
          <a:p>
            <a:endParaRPr lang="es-CO"/>
          </a:p>
          <a:p>
            <a:r>
              <a:rPr lang="es-MX"/>
              <a:t>•</a:t>
            </a:r>
            <a:r>
              <a:rPr lang="es-MX" b="1"/>
              <a:t>Análisis del modelo de negocio a través de la implementación de la metodología </a:t>
            </a:r>
            <a:r>
              <a:rPr lang="es-MX" b="1" err="1"/>
              <a:t>Canvas</a:t>
            </a:r>
            <a:r>
              <a:rPr lang="es-MX"/>
              <a:t>: Cada una de las empresas logro identificar las alianzas estratégicas, su propuesta de valor, definieron los segmentos estratégicos a los que se dirigen, sus fuentes de riquezas, los posibles riesgos, entre otros. Este análisis permite a las empresas la mejora de sus procesos y/o la implementación de nuevas estrategias para la mejora continua. </a:t>
            </a:r>
          </a:p>
          <a:p>
            <a:r>
              <a:rPr lang="es-MX"/>
              <a:t>•</a:t>
            </a:r>
            <a:r>
              <a:rPr lang="es-MX" b="1"/>
              <a:t>Análisis del modelo de su negocio bajo metodología que se ajusta al nuevo normal, Business </a:t>
            </a:r>
            <a:r>
              <a:rPr lang="es-MX" b="1" err="1"/>
              <a:t>Model</a:t>
            </a:r>
            <a:r>
              <a:rPr lang="es-MX" b="1"/>
              <a:t> </a:t>
            </a:r>
            <a:r>
              <a:rPr lang="es-MX" b="1" err="1"/>
              <a:t>Covid</a:t>
            </a:r>
            <a:r>
              <a:rPr lang="es-MX" b="1"/>
              <a:t>: </a:t>
            </a:r>
            <a:r>
              <a:rPr lang="es-MX"/>
              <a:t>Las empresas lograron identificar sus puntos de dolor de los servicios y/o productos, sus necesidades latentes, las experiencias que entregan al cliente al momento de adquirir sus servicios y/o productos, los procesos por los cuales debe pasar el cliente y las posibles fallas en el camino. Todo este análisis con el fin de tener un mapeo general de la experiencia que recibe el cliente e identificar posibles fallas en el proceso. </a:t>
            </a:r>
          </a:p>
          <a:p>
            <a:r>
              <a:rPr lang="es-MX"/>
              <a:t>•</a:t>
            </a:r>
            <a:r>
              <a:rPr lang="es-MX" b="1"/>
              <a:t>Diseño de una Experiencia al interior de las empresas</a:t>
            </a:r>
            <a:r>
              <a:rPr lang="es-MX"/>
              <a:t>: Se selecciono uno de los puntos de dolor identificado en el Business </a:t>
            </a:r>
            <a:r>
              <a:rPr lang="es-MX" err="1"/>
              <a:t>Model</a:t>
            </a:r>
            <a:r>
              <a:rPr lang="es-MX"/>
              <a:t> </a:t>
            </a:r>
            <a:r>
              <a:rPr lang="es-MX" err="1"/>
              <a:t>Covid</a:t>
            </a:r>
            <a:r>
              <a:rPr lang="es-MX"/>
              <a:t> y se planteo una solución que permitirá mejorar y crear una experiencia única brindada por cada empresa. Se plantearon metas y objetivos entre las empresas a corto plazo que serán evaluadas por los consultores con un </a:t>
            </a:r>
            <a:r>
              <a:rPr lang="es-MX" err="1"/>
              <a:t>mistery</a:t>
            </a:r>
            <a:r>
              <a:rPr lang="es-MX"/>
              <a:t> </a:t>
            </a:r>
            <a:r>
              <a:rPr lang="es-MX" err="1"/>
              <a:t>shopper</a:t>
            </a:r>
            <a:r>
              <a:rPr lang="es-MX"/>
              <a:t>. </a:t>
            </a:r>
          </a:p>
          <a:p>
            <a:endParaRPr lang="es-CO"/>
          </a:p>
          <a:p>
            <a:endParaRPr lang="es-CO"/>
          </a:p>
          <a:p>
            <a:endParaRPr lang="es-CO"/>
          </a:p>
          <a:p>
            <a:endParaRPr lang="es-CO"/>
          </a:p>
          <a:p>
            <a:endParaRPr lang="es-CO"/>
          </a:p>
          <a:p>
            <a:endParaRPr lang="es-CO"/>
          </a:p>
          <a:p>
            <a:endParaRPr lang="es-CO"/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14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Cámara de Comercio de </a:t>
            </a:r>
            <a:r>
              <a:rPr lang="es-ES"/>
              <a:t>Barranquilla </a:t>
            </a:r>
            <a:r>
              <a:rPr lang="es-E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la agencia de desarrollo económico local </a:t>
            </a:r>
            <a:r>
              <a:rPr lang="es-ES"/>
              <a:t>que</a:t>
            </a:r>
            <a:r>
              <a:rPr lang="es-E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cumple la importante misión de liderar la creación y el desarrollo de las empresas y contribuir en el mejoramiento de su entorno. Trabajamos incansablemente en el diseño y ejecución de programas y proyectos, a</a:t>
            </a:r>
            <a:r>
              <a:rPr lang="es-E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 de ayudar al tejido empresarial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elevar sus niveles de eficiencia y competitividad. </a:t>
            </a:r>
            <a:r>
              <a:rPr lang="es-C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esto</a:t>
            </a:r>
            <a:r>
              <a:rPr lang="es-C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lideramos la articulación de actores clave, activamos flujos de información, capital y conocimiento, e impulsamos la prosperidad y competitividad del territorio</a:t>
            </a:r>
            <a:r>
              <a:rPr lang="es-CO"/>
              <a:t> para su reactivación económica. </a:t>
            </a:r>
          </a:p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25C3D-58FC-4ADB-9466-59A482846F4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734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Se imprimieron más de 4,000 ejemplares de la revista donde se menciona a Barranquilla.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9C1B2-33D8-4459-A44B-B363AD153523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50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662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Tema dragado 2021 : conversaciones con </a:t>
            </a:r>
            <a:r>
              <a:rPr lang="es-CO" err="1"/>
              <a:t>cormagdalena</a:t>
            </a:r>
            <a:r>
              <a:rPr lang="es-CO"/>
              <a:t> y ministerio.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327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Tema dragado 2021 : conversaciones con </a:t>
            </a:r>
            <a:r>
              <a:rPr lang="es-CO" err="1"/>
              <a:t>cormagdalena</a:t>
            </a:r>
            <a:r>
              <a:rPr lang="es-CO"/>
              <a:t> y ministerio.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041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Agenda con la gobernación del </a:t>
            </a:r>
            <a:r>
              <a:rPr lang="es-CO" err="1"/>
              <a:t>atlantico</a:t>
            </a:r>
            <a:r>
              <a:rPr lang="es-CO"/>
              <a:t> para instalación de la nueva comisión 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8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De 12 950  solicitudes recibidas por la FSD, 6449 fueron remitidos por la Cámara  solo 3.980 son viables. Y de esas se entregaron 950 créditos. De los 950 desembolsos  la CCB ha otorgado 580 alivios de CCB. </a:t>
            </a:r>
          </a:p>
          <a:p>
            <a:r>
              <a:rPr lang="es-CO" dirty="0"/>
              <a:t>En Atlantico Responde de las 40 mil millones se han colocado 25.200 millones. Quedando 14.800 por colocar. </a:t>
            </a:r>
          </a:p>
          <a:p>
            <a:r>
              <a:rPr lang="es-CO" dirty="0"/>
              <a:t>En el año 2019 : 2.426 – empresarios servidos con información, formación y consultoría. </a:t>
            </a:r>
          </a:p>
          <a:p>
            <a:r>
              <a:rPr lang="es-CO" sz="1200" dirty="0">
                <a:solidFill>
                  <a:schemeClr val="bg1"/>
                </a:solidFill>
              </a:rPr>
              <a:t>Tasa de interés Barranquilla Responde FSD</a:t>
            </a:r>
          </a:p>
          <a:p>
            <a:r>
              <a:rPr lang="es-CO" sz="1200" dirty="0">
                <a:solidFill>
                  <a:schemeClr val="bg1"/>
                </a:solidFill>
              </a:rPr>
              <a:t>1.2% efectiva mensual para pequeña empresa, 2 % a 2.16% efectiva mensual para microempresas</a:t>
            </a:r>
          </a:p>
          <a:p>
            <a:r>
              <a:rPr lang="es-CO" sz="1200" dirty="0">
                <a:solidFill>
                  <a:schemeClr val="bg1"/>
                </a:solidFill>
              </a:rPr>
              <a:t>Tasa de interés Atlántico responde FSD:</a:t>
            </a:r>
          </a:p>
          <a:p>
            <a:r>
              <a:rPr lang="es-CO" sz="1200" dirty="0">
                <a:solidFill>
                  <a:schemeClr val="bg1"/>
                </a:solidFill>
              </a:rPr>
              <a:t>1.5% efectiva mensual para pequeña empresa, 2.25 % a 2.5% efectiva mensual para microempresas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791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13 internacionales 12 Nacionales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8FC8E-2A33-4335-B2F9-5C9AEBA50138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296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LAS CAMARAS SUSPENDIDAS : MONTERIA Y      </a:t>
            </a:r>
            <a:r>
              <a:rPr lang="es-CO" err="1"/>
              <a:t>Y</a:t>
            </a:r>
            <a:r>
              <a:rPr lang="es-CO"/>
              <a:t> SECONSTITUYÓ UN COMITED E ETICA PARA CAMARAS INVESTIGADAS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800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1"/>
              <a:t>TALLERES DE 4 HORAS DONDE LA CAMARA LES DEJA UN INSTRUMENTO. </a:t>
            </a:r>
          </a:p>
          <a:p>
            <a:r>
              <a:rPr lang="es-CO"/>
              <a:t>COMERCIALES 39% (TRANSFORMACION DIGITAL; </a:t>
            </a:r>
          </a:p>
          <a:p>
            <a:r>
              <a:rPr lang="es-CO"/>
              <a:t>PRODUCTIVOS 45% (BIOSEGURIDSAD)</a:t>
            </a:r>
          </a:p>
          <a:p>
            <a:r>
              <a:rPr lang="es-CO"/>
              <a:t>FINANCIEROS 13% (FLUJO DE CAJA Y ACCESO AL CREDITO</a:t>
            </a:r>
          </a:p>
          <a:p>
            <a:r>
              <a:rPr lang="es-CO"/>
              <a:t>LABORALES Y CONCILIACION 3%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252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1"/>
              <a:t>TALLERES DE 4 HORAS DONDE LA CAMARA LES DEJA UN INSTRUMENTO. </a:t>
            </a:r>
          </a:p>
          <a:p>
            <a:r>
              <a:rPr lang="es-CO"/>
              <a:t>COMERCIALES 39% (TRANSFORMACION DIGITAL; </a:t>
            </a:r>
          </a:p>
          <a:p>
            <a:r>
              <a:rPr lang="es-CO"/>
              <a:t>PRODUCTIVOS 45% (BIOSEGURIDSAD)</a:t>
            </a:r>
          </a:p>
          <a:p>
            <a:r>
              <a:rPr lang="es-CO"/>
              <a:t>FINANCIEROS 13% (FLUJO DE CAJA Y ACCESO AL CREDITO</a:t>
            </a:r>
          </a:p>
          <a:p>
            <a:r>
              <a:rPr lang="es-CO"/>
              <a:t>LABORALES Y CONCILIACION 3%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934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45% de las empresas aliviadas encuestadas en septiembre, manifestaron estar en punto de equilibrio, mientras que el 69% de las empresas que se aliviaron en octubre y noviembre  reportaron estar ya en equilibrio.</a:t>
            </a:r>
          </a:p>
          <a:p>
            <a:r>
              <a:rPr lang="es-MX" dirty="0"/>
              <a:t>67% de las empresas aliviadas encuestadas en septiembre, manifestaron que la reactivación era favorable a su negocio, mientras que el 79% de las empresas que se aliviaron en octubre y noviembre  respondieron positivamente a la misma pregunta..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9BC418-5EB9-5F4D-9EC7-10C6A935255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65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Temas de formación: </a:t>
            </a:r>
          </a:p>
          <a:p>
            <a:r>
              <a:rPr lang="es-CO" dirty="0"/>
              <a:t>COMERCIALES: Domicilios, atención in situ,  plan de marketing y paginas web </a:t>
            </a:r>
          </a:p>
          <a:p>
            <a:r>
              <a:rPr lang="es-CO" dirty="0"/>
              <a:t>PRODUCTIVAS: Control de inventario, capacidad </a:t>
            </a:r>
            <a:r>
              <a:rPr lang="es-CO" dirty="0" err="1"/>
              <a:t>vde</a:t>
            </a:r>
            <a:r>
              <a:rPr lang="es-CO" dirty="0"/>
              <a:t> producción y costos de producción</a:t>
            </a:r>
          </a:p>
          <a:p>
            <a:r>
              <a:rPr lang="es-CO" dirty="0"/>
              <a:t>MODELO DE NEGOCIO Y BIOSEGURIDAD: Modelos, matriz DOFA y normas de bioseguridad</a:t>
            </a:r>
          </a:p>
          <a:p>
            <a:r>
              <a:rPr lang="es-CO" dirty="0"/>
              <a:t>FINANCIERA-CONTABLE: Contabilidad, análisis de rentabilidad de productos y Bancarización.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400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2CEA56-2865-F341-9444-AE85A9635FF7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680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>
                <a:solidFill>
                  <a:srgbClr val="002060"/>
                </a:solidFill>
              </a:rPr>
              <a:t>En promedio las empresas que eligieron la línea de mejora productiva mejoraron un 43% sus indicadores de productividad, y las que trabajaron en Gestión Comercial lograron un incremento del 77% en promedio.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>
                <a:solidFill>
                  <a:srgbClr val="002060"/>
                </a:solidFill>
              </a:rPr>
              <a:t>Innovación: 100 atlántico innova, 50 pactos por la innovación y 15 </a:t>
            </a:r>
            <a:r>
              <a:rPr lang="es-MX" err="1">
                <a:solidFill>
                  <a:srgbClr val="002060"/>
                </a:solidFill>
              </a:rPr>
              <a:t>innovacluster</a:t>
            </a:r>
            <a:r>
              <a:rPr lang="es-MX">
                <a:solidFill>
                  <a:srgbClr val="002060"/>
                </a:solidFill>
              </a:rPr>
              <a:t> </a:t>
            </a:r>
            <a:r>
              <a:rPr lang="es-MX" err="1">
                <a:solidFill>
                  <a:srgbClr val="002060"/>
                </a:solidFill>
              </a:rPr>
              <a:t>Lacteos</a:t>
            </a:r>
            <a:r>
              <a:rPr lang="es-MX">
                <a:solidFill>
                  <a:srgbClr val="002060"/>
                </a:solidFill>
              </a:rPr>
              <a:t>. 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455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Trayectoria MEGA es una metodología diseñada para alcanzar resultados sobresalientes en empresas medianas y grandes, estructurada por presidentes para presidentes de compañías.</a:t>
            </a:r>
          </a:p>
          <a:p>
            <a:endParaRPr lang="es-MX" dirty="0"/>
          </a:p>
          <a:p>
            <a:r>
              <a:rPr lang="es-MX" dirty="0"/>
              <a:t>El Programa tiene duración de 8 meses y será 100% virtual.</a:t>
            </a:r>
          </a:p>
          <a:p>
            <a:r>
              <a:rPr lang="es-MX" dirty="0"/>
              <a:t>Grupos multisectoriales máximo de 10 empresas atendidos por dos mentores.</a:t>
            </a:r>
          </a:p>
          <a:p>
            <a:r>
              <a:rPr lang="es-MX" dirty="0"/>
              <a:t>Cronograma de reuniones concertadas con el Grupo para el desarrollo de cada módulo se harán en un tiempo máximo de 45 minutos, para dar espacio a 15 minutos de retroalimentación y sugerencias de mentores.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50D63-6721-485B-AE8C-E9C3AEDE342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17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BB93CF-8171-411D-AA72-3D8478843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37EFAC-F38A-4A4A-8CB5-6C653AE65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CD8CAC-5DA3-42D3-A3F8-BD335CBA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11C1-1714-4E23-BE6D-DFA07CC58182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E2E658-C835-4E6C-83C4-F3B89F88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97C317-57AE-4E50-AD84-4EF20BC6A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7803-6086-4FE2-A4D3-0BC5F9B0F7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929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F5F9F-419B-48AF-85FF-17E70FF1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1FD6CE-38E3-4AB7-A4A1-277AE8411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74B224-1874-4258-9A2A-B3D9ACE3D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11C1-1714-4E23-BE6D-DFA07CC58182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F771C0-877D-43F7-B40F-6959383A5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116883-6956-4AF8-9B73-5A773243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7803-6086-4FE2-A4D3-0BC5F9B0F7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028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6B34FC-C50A-4806-A40D-83B762028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425C21-F5E2-4B5C-8C40-54B92467F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8443C7-37F1-45EB-B950-CBF7526DD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11C1-1714-4E23-BE6D-DFA07CC58182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4173C7-8890-4605-A257-AE7885C7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4EB617-A083-4E70-AFE5-ED9F13D2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7803-6086-4FE2-A4D3-0BC5F9B0F7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1867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114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37397A-F133-B74C-A08E-8529AFCA2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1DE8A6-08AA-924D-82FF-8CD3327C0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F20DAB-C8D5-5A4E-A669-F2FCD585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FB7A-B44E-4ADB-A680-F15919FB7397}" type="datetime1">
              <a:rPr lang="es-CO" smtClean="0"/>
              <a:t>12/01/2021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15F8FD-C705-944A-AE9B-E86DF9E8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4AFCF8-1223-674E-BF98-38A9450B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4FA7-146A-B541-961D-1AD254C89E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7219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0C1BF4-C6B8-C64C-B981-1F965500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CEFA1B-AA15-C141-A824-DA8380349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F92ABA-46E4-004C-8883-BE5769938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A124-12A0-446E-8779-FBD5D4661C6E}" type="datetime1">
              <a:rPr lang="es-CO" smtClean="0"/>
              <a:t>12/01/2021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1A16E1-FAEC-E14C-BA74-F9FAE027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5E0F50-D8E0-3648-8E88-7E574A0D0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4FA7-146A-B541-961D-1AD254C89E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6959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FDCAF-7F54-054D-BC0C-77B33FDD0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3DB811-AC2A-0748-A6D9-FDF157961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74226C-CA75-C441-B58E-304957EB2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FA53-0429-4023-81B4-CE40AD84281C}" type="datetime1">
              <a:rPr lang="es-CO" smtClean="0"/>
              <a:t>12/01/2021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7E6FD0-53DF-FE4A-8E6A-B602EFE2C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A66B3C-8B8E-B74D-83A3-BD6469E3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4FA7-146A-B541-961D-1AD254C89E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291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A4289E-65A0-8445-B644-01DC3AD8A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39F650-9B5D-334C-AA26-16B28D2CC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11C433-A245-FE44-9997-C5CFF0F9B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B18513-10B9-7546-BF42-818E327E4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CAE8-A004-4824-B0A5-ADB180317318}" type="datetime1">
              <a:rPr lang="es-CO" smtClean="0"/>
              <a:t>12/01/2021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746816-C783-5941-8F24-3F6AA635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CDAD3F-9471-9049-BD5C-78F03216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4FA7-146A-B541-961D-1AD254C89E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2356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E8F21-6972-1948-9356-34FD260D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B80993-140C-2741-90F1-522B18E3D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A352BF-1F7C-F146-A5EB-E8C628C71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98C775-488A-DE41-8ACD-DBD27067F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C191896-ECCA-7242-A0E3-ABC78F1B51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10F1C1F-DBB8-4141-836F-1842D8C7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B1E1-1373-472C-8633-5CCCD82BEB9D}" type="datetime1">
              <a:rPr lang="es-CO" smtClean="0"/>
              <a:t>12/01/2021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7DD63CA-0DD9-CB47-8E5B-B82DED2F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5FD16-5606-984B-8933-69122C3C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4FA7-146A-B541-961D-1AD254C89E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3161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686D0F-9183-F543-9B92-A630674BA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CBFBFB-F27B-814C-B330-CF2FE0FC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1A65-38B7-4F96-8C95-06015C808140}" type="datetime1">
              <a:rPr lang="es-CO" smtClean="0"/>
              <a:t>12/01/2021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F70C24C-2616-4440-BDC2-8E9549DAF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2280B8-7AF7-A240-B8B6-7D9DC1B3A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4FA7-146A-B541-961D-1AD254C89E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722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DF0EA5-D937-BC45-B7B4-66E73CAF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FDCE-1728-4608-B6F9-47670DD3F571}" type="datetime1">
              <a:rPr lang="es-CO" smtClean="0"/>
              <a:t>12/01/2021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B5C404-6733-384B-B8F7-A838AE67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1CA7DF-E6CF-4F4B-85C9-FD5E9DAF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4FA7-146A-B541-961D-1AD254C89E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683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AFDC96-DA8A-40FE-A10D-DDFAF0B32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0E20BF-9104-4467-87DA-0874D2ABB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3531AE-E6B0-4A46-89CF-7D970FE1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11C1-1714-4E23-BE6D-DFA07CC58182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034F78-26B2-44E2-9A3B-11DDF79D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EFAAC3-1EEA-4CF3-A57E-402B1F82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7803-6086-4FE2-A4D3-0BC5F9B0F7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8332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655FFB-EFA7-F146-9279-6133CC764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F71ECA-24EA-994A-830F-F2BD1EDE7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EA0F46-9CDA-C847-BA42-6A1365E60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1B4892-F883-1444-844B-D84BA362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BB17-B2CA-4F9C-9759-F2CBDDF8103A}" type="datetime1">
              <a:rPr lang="es-CO" smtClean="0"/>
              <a:t>12/01/2021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CC815B-64CF-6548-8F8B-E0DEA4F6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C245EB-3354-794A-8853-F98B92324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4FA7-146A-B541-961D-1AD254C89E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4110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B0C5E-83AD-2F4D-A984-0A2AC85D4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D71A88-BCC3-4649-B694-F9AB0C850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61F346-C7ED-D743-B0FE-C8FB33406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1FF913-A201-3540-9DC0-00B0C689D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B0D5-A688-4DEC-8F85-E15E94E0A0C6}" type="datetime1">
              <a:rPr lang="es-CO" smtClean="0"/>
              <a:t>12/01/2021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09326D-ECA1-C94E-8B28-E3E435703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C19B25-56CB-424D-9DC5-B726F5D5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4FA7-146A-B541-961D-1AD254C89E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0531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88253-27D4-9944-85BB-A0A4EAC59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5D6323-3ADF-A04A-AB0C-2ABBF2658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D986A0-8EE1-7049-9A31-A80AC607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50A5-7E8A-4807-AAC6-3EBC39A125D3}" type="datetime1">
              <a:rPr lang="es-CO" smtClean="0"/>
              <a:t>12/01/2021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3B2F21-CB6D-4845-9D55-E741CFBD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B35848-0FD3-054A-BAF0-43E024D1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4FA7-146A-B541-961D-1AD254C89E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2919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834768-CD13-4246-BBA0-5FEA0EDB8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6C587E-A00F-A145-BFBD-C09631410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0054C9-EBCF-4B47-A233-23777CFA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A2C78-0062-45EB-BB24-DB982F79318C}" type="datetime1">
              <a:rPr lang="es-CO" smtClean="0"/>
              <a:t>12/01/2021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DE1E1-D42D-C64D-8F08-AC6FDBB38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0CF473-1BAF-B74D-83FC-DF78B16BC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44FA7-146A-B541-961D-1AD254C89E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9192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04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B024E-B931-4F65-BD0D-B15C7649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5F676D-AB94-4EAF-9EAA-694BCEA3A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515B78-688D-46A0-ADB2-0FE4692D0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11C1-1714-4E23-BE6D-DFA07CC58182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F902E8-F5A4-4C6C-B20C-1933271F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58F6D0-A6B8-4423-A498-58CE5DB6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7803-6086-4FE2-A4D3-0BC5F9B0F7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776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274A25-A04D-4178-9BE9-B4E186A26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035BC3-1E93-46B1-8443-E62D9B716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45C275-D353-4A62-B8E3-35D5D7116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259662-A281-46F7-8A32-61613A03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11C1-1714-4E23-BE6D-DFA07CC58182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5AE588-D1F6-4252-8210-6E50A2DEA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6EE498A-6C3D-4CF0-BD48-56E9134B9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7803-6086-4FE2-A4D3-0BC5F9B0F7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355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2B8DC4-3742-435E-AC8C-F2258936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4C45E1-0A6D-4A84-8970-6C841A0A7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2DDC30-D9A5-4649-851E-4A9EF0C4C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4ABD1DF-3750-4DEC-80D0-29E935ED5B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D2F0346-B9C3-4FBC-B226-CC58EFFE1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80146DE-7984-42BD-9270-1E19E2BE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11C1-1714-4E23-BE6D-DFA07CC58182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B5810E0-035B-43CE-9F53-D74644BA9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5CE274A-2224-4F71-8AD3-A1072D4E3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7803-6086-4FE2-A4D3-0BC5F9B0F7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9057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071A7-746A-4036-B66C-91B6C2E4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F1702D-2AB3-4628-9206-FB27B914E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11C1-1714-4E23-BE6D-DFA07CC58182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17A03C-CF3A-4A74-90CD-9D4788304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F17127-591D-469E-9BE6-43E1FF501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7803-6086-4FE2-A4D3-0BC5F9B0F7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392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4DC2245-3BE2-4277-9EB3-F61DAF89F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11C1-1714-4E23-BE6D-DFA07CC58182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B07482C-F91B-4BB4-83D5-FE73D270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343BB8-E8B5-4626-9720-64C72A28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7803-6086-4FE2-A4D3-0BC5F9B0F7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152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B6214-DE6F-4ECF-9A1E-5B2D1B93C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6986AB-9D68-4F44-A6DA-D818588E8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DC31D4-50BD-4FA8-BADB-18CBE7DCB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E7E5D-D7AD-448B-9BAE-69F5A2663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11C1-1714-4E23-BE6D-DFA07CC58182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487BC9-BFBE-4814-BEF8-307AE19CD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C0E583-D2E3-4CD7-8271-6025DE46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7803-6086-4FE2-A4D3-0BC5F9B0F7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067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4FAD8-D874-40F6-8BF7-07FA8C4D6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735620B-7ABF-4426-94CD-E676CFADF0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2373F1-9187-43C0-8A24-5E7B7A379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9CF0BB-4AD8-49D9-B2E5-4389A87C8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11C1-1714-4E23-BE6D-DFA07CC58182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2EACF-15B4-4BF3-910B-3E4DF46C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58B58C-913F-4E1C-90A0-C414D214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37803-6086-4FE2-A4D3-0BC5F9B0F7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251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C97EFEF-342D-4FC0-A551-DAACAFC2E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7F44E5-CD67-4440-92AA-8A313B564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5C4E12-5D00-4075-9769-86E541BFA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B11C1-1714-4E23-BE6D-DFA07CC58182}" type="datetimeFigureOut">
              <a:rPr lang="es-CO" smtClean="0"/>
              <a:t>12/01/2021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B2F2E0-4248-445C-B5B9-D1FE1826B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BD50F1-C38B-4CAD-B49B-B49F480AA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37803-6086-4FE2-A4D3-0BC5F9B0F7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786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1B6590-64FF-9C44-B398-8DF6B8CE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B92D4A-8A45-C646-AC34-14435C31F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856047-11FC-024F-B315-4A12CB809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FAAD3-A18A-43FD-B524-6CF8FAA96EF1}" type="datetime1">
              <a:rPr lang="es-CO" smtClean="0"/>
              <a:t>12/01/2021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AFA0D2-2B72-9748-9EB3-92A34784F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CF4A08-E523-1843-96A3-A70D43F25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44FA7-146A-B541-961D-1AD254C89E3B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E40383D-43CE-4761-A0CD-F35879AEA5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CBD339C-FFA0-4E07-B12A-997E84955CAD}"/>
              </a:ext>
            </a:extLst>
          </p:cNvPr>
          <p:cNvSpPr/>
          <p:nvPr userDrawn="1"/>
        </p:nvSpPr>
        <p:spPr>
          <a:xfrm>
            <a:off x="485030" y="4770783"/>
            <a:ext cx="1208598" cy="492980"/>
          </a:xfrm>
          <a:prstGeom prst="rect">
            <a:avLst/>
          </a:prstGeom>
          <a:solidFill>
            <a:srgbClr val="ECEDED"/>
          </a:solidFill>
          <a:ln>
            <a:solidFill>
              <a:srgbClr val="EC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296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21.jpeg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ribeexponencial.com/formulario-de-registr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trayectoriamegacolombia.com/Inscribase-a-E-mega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9" Type="http://schemas.openxmlformats.org/officeDocument/2006/relationships/image" Target="../media/image128.jpeg"/><Relationship Id="rId21" Type="http://schemas.openxmlformats.org/officeDocument/2006/relationships/image" Target="../media/image110.png"/><Relationship Id="rId34" Type="http://schemas.openxmlformats.org/officeDocument/2006/relationships/image" Target="../media/image123.png"/><Relationship Id="rId42" Type="http://schemas.openxmlformats.org/officeDocument/2006/relationships/image" Target="../media/image131.png"/><Relationship Id="rId47" Type="http://schemas.openxmlformats.org/officeDocument/2006/relationships/image" Target="../media/image136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05.png"/><Relationship Id="rId29" Type="http://schemas.openxmlformats.org/officeDocument/2006/relationships/image" Target="../media/image118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32" Type="http://schemas.openxmlformats.org/officeDocument/2006/relationships/image" Target="../media/image121.png"/><Relationship Id="rId37" Type="http://schemas.openxmlformats.org/officeDocument/2006/relationships/image" Target="../media/image126.png"/><Relationship Id="rId40" Type="http://schemas.openxmlformats.org/officeDocument/2006/relationships/image" Target="../media/image129.png"/><Relationship Id="rId45" Type="http://schemas.openxmlformats.org/officeDocument/2006/relationships/image" Target="../media/image134.png"/><Relationship Id="rId5" Type="http://schemas.openxmlformats.org/officeDocument/2006/relationships/image" Target="../media/image94.jpe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36" Type="http://schemas.openxmlformats.org/officeDocument/2006/relationships/image" Target="../media/image125.png"/><Relationship Id="rId49" Type="http://schemas.openxmlformats.org/officeDocument/2006/relationships/image" Target="../media/image138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31" Type="http://schemas.openxmlformats.org/officeDocument/2006/relationships/image" Target="../media/image120.jpeg"/><Relationship Id="rId44" Type="http://schemas.openxmlformats.org/officeDocument/2006/relationships/image" Target="../media/image133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119.png"/><Relationship Id="rId35" Type="http://schemas.openxmlformats.org/officeDocument/2006/relationships/image" Target="../media/image124.png"/><Relationship Id="rId43" Type="http://schemas.openxmlformats.org/officeDocument/2006/relationships/image" Target="../media/image132.png"/><Relationship Id="rId48" Type="http://schemas.openxmlformats.org/officeDocument/2006/relationships/image" Target="../media/image137.png"/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33" Type="http://schemas.openxmlformats.org/officeDocument/2006/relationships/image" Target="../media/image122.png"/><Relationship Id="rId38" Type="http://schemas.openxmlformats.org/officeDocument/2006/relationships/image" Target="../media/image127.png"/><Relationship Id="rId46" Type="http://schemas.openxmlformats.org/officeDocument/2006/relationships/image" Target="../media/image135.png"/><Relationship Id="rId20" Type="http://schemas.openxmlformats.org/officeDocument/2006/relationships/image" Target="../media/image109.jpeg"/><Relationship Id="rId41" Type="http://schemas.openxmlformats.org/officeDocument/2006/relationships/image" Target="../media/image1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436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3" y="-1582"/>
            <a:ext cx="12189149" cy="6858000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CBDFCE1B-2A4A-4CE0-B781-EC3B5230D32E}"/>
              </a:ext>
            </a:extLst>
          </p:cNvPr>
          <p:cNvSpPr/>
          <p:nvPr/>
        </p:nvSpPr>
        <p:spPr>
          <a:xfrm>
            <a:off x="-4717" y="34924"/>
            <a:ext cx="10832469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Programa de Acceso a Crédito Barranquilla Responde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Programa de acompañamiento de </a:t>
            </a:r>
            <a:r>
              <a:rPr kumimoji="0" lang="es-C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Mypes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que Solicitaron Crédito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1404FB-0B40-4B87-8D39-F451F0D915EA}"/>
              </a:ext>
            </a:extLst>
          </p:cNvPr>
          <p:cNvSpPr txBox="1"/>
          <p:nvPr/>
        </p:nvSpPr>
        <p:spPr>
          <a:xfrm>
            <a:off x="5103504" y="1097243"/>
            <a:ext cx="6294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Mejora Comercial y Reducción de costos 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FA9CEEE-E68C-42A6-ACE8-73C812B34CDD}"/>
              </a:ext>
            </a:extLst>
          </p:cNvPr>
          <p:cNvSpPr txBox="1"/>
          <p:nvPr/>
        </p:nvSpPr>
        <p:spPr>
          <a:xfrm>
            <a:off x="745800" y="1719181"/>
            <a:ext cx="273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Empresas Acompañadas 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B1C1B19-ED6C-4D54-B646-0740C4D271DE}"/>
              </a:ext>
            </a:extLst>
          </p:cNvPr>
          <p:cNvSpPr txBox="1"/>
          <p:nvPr/>
        </p:nvSpPr>
        <p:spPr>
          <a:xfrm>
            <a:off x="745801" y="3744039"/>
            <a:ext cx="249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270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Talleres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645F4B6-841A-48A9-9FB1-1783807D470A}"/>
              </a:ext>
            </a:extLst>
          </p:cNvPr>
          <p:cNvSpPr txBox="1"/>
          <p:nvPr/>
        </p:nvSpPr>
        <p:spPr>
          <a:xfrm>
            <a:off x="745800" y="4143261"/>
            <a:ext cx="197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140 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Webinars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D194AEC-D77A-4719-8DBE-15F9A9F62E9D}"/>
              </a:ext>
            </a:extLst>
          </p:cNvPr>
          <p:cNvSpPr txBox="1"/>
          <p:nvPr/>
        </p:nvSpPr>
        <p:spPr>
          <a:xfrm>
            <a:off x="549903" y="5068519"/>
            <a:ext cx="5479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Empresas en </a:t>
            </a:r>
            <a:r>
              <a:rPr kumimoji="0" lang="es-C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ConsígueloYaap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343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4CBFFD2-D541-43F9-A2B0-DF6ACFF5B72E}"/>
              </a:ext>
            </a:extLst>
          </p:cNvPr>
          <p:cNvSpPr txBox="1"/>
          <p:nvPr/>
        </p:nvSpPr>
        <p:spPr>
          <a:xfrm>
            <a:off x="745800" y="5588983"/>
            <a:ext cx="3844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343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Comercios en la Plataforma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 43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Comercios Tienda Virtual Activa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F4032A1-908B-45CB-B9EF-69170967EDA2}"/>
              </a:ext>
            </a:extLst>
          </p:cNvPr>
          <p:cNvSpPr txBox="1"/>
          <p:nvPr/>
        </p:nvSpPr>
        <p:spPr>
          <a:xfrm>
            <a:off x="397503" y="3218003"/>
            <a:ext cx="793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Talleres, </a:t>
            </a:r>
            <a:r>
              <a:rPr kumimoji="0" lang="es-C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Webinars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y Asesorías 464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A414A7E-F839-4DF1-9C9D-52B4332FE7C1}"/>
              </a:ext>
            </a:extLst>
          </p:cNvPr>
          <p:cNvSpPr txBox="1"/>
          <p:nvPr/>
        </p:nvSpPr>
        <p:spPr>
          <a:xfrm>
            <a:off x="745801" y="4499238"/>
            <a:ext cx="322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54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   Asesorías Especializadas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0FBCC9B-286A-46C2-BF27-3FFFC802BB11}"/>
              </a:ext>
            </a:extLst>
          </p:cNvPr>
          <p:cNvSpPr txBox="1"/>
          <p:nvPr/>
        </p:nvSpPr>
        <p:spPr>
          <a:xfrm>
            <a:off x="7020387" y="3581434"/>
            <a:ext cx="2734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Temáticas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Marketing Digital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Protocolo de Bioseguridad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Innovación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Productividad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Emprendimiento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1EB9504-71C8-45A9-8B45-C4388522BC3B}"/>
              </a:ext>
            </a:extLst>
          </p:cNvPr>
          <p:cNvSpPr txBox="1"/>
          <p:nvPr/>
        </p:nvSpPr>
        <p:spPr>
          <a:xfrm>
            <a:off x="6883104" y="1482453"/>
            <a:ext cx="2734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Herramientas y Temáticas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WhatsApp Business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ConsigueloYaap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Redes Sociales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Marketing Digital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ECCDB02-005A-44CF-9AC7-B22914B29447}"/>
              </a:ext>
            </a:extLst>
          </p:cNvPr>
          <p:cNvSpPr txBox="1"/>
          <p:nvPr/>
        </p:nvSpPr>
        <p:spPr>
          <a:xfrm>
            <a:off x="9950334" y="6488668"/>
            <a:ext cx="236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Corte 15 Diciembre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EA2C8DA-538C-4B81-9BEE-E3526A81CB8E}"/>
              </a:ext>
            </a:extLst>
          </p:cNvPr>
          <p:cNvSpPr txBox="1"/>
          <p:nvPr/>
        </p:nvSpPr>
        <p:spPr>
          <a:xfrm>
            <a:off x="832554" y="2218616"/>
            <a:ext cx="2191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Vídeos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Guías prácticas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Podcast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89B7453-0053-4EEE-BE9D-82B7B273FB46}"/>
              </a:ext>
            </a:extLst>
          </p:cNvPr>
          <p:cNvSpPr txBox="1"/>
          <p:nvPr/>
        </p:nvSpPr>
        <p:spPr>
          <a:xfrm>
            <a:off x="397503" y="1097931"/>
            <a:ext cx="5316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Formación a través de </a:t>
            </a:r>
            <a:r>
              <a:rPr kumimoji="0" lang="es-C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whatsapp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365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AAE2576-49F3-45A5-B750-722497A09CFD}"/>
              </a:ext>
            </a:extLst>
          </p:cNvPr>
          <p:cNvSpPr txBox="1"/>
          <p:nvPr/>
        </p:nvSpPr>
        <p:spPr>
          <a:xfrm>
            <a:off x="7080997" y="5570322"/>
            <a:ext cx="2734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Herramienta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Presencia en directorio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Tienda virtual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CCCB5BD2-8B62-4A9F-AE50-71F74CA4A71B}"/>
              </a:ext>
            </a:extLst>
          </p:cNvPr>
          <p:cNvSpPr/>
          <p:nvPr/>
        </p:nvSpPr>
        <p:spPr>
          <a:xfrm>
            <a:off x="5411517" y="2088513"/>
            <a:ext cx="684483" cy="60057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id="{F8F3AF0F-63F5-43F8-B6F2-599D3BF45020}"/>
              </a:ext>
            </a:extLst>
          </p:cNvPr>
          <p:cNvSpPr/>
          <p:nvPr/>
        </p:nvSpPr>
        <p:spPr>
          <a:xfrm>
            <a:off x="5498113" y="4112986"/>
            <a:ext cx="684483" cy="60057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id="{FF1772D0-73A6-4E7E-94F0-2D44A8A3ED2D}"/>
              </a:ext>
            </a:extLst>
          </p:cNvPr>
          <p:cNvSpPr/>
          <p:nvPr/>
        </p:nvSpPr>
        <p:spPr>
          <a:xfrm>
            <a:off x="5533958" y="5898492"/>
            <a:ext cx="684483" cy="60057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775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DDE3508-B665-4B4E-9905-8D028089A5CA}"/>
              </a:ext>
            </a:extLst>
          </p:cNvPr>
          <p:cNvSpPr/>
          <p:nvPr/>
        </p:nvSpPr>
        <p:spPr>
          <a:xfrm>
            <a:off x="3463015" y="1237084"/>
            <a:ext cx="2281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 Natural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DCDFE27-1F6D-4E81-AFDD-6C598CE60F60}"/>
              </a:ext>
            </a:extLst>
          </p:cNvPr>
          <p:cNvSpPr txBox="1"/>
          <p:nvPr/>
        </p:nvSpPr>
        <p:spPr>
          <a:xfrm>
            <a:off x="3394456" y="1552011"/>
            <a:ext cx="2871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742 Créditos</a:t>
            </a:r>
          </a:p>
          <a:p>
            <a:pPr marL="18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$6.250.022.021 COP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99BA70A-9FFC-4C80-B500-1326AC6BE244}"/>
              </a:ext>
            </a:extLst>
          </p:cNvPr>
          <p:cNvSpPr/>
          <p:nvPr/>
        </p:nvSpPr>
        <p:spPr>
          <a:xfrm>
            <a:off x="6532895" y="1251870"/>
            <a:ext cx="3139915" cy="400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 Jurídica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0EF3B1C-E643-4B97-B9FC-006EA16E31ED}"/>
              </a:ext>
            </a:extLst>
          </p:cNvPr>
          <p:cNvSpPr txBox="1"/>
          <p:nvPr/>
        </p:nvSpPr>
        <p:spPr>
          <a:xfrm>
            <a:off x="6532895" y="1544020"/>
            <a:ext cx="2989728" cy="83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158 Créditos</a:t>
            </a:r>
          </a:p>
          <a:p>
            <a:pPr marL="18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$1.790.545.179 COP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7B53060-A51D-400D-98D7-DE85B0B57D13}"/>
              </a:ext>
            </a:extLst>
          </p:cNvPr>
          <p:cNvSpPr txBox="1"/>
          <p:nvPr/>
        </p:nvSpPr>
        <p:spPr>
          <a:xfrm>
            <a:off x="6532895" y="2564667"/>
            <a:ext cx="2878220" cy="523938"/>
          </a:xfrm>
          <a:prstGeom prst="rect">
            <a:avLst/>
          </a:prstGeom>
          <a:noFill/>
          <a:ln>
            <a:solidFill>
              <a:srgbClr val="25713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Promedio desembolsos PJ.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$11.332.564 COP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A95EA4B-5D8B-4A62-922F-4AFBF6465FF8}"/>
              </a:ext>
            </a:extLst>
          </p:cNvPr>
          <p:cNvSpPr txBox="1"/>
          <p:nvPr/>
        </p:nvSpPr>
        <p:spPr>
          <a:xfrm>
            <a:off x="3394456" y="2577736"/>
            <a:ext cx="3040359" cy="553998"/>
          </a:xfrm>
          <a:prstGeom prst="rect">
            <a:avLst/>
          </a:prstGeom>
          <a:noFill/>
          <a:ln>
            <a:solidFill>
              <a:srgbClr val="25713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Promedio desembolsos PN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$8.423.210 COP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6E5493E-8FD3-4E27-83D7-DA33C9CC1615}"/>
              </a:ext>
            </a:extLst>
          </p:cNvPr>
          <p:cNvSpPr/>
          <p:nvPr/>
        </p:nvSpPr>
        <p:spPr>
          <a:xfrm>
            <a:off x="1853022" y="4381563"/>
            <a:ext cx="3031523" cy="400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Microempresario</a:t>
            </a:r>
          </a:p>
        </p:txBody>
      </p:sp>
      <p:sp>
        <p:nvSpPr>
          <p:cNvPr id="17" name="Rectangle 74">
            <a:extLst>
              <a:ext uri="{FF2B5EF4-FFF2-40B4-BE49-F238E27FC236}">
                <a16:creationId xmlns:a16="http://schemas.microsoft.com/office/drawing/2014/main" id="{B97840E4-96D9-463A-8F85-4C4E909FB081}"/>
              </a:ext>
            </a:extLst>
          </p:cNvPr>
          <p:cNvSpPr/>
          <p:nvPr/>
        </p:nvSpPr>
        <p:spPr>
          <a:xfrm rot="5400000">
            <a:off x="3729847" y="4407684"/>
            <a:ext cx="992414" cy="91654"/>
          </a:xfrm>
          <a:prstGeom prst="rect">
            <a:avLst/>
          </a:prstGeom>
          <a:solidFill>
            <a:srgbClr val="A8EFAE"/>
          </a:solidFill>
          <a:ln>
            <a:solidFill>
              <a:srgbClr val="A8EF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7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64B6F1-7422-4F1D-A18A-C826FB1C0779}"/>
              </a:ext>
            </a:extLst>
          </p:cNvPr>
          <p:cNvSpPr txBox="1"/>
          <p:nvPr/>
        </p:nvSpPr>
        <p:spPr>
          <a:xfrm>
            <a:off x="4352107" y="3971077"/>
            <a:ext cx="3054606" cy="107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842 Créditos</a:t>
            </a:r>
          </a:p>
          <a:p>
            <a:pPr marL="18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$5.146.664.426 COP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248ABF7-7D49-4DAF-AC55-2B65A467D3AB}"/>
              </a:ext>
            </a:extLst>
          </p:cNvPr>
          <p:cNvSpPr/>
          <p:nvPr/>
        </p:nvSpPr>
        <p:spPr>
          <a:xfrm>
            <a:off x="1835947" y="5423959"/>
            <a:ext cx="3520083" cy="400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Pequeña Empresa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DB094F5-156B-4B1C-8532-3C966E151093}"/>
              </a:ext>
            </a:extLst>
          </p:cNvPr>
          <p:cNvSpPr txBox="1"/>
          <p:nvPr/>
        </p:nvSpPr>
        <p:spPr>
          <a:xfrm>
            <a:off x="4376321" y="5165036"/>
            <a:ext cx="3054607" cy="107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58 Créditos</a:t>
            </a:r>
          </a:p>
          <a:p>
            <a:pPr marL="18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$2.893.902.774 COP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74">
            <a:extLst>
              <a:ext uri="{FF2B5EF4-FFF2-40B4-BE49-F238E27FC236}">
                <a16:creationId xmlns:a16="http://schemas.microsoft.com/office/drawing/2014/main" id="{D325A7CF-B3B0-467E-B4E5-58B4228A3736}"/>
              </a:ext>
            </a:extLst>
          </p:cNvPr>
          <p:cNvSpPr/>
          <p:nvPr/>
        </p:nvSpPr>
        <p:spPr>
          <a:xfrm rot="5400000">
            <a:off x="3754062" y="5563481"/>
            <a:ext cx="992414" cy="91654"/>
          </a:xfrm>
          <a:prstGeom prst="rect">
            <a:avLst/>
          </a:prstGeom>
          <a:solidFill>
            <a:srgbClr val="A8EFAE"/>
          </a:solidFill>
          <a:ln>
            <a:solidFill>
              <a:srgbClr val="A8EF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7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A60E707-FAA4-45A3-9E27-6BB9EFEF80DC}"/>
              </a:ext>
            </a:extLst>
          </p:cNvPr>
          <p:cNvSpPr/>
          <p:nvPr/>
        </p:nvSpPr>
        <p:spPr>
          <a:xfrm>
            <a:off x="-673554" y="3429000"/>
            <a:ext cx="7454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Desembolsos según  Tamaño de  empresa: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2F3BF80-8169-479D-A9F7-DDAD597148B4}"/>
              </a:ext>
            </a:extLst>
          </p:cNvPr>
          <p:cNvSpPr txBox="1"/>
          <p:nvPr/>
        </p:nvSpPr>
        <p:spPr>
          <a:xfrm>
            <a:off x="6861055" y="3769396"/>
            <a:ext cx="2922443" cy="523938"/>
          </a:xfrm>
          <a:prstGeom prst="rect">
            <a:avLst/>
          </a:prstGeom>
          <a:noFill/>
          <a:ln>
            <a:solidFill>
              <a:srgbClr val="25713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Promedio Microempresario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$6.112.428 COP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6979E4D-FE3A-4606-B123-F06684CA5304}"/>
              </a:ext>
            </a:extLst>
          </p:cNvPr>
          <p:cNvSpPr txBox="1"/>
          <p:nvPr/>
        </p:nvSpPr>
        <p:spPr>
          <a:xfrm>
            <a:off x="6875783" y="5229932"/>
            <a:ext cx="2903544" cy="523938"/>
          </a:xfrm>
          <a:prstGeom prst="rect">
            <a:avLst/>
          </a:prstGeom>
          <a:noFill/>
          <a:ln>
            <a:solidFill>
              <a:srgbClr val="25713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Promedio Pequeña Empresa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$49.894.875 COP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8C59B19-349F-4823-A0CE-E85A5278C0DA}"/>
              </a:ext>
            </a:extLst>
          </p:cNvPr>
          <p:cNvSpPr txBox="1"/>
          <p:nvPr/>
        </p:nvSpPr>
        <p:spPr>
          <a:xfrm>
            <a:off x="6861055" y="4357610"/>
            <a:ext cx="2922443" cy="523938"/>
          </a:xfrm>
          <a:prstGeom prst="rect">
            <a:avLst/>
          </a:prstGeom>
          <a:noFill/>
          <a:ln>
            <a:solidFill>
              <a:srgbClr val="25713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Aporte CCB Micro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$317.238.001 COP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D94BC55-E7A9-42A3-921B-BBF592C40BFB}"/>
              </a:ext>
            </a:extLst>
          </p:cNvPr>
          <p:cNvSpPr txBox="1"/>
          <p:nvPr/>
        </p:nvSpPr>
        <p:spPr>
          <a:xfrm>
            <a:off x="6861055" y="5821451"/>
            <a:ext cx="2903544" cy="523220"/>
          </a:xfrm>
          <a:prstGeom prst="rect">
            <a:avLst/>
          </a:prstGeom>
          <a:noFill/>
          <a:ln>
            <a:solidFill>
              <a:srgbClr val="25713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Aporte CCB Pequeña Empresa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$29.423.461 COP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6C0EBFF-7909-4E0E-95B9-FB5E58478123}"/>
              </a:ext>
            </a:extLst>
          </p:cNvPr>
          <p:cNvSpPr/>
          <p:nvPr/>
        </p:nvSpPr>
        <p:spPr>
          <a:xfrm>
            <a:off x="-16434" y="-10991"/>
            <a:ext cx="12192000" cy="781049"/>
          </a:xfrm>
          <a:prstGeom prst="rect">
            <a:avLst/>
          </a:prstGeom>
          <a:solidFill>
            <a:srgbClr val="235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CEE5F79-5B99-43E2-9EFC-2F7684F0A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/>
          <a:stretch/>
        </p:blipFill>
        <p:spPr bwMode="auto">
          <a:xfrm>
            <a:off x="-16434" y="7863"/>
            <a:ext cx="2206901" cy="76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04929F5C-10BB-4B12-986D-E2999BD4666E}"/>
              </a:ext>
            </a:extLst>
          </p:cNvPr>
          <p:cNvSpPr txBox="1"/>
          <p:nvPr/>
        </p:nvSpPr>
        <p:spPr>
          <a:xfrm>
            <a:off x="2190467" y="156592"/>
            <a:ext cx="774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Caracterización de los beneficiados con Alivios 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71785231-6CB8-4F67-AF90-1028AB90DFA9}"/>
              </a:ext>
            </a:extLst>
          </p:cNvPr>
          <p:cNvSpPr/>
          <p:nvPr/>
        </p:nvSpPr>
        <p:spPr>
          <a:xfrm>
            <a:off x="301967" y="820042"/>
            <a:ext cx="9565576" cy="462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Gotham Medium" charset="0"/>
                <a:cs typeface="Calibri" panose="020F0502020204030204" pitchFamily="34" charset="0"/>
              </a:rPr>
              <a:t>Créditos otorgados Según  Tipo de Sociedad :</a:t>
            </a:r>
          </a:p>
        </p:txBody>
      </p:sp>
    </p:spTree>
    <p:extLst>
      <p:ext uri="{BB962C8B-B14F-4D97-AF65-F5344CB8AC3E}">
        <p14:creationId xmlns:p14="http://schemas.microsoft.com/office/powerpoint/2010/main" val="2724593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96C0EBFF-7909-4E0E-95B9-FB5E58478123}"/>
              </a:ext>
            </a:extLst>
          </p:cNvPr>
          <p:cNvSpPr/>
          <p:nvPr/>
        </p:nvSpPr>
        <p:spPr>
          <a:xfrm>
            <a:off x="-16434" y="-10991"/>
            <a:ext cx="12192000" cy="781049"/>
          </a:xfrm>
          <a:prstGeom prst="rect">
            <a:avLst/>
          </a:prstGeom>
          <a:solidFill>
            <a:srgbClr val="235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CEE5F79-5B99-43E2-9EFC-2F7684F0A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/>
          <a:stretch/>
        </p:blipFill>
        <p:spPr bwMode="auto">
          <a:xfrm>
            <a:off x="-16434" y="7863"/>
            <a:ext cx="2206901" cy="76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04929F5C-10BB-4B12-986D-E2999BD4666E}"/>
              </a:ext>
            </a:extLst>
          </p:cNvPr>
          <p:cNvSpPr txBox="1"/>
          <p:nvPr/>
        </p:nvSpPr>
        <p:spPr>
          <a:xfrm>
            <a:off x="2190467" y="156592"/>
            <a:ext cx="774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Colocación de Créditos según estrato social 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7711C9D6-E39D-4F70-B9FE-1D5FE3B9314D}"/>
              </a:ext>
            </a:extLst>
          </p:cNvPr>
          <p:cNvGraphicFramePr>
            <a:graphicFrameLocks/>
          </p:cNvGraphicFramePr>
          <p:nvPr/>
        </p:nvGraphicFramePr>
        <p:xfrm>
          <a:off x="1101686" y="1421176"/>
          <a:ext cx="10377889" cy="4858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102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F55FF9F-6FA4-459A-B1CD-BE0BAD30A691}"/>
              </a:ext>
            </a:extLst>
          </p:cNvPr>
          <p:cNvGraphicFramePr>
            <a:graphicFrameLocks/>
          </p:cNvGraphicFramePr>
          <p:nvPr/>
        </p:nvGraphicFramePr>
        <p:xfrm>
          <a:off x="361484" y="1189408"/>
          <a:ext cx="5609658" cy="2604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F55FF9F-6FA4-459A-B1CD-BE0BAD30A691}"/>
              </a:ext>
            </a:extLst>
          </p:cNvPr>
          <p:cNvGraphicFramePr>
            <a:graphicFrameLocks/>
          </p:cNvGraphicFramePr>
          <p:nvPr/>
        </p:nvGraphicFramePr>
        <p:xfrm>
          <a:off x="6863050" y="1115714"/>
          <a:ext cx="5057202" cy="2593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500029CD-E3D1-4A58-B520-2156BCB4230E}"/>
              </a:ext>
            </a:extLst>
          </p:cNvPr>
          <p:cNvSpPr txBox="1"/>
          <p:nvPr/>
        </p:nvSpPr>
        <p:spPr>
          <a:xfrm>
            <a:off x="3606735" y="829081"/>
            <a:ext cx="491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Mayo - Septiembre  (371 encuestados) 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9BCD883-C351-4757-8B9A-060F089DCE1E}"/>
              </a:ext>
            </a:extLst>
          </p:cNvPr>
          <p:cNvSpPr/>
          <p:nvPr/>
        </p:nvSpPr>
        <p:spPr>
          <a:xfrm>
            <a:off x="-16434" y="-10991"/>
            <a:ext cx="12192000" cy="781049"/>
          </a:xfrm>
          <a:prstGeom prst="rect">
            <a:avLst/>
          </a:prstGeom>
          <a:solidFill>
            <a:srgbClr val="235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B68063B-A219-4E43-8BBC-2180C267D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/>
          <a:stretch/>
        </p:blipFill>
        <p:spPr bwMode="auto">
          <a:xfrm>
            <a:off x="-16434" y="7863"/>
            <a:ext cx="2206901" cy="76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5F69F8F-5B3D-45F0-A913-85BA9013F202}"/>
              </a:ext>
            </a:extLst>
          </p:cNvPr>
          <p:cNvSpPr txBox="1"/>
          <p:nvPr/>
        </p:nvSpPr>
        <p:spPr>
          <a:xfrm>
            <a:off x="2190467" y="156592"/>
            <a:ext cx="774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Encuesta a beneficiarios de  Alivios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E9E55E10-E328-46B4-8E20-65A7F4815458}"/>
              </a:ext>
            </a:extLst>
          </p:cNvPr>
          <p:cNvGraphicFramePr>
            <a:graphicFrameLocks/>
          </p:cNvGraphicFramePr>
          <p:nvPr/>
        </p:nvGraphicFramePr>
        <p:xfrm>
          <a:off x="533318" y="4570768"/>
          <a:ext cx="5312028" cy="203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6EB5F085-8DAE-4874-87A5-9B8DD229F63D}"/>
              </a:ext>
            </a:extLst>
          </p:cNvPr>
          <p:cNvGraphicFramePr>
            <a:graphicFrameLocks/>
          </p:cNvGraphicFramePr>
          <p:nvPr/>
        </p:nvGraphicFramePr>
        <p:xfrm>
          <a:off x="7160964" y="4511380"/>
          <a:ext cx="4759288" cy="2091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2E6C8D19-0B39-47C8-8598-D57B55A6524E}"/>
              </a:ext>
            </a:extLst>
          </p:cNvPr>
          <p:cNvSpPr txBox="1"/>
          <p:nvPr/>
        </p:nvSpPr>
        <p:spPr>
          <a:xfrm>
            <a:off x="3704835" y="4061143"/>
            <a:ext cx="531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Octubre – Noviembre (114 encuestados)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3AF13566-F0B2-4A08-8FB7-561D01098DBB}"/>
              </a:ext>
            </a:extLst>
          </p:cNvPr>
          <p:cNvCxnSpPr>
            <a:cxnSpLocks/>
          </p:cNvCxnSpPr>
          <p:nvPr/>
        </p:nvCxnSpPr>
        <p:spPr>
          <a:xfrm>
            <a:off x="859316" y="3885482"/>
            <a:ext cx="10862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969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46D0F12-5D30-490F-97B6-E10E428F9268}"/>
              </a:ext>
            </a:extLst>
          </p:cNvPr>
          <p:cNvSpPr/>
          <p:nvPr/>
        </p:nvSpPr>
        <p:spPr>
          <a:xfrm>
            <a:off x="1670331" y="408140"/>
            <a:ext cx="8845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 de </a:t>
            </a:r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Formalización </a:t>
            </a:r>
            <a:endParaRPr kumimoji="0" lang="es-CO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6971C03-3047-4846-A60D-AF187ACF095C}"/>
              </a:ext>
            </a:extLst>
          </p:cNvPr>
          <p:cNvSpPr txBox="1">
            <a:spLocks/>
          </p:cNvSpPr>
          <p:nvPr/>
        </p:nvSpPr>
        <p:spPr>
          <a:xfrm>
            <a:off x="504538" y="3586270"/>
            <a:ext cx="7572662" cy="2826253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Primer grupo 118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artesanos del municipio de Usiacurí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Segundo grupo 86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caseteros de las playas de Juan de Acosta, Puerto Colombia y Tubará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Tercer Grupo  138 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Sec. De La Mujer (Gobernación)  Artesanías De Colombia,  Fundación  Carnaval, Fundación  Prisma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Cuarto Grupo: 82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Alcaldía de Barranquilla (Barranquilla Responde); Alcaldía de Juan De Acosta, Alcaldía De Puerto Colombia ,  Alcaldía De Santo Tomás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BA09A5D-946A-429B-B94E-2601FCA06B84}"/>
              </a:ext>
            </a:extLst>
          </p:cNvPr>
          <p:cNvSpPr/>
          <p:nvPr/>
        </p:nvSpPr>
        <p:spPr>
          <a:xfrm>
            <a:off x="504538" y="1517404"/>
            <a:ext cx="102089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424</a:t>
            </a:r>
            <a:r>
              <a:rPr kumimoji="0" lang="es-MX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unidades productivas atendidas desde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 </a:t>
            </a: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Crecer es Posible  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419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149" cy="6858000"/>
          </a:xfrm>
          <a:prstGeom prst="rect">
            <a:avLst/>
          </a:prstGeom>
        </p:spPr>
      </p:pic>
      <p:sp>
        <p:nvSpPr>
          <p:cNvPr id="4" name="Marcador de contenido 6">
            <a:extLst>
              <a:ext uri="{FF2B5EF4-FFF2-40B4-BE49-F238E27FC236}">
                <a16:creationId xmlns:a16="http://schemas.microsoft.com/office/drawing/2014/main" id="{DA9A5A0D-9BC3-4550-BDE1-E7A728D53543}"/>
              </a:ext>
            </a:extLst>
          </p:cNvPr>
          <p:cNvSpPr txBox="1">
            <a:spLocks/>
          </p:cNvSpPr>
          <p:nvPr/>
        </p:nvSpPr>
        <p:spPr>
          <a:xfrm>
            <a:off x="513567" y="4375536"/>
            <a:ext cx="9026673" cy="2482464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 Octubre y Noviembre se enrutaron 946 unidades </a:t>
            </a:r>
          </a:p>
          <a:p>
            <a:pPr marL="1143000" marR="0" lvl="2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575 se han coordinado desde la Cámara </a:t>
            </a:r>
          </a:p>
          <a:p>
            <a:pPr marL="1143000" marR="0" lvl="2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371 han sido coordinadas por el SENA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mantienen en procesos de formación 620 </a:t>
            </a:r>
          </a:p>
          <a:p>
            <a:pPr marL="1143000" marR="0" lvl="2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488 asisten al proceso de CCB y 132 al SENA</a:t>
            </a:r>
            <a:endParaRPr kumimoji="0" lang="es-MX" sz="2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hatsApp Video 2020-12-09 at 12.24.08 PM">
            <a:hlinkClick r:id="" action="ppaction://media"/>
            <a:extLst>
              <a:ext uri="{FF2B5EF4-FFF2-40B4-BE49-F238E27FC236}">
                <a16:creationId xmlns:a16="http://schemas.microsoft.com/office/drawing/2014/main" id="{4E7CECD8-1664-4615-80E9-02223560F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567" y="801666"/>
            <a:ext cx="1519665" cy="151966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2529E54-B13E-49EC-A695-DDB6C287DBBE}"/>
              </a:ext>
            </a:extLst>
          </p:cNvPr>
          <p:cNvSpPr txBox="1"/>
          <p:nvPr/>
        </p:nvSpPr>
        <p:spPr>
          <a:xfrm>
            <a:off x="304800" y="3725687"/>
            <a:ext cx="1034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programa CRECE se lanzó el 29 de Septiembre   </a:t>
            </a:r>
          </a:p>
        </p:txBody>
      </p:sp>
    </p:spTree>
    <p:extLst>
      <p:ext uri="{BB962C8B-B14F-4D97-AF65-F5344CB8AC3E}">
        <p14:creationId xmlns:p14="http://schemas.microsoft.com/office/powerpoint/2010/main" val="14118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8E2CB-04EB-1940-8804-76DDCDE72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841" y="252677"/>
            <a:ext cx="8227540" cy="952500"/>
          </a:xfrm>
        </p:spPr>
        <p:txBody>
          <a:bodyPr>
            <a:normAutofit fontScale="90000"/>
          </a:bodyPr>
          <a:lstStyle/>
          <a:p>
            <a:pPr algn="ctr"/>
            <a:br>
              <a:rPr lang="es-CO" sz="31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31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1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CAUSALES DE DESERCIÓN EMPRESARIOS EN RUTA</a:t>
            </a:r>
            <a:br>
              <a:rPr lang="es-CO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74AF3CB-A587-A746-8EB3-C3D8F6E6E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10"/>
          <a:stretch/>
        </p:blipFill>
        <p:spPr>
          <a:xfrm>
            <a:off x="-1" y="5092902"/>
            <a:ext cx="12198189" cy="177243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DDD32F-5EBC-5E4F-AC47-E0F529296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563" y="6142338"/>
            <a:ext cx="1543439" cy="47839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13" y="6064914"/>
            <a:ext cx="2573183" cy="63324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91" y="6064914"/>
            <a:ext cx="874195" cy="723943"/>
          </a:xfrm>
          <a:prstGeom prst="rect">
            <a:avLst/>
          </a:prstGeom>
        </p:spPr>
      </p:pic>
      <p:pic>
        <p:nvPicPr>
          <p:cNvPr id="9" name="Imagen 8" descr="Imagen que contiene alimentos, camiseta, dibujo&#10;&#10;Descripción generada automáticamente">
            <a:extLst>
              <a:ext uri="{FF2B5EF4-FFF2-40B4-BE49-F238E27FC236}">
                <a16:creationId xmlns:a16="http://schemas.microsoft.com/office/drawing/2014/main" id="{1756D6B6-6223-4803-9D3A-4CC1A1EE3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2586" y="5613952"/>
            <a:ext cx="1783226" cy="137224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DB988CE-533E-3F47-81D8-79C1F68955AC}"/>
              </a:ext>
            </a:extLst>
          </p:cNvPr>
          <p:cNvSpPr/>
          <p:nvPr/>
        </p:nvSpPr>
        <p:spPr>
          <a:xfrm>
            <a:off x="754575" y="1415130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2503145" y="1497662"/>
          <a:ext cx="8054236" cy="33378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69218">
                  <a:extLst>
                    <a:ext uri="{9D8B030D-6E8A-4147-A177-3AD203B41FA5}">
                      <a16:colId xmlns:a16="http://schemas.microsoft.com/office/drawing/2014/main" val="3070155541"/>
                    </a:ext>
                  </a:extLst>
                </a:gridCol>
                <a:gridCol w="1285018">
                  <a:extLst>
                    <a:ext uri="{9D8B030D-6E8A-4147-A177-3AD203B41FA5}">
                      <a16:colId xmlns:a16="http://schemas.microsoft.com/office/drawing/2014/main" val="2314004591"/>
                    </a:ext>
                  </a:extLst>
                </a:gridCol>
              </a:tblGrid>
              <a:tr h="417858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2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Causales </a:t>
                      </a:r>
                      <a:endParaRPr lang="es-CO" sz="2200" b="1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2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Porcentaje</a:t>
                      </a:r>
                      <a:endParaRPr lang="es-CO" sz="2200" b="1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470151"/>
                  </a:ext>
                </a:extLst>
              </a:tr>
              <a:tr h="433290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No tengo tiempo porque mi negocio está reactivando sus ventas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59,50%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01332349"/>
                  </a:ext>
                </a:extLst>
              </a:tr>
              <a:tr h="390212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El empresario no contesta llamadas, correos y/o mensajes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21,60%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83358343"/>
                  </a:ext>
                </a:extLst>
              </a:tr>
              <a:tr h="43875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Poco o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ningún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interés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las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temáticas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del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6,80%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15146666"/>
                  </a:ext>
                </a:extLst>
              </a:tr>
              <a:tr h="39191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u="none" strike="noStrike">
                          <a:effectLst/>
                        </a:rPr>
                        <a:t>Problemas de conectividad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4,10%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67005435"/>
                  </a:ext>
                </a:extLst>
              </a:tr>
              <a:tr h="39191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u="none" strike="noStrike">
                          <a:effectLst/>
                        </a:rPr>
                        <a:t>Problemas de salud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4,10%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09081742"/>
                  </a:ext>
                </a:extLst>
              </a:tr>
              <a:tr h="481951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Cambio de Actividad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2,70%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53700436"/>
                  </a:ext>
                </a:extLst>
              </a:tr>
              <a:tr h="39191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u="none" strike="noStrike">
                          <a:effectLst/>
                        </a:rPr>
                        <a:t>Total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100%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61097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6511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149" cy="685800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D0D48EC-95FB-407E-BAE6-5BE5681E22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AAB943-18CD-4F8A-A540-87C92479E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39" y="35256"/>
            <a:ext cx="3215821" cy="64826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D6A80E-F0EC-4513-8FD1-BD11104C4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631" y="2199845"/>
            <a:ext cx="3619096" cy="41233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46CEB79-90AE-4116-A4ED-BA9DA04A82E9}"/>
              </a:ext>
            </a:extLst>
          </p:cNvPr>
          <p:cNvSpPr/>
          <p:nvPr/>
        </p:nvSpPr>
        <p:spPr>
          <a:xfrm>
            <a:off x="3967114" y="499758"/>
            <a:ext cx="6487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v_Roboto-Regular"/>
                <a:ea typeface="+mn-ea"/>
                <a:cs typeface="+mn-cs"/>
              </a:rPr>
              <a:t>La VUE fue aplicada en alianza con el Ministerio de Comercio, Industria y Turismo, Confecámaras y la Cámara de Comercio de Barranquilla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onv_Roboto-Regular"/>
                <a:ea typeface="+mn-ea"/>
                <a:cs typeface="+mn-cs"/>
              </a:rPr>
              <a:t>. 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098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" y="0"/>
            <a:ext cx="12185982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2228E9B-EEFD-4E66-9984-F57D80725F70}"/>
              </a:ext>
            </a:extLst>
          </p:cNvPr>
          <p:cNvSpPr/>
          <p:nvPr/>
        </p:nvSpPr>
        <p:spPr>
          <a:xfrm>
            <a:off x="260848" y="170597"/>
            <a:ext cx="54386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de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Emprendimiento, Innovación y Productividad</a:t>
            </a:r>
            <a:endParaRPr kumimoji="0" lang="es-CO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084B9EC-40A9-4EAC-BE37-7A10335E6798}"/>
              </a:ext>
            </a:extLst>
          </p:cNvPr>
          <p:cNvSpPr/>
          <p:nvPr/>
        </p:nvSpPr>
        <p:spPr>
          <a:xfrm>
            <a:off x="1840943" y="2785404"/>
            <a:ext cx="1972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Emprendimiento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CA4BCCF-269F-4460-A858-9DDD3550D046}"/>
              </a:ext>
            </a:extLst>
          </p:cNvPr>
          <p:cNvSpPr/>
          <p:nvPr/>
        </p:nvSpPr>
        <p:spPr>
          <a:xfrm>
            <a:off x="320771" y="3259958"/>
            <a:ext cx="421865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alianza con Endeavor :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empresas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ingresadas al Programa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8AB4C3D-5D76-4CAB-ADCD-9A6AF56B7D9B}"/>
              </a:ext>
            </a:extLst>
          </p:cNvPr>
          <p:cNvSpPr/>
          <p:nvPr/>
        </p:nvSpPr>
        <p:spPr>
          <a:xfrm>
            <a:off x="260848" y="3838545"/>
            <a:ext cx="426614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alianza con Atlántico Emprende: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Rueda de Negocios con 160 emprendedores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conectados a potenciales clientes, proveedores y entidades del Ecosistema.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Realización de la Semana Global del Emprendimiento: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 conferencistas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 espacios y 22 entidades aliadas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 inscritos y mas de 2 mil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visualizaciones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2D85C22-A4A2-4AC8-BD7D-3146F0A92B6D}"/>
              </a:ext>
            </a:extLst>
          </p:cNvPr>
          <p:cNvSpPr/>
          <p:nvPr/>
        </p:nvSpPr>
        <p:spPr>
          <a:xfrm>
            <a:off x="5479132" y="2769023"/>
            <a:ext cx="1356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Innovación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632A4F3-2C96-496A-B28D-8BAA48CAE765}"/>
              </a:ext>
            </a:extLst>
          </p:cNvPr>
          <p:cNvSpPr/>
          <p:nvPr/>
        </p:nvSpPr>
        <p:spPr>
          <a:xfrm>
            <a:off x="4873568" y="3303640"/>
            <a:ext cx="285061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alianza con </a:t>
            </a:r>
            <a:r>
              <a:rPr kumimoji="0" lang="es-CO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Minciencias</a:t>
            </a:r>
            <a:r>
              <a:rPr kumimoji="0" lang="es-CO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Gobernación del Atlántico e </a:t>
            </a:r>
            <a:r>
              <a:rPr kumimoji="0" lang="es-CO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Innpulsa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166 empresas atendidas con proyectos de intervención empresarial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F1818-F441-479F-B832-0EA429598698}"/>
              </a:ext>
            </a:extLst>
          </p:cNvPr>
          <p:cNvSpPr/>
          <p:nvPr/>
        </p:nvSpPr>
        <p:spPr>
          <a:xfrm>
            <a:off x="8097265" y="2785827"/>
            <a:ext cx="3827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Mejoramiento de la Productividad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5129488-C586-42FC-9CA0-5D8CBE6C145B}"/>
              </a:ext>
            </a:extLst>
          </p:cNvPr>
          <p:cNvSpPr/>
          <p:nvPr/>
        </p:nvSpPr>
        <p:spPr>
          <a:xfrm>
            <a:off x="8007351" y="3303640"/>
            <a:ext cx="38444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 Fábricas de Productividad: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empresas del Atlántico y 148 de la región Caribe.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Diciembre se lanzó el segundo ciclo en el que participaran 125 empresas </a:t>
            </a:r>
          </a:p>
        </p:txBody>
      </p:sp>
      <p:sp>
        <p:nvSpPr>
          <p:cNvPr id="3" name="AutoShape 6" descr="olombia Productiva - Colombia Productiva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8" descr="olombia Productiva - Colombia Productiva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786C95A-3B1B-4275-BF1A-A88287C28E91}"/>
              </a:ext>
            </a:extLst>
          </p:cNvPr>
          <p:cNvCxnSpPr/>
          <p:nvPr/>
        </p:nvCxnSpPr>
        <p:spPr>
          <a:xfrm>
            <a:off x="4706684" y="2859908"/>
            <a:ext cx="0" cy="3497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D4FDAA6F-11E4-4A29-8E12-EFCF7FCC7523}"/>
              </a:ext>
            </a:extLst>
          </p:cNvPr>
          <p:cNvCxnSpPr/>
          <p:nvPr/>
        </p:nvCxnSpPr>
        <p:spPr>
          <a:xfrm>
            <a:off x="7778401" y="2859908"/>
            <a:ext cx="0" cy="3497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673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6"/>
            <a:ext cx="1218598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2358" y="820928"/>
            <a:ext cx="6269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Dirigido a: Empresas con visión regional, nacional e internacional, con productos y servicios validados en el mercado.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Sans Serif" charset="0"/>
              <a:ea typeface="Microsoft Sans Serif" charset="0"/>
              <a:cs typeface="Microsoft Sans Serif" charset="0"/>
            </a:endParaRPr>
          </a:p>
        </p:txBody>
      </p:sp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D2F03F18-2FFB-4DC6-B8E0-874428E62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2" b="18739"/>
          <a:stretch/>
        </p:blipFill>
        <p:spPr>
          <a:xfrm>
            <a:off x="7440102" y="420724"/>
            <a:ext cx="4077265" cy="562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F11FAF7-70F3-43EE-8403-9B96460CF717}"/>
              </a:ext>
            </a:extLst>
          </p:cNvPr>
          <p:cNvSpPr/>
          <p:nvPr/>
        </p:nvSpPr>
        <p:spPr>
          <a:xfrm>
            <a:off x="1334693" y="1490808"/>
            <a:ext cx="545374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Mínimo 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1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y máximo 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10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años de constitución.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Mínimo ventas anuales de 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200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millones de pesos.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Contar con una 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planeación y visión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, en donde demuestren cómo su producto crecerá en el mercado, se diversificará y llegará a otros lugares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DB4B0BD-847F-499C-AB07-FD7CE044D8C0}"/>
              </a:ext>
            </a:extLst>
          </p:cNvPr>
          <p:cNvSpPr/>
          <p:nvPr/>
        </p:nvSpPr>
        <p:spPr>
          <a:xfrm>
            <a:off x="550786" y="572358"/>
            <a:ext cx="6617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REQUISITOS PARA PARTICIPAR EN CARIBE EXPONENCIAL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61164D2-EE3D-4ED4-8E1A-BF1636A3F6A3}"/>
              </a:ext>
            </a:extLst>
          </p:cNvPr>
          <p:cNvSpPr/>
          <p:nvPr/>
        </p:nvSpPr>
        <p:spPr>
          <a:xfrm>
            <a:off x="1023055" y="6004878"/>
            <a:ext cx="4900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Fecha cierre de Convocatoria: Enero 22, 2021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7C0F0AB-AC8D-4B12-A86F-C37A069101AF}"/>
              </a:ext>
            </a:extLst>
          </p:cNvPr>
          <p:cNvSpPr/>
          <p:nvPr/>
        </p:nvSpPr>
        <p:spPr>
          <a:xfrm>
            <a:off x="6430735" y="59843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charset="0"/>
                <a:ea typeface="Microsoft Sans Serif" charset="0"/>
                <a:cs typeface="Microsoft Sans Serif" charset="0"/>
                <a:hlinkClick r:id="rId4"/>
              </a:rPr>
              <a:t>https://caribeexponencial.com/formulario-de-registro/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charset="0"/>
              <a:ea typeface="Microsoft Sans Serif" charset="0"/>
              <a:cs typeface="Microsoft Sans Serif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2BC25EC-32D7-4CA1-A2C7-4FB0243846AC}"/>
              </a:ext>
            </a:extLst>
          </p:cNvPr>
          <p:cNvSpPr txBox="1"/>
          <p:nvPr/>
        </p:nvSpPr>
        <p:spPr>
          <a:xfrm>
            <a:off x="1334693" y="3362821"/>
            <a:ext cx="41156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Acompañamiento y escalamiento empresarial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Asesoría Personalizada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Tecnificación e innovación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Acceso a Financiación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Rondas de Inversión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Acceso a mercados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empresarial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3A57550-DBB1-41D2-A6FB-BA168FE1A587}"/>
              </a:ext>
            </a:extLst>
          </p:cNvPr>
          <p:cNvSpPr/>
          <p:nvPr/>
        </p:nvSpPr>
        <p:spPr>
          <a:xfrm>
            <a:off x="1091593" y="2993489"/>
            <a:ext cx="6617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El programa incluye 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83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542ACE3-D599-465C-B3F9-3B12ED8B6E0C}"/>
              </a:ext>
            </a:extLst>
          </p:cNvPr>
          <p:cNvSpPr/>
          <p:nvPr/>
        </p:nvSpPr>
        <p:spPr>
          <a:xfrm>
            <a:off x="5435600" y="3176654"/>
            <a:ext cx="6249818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Fortalecimiento Empresarial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Dinamización de </a:t>
            </a:r>
            <a:r>
              <a:rPr kumimoji="0" lang="es-C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</a:t>
            </a: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Gestión Público Privada para el Desarrollo Regional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Campañas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Solidaridad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Administrativa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Financiera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Indicadores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01314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71E81D2-ECA9-464B-A2E0-95524B5D8315}"/>
              </a:ext>
            </a:extLst>
          </p:cNvPr>
          <p:cNvSpPr txBox="1">
            <a:spLocks/>
          </p:cNvSpPr>
          <p:nvPr/>
        </p:nvSpPr>
        <p:spPr>
          <a:xfrm>
            <a:off x="4897536" y="269654"/>
            <a:ext cx="5324988" cy="2582105"/>
          </a:xfrm>
          <a:prstGeom prst="rect">
            <a:avLst/>
          </a:prstGeom>
        </p:spPr>
        <p:txBody>
          <a:bodyPr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Empresas en Trayectoria MEGA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empresas beneficiadas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pandemia se realizaron dos módulos adicionales para generar acciones que mitigaran efecto de la crisis. 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En la tercera semana de Diciembre se realiza una nueva convocatoria para adicionar empresas  (10) </a:t>
            </a:r>
          </a:p>
        </p:txBody>
      </p:sp>
      <p:pic>
        <p:nvPicPr>
          <p:cNvPr id="8" name="testimonial kyV">
            <a:hlinkClick r:id="" action="ppaction://media"/>
            <a:extLst>
              <a:ext uri="{FF2B5EF4-FFF2-40B4-BE49-F238E27FC236}">
                <a16:creationId xmlns:a16="http://schemas.microsoft.com/office/drawing/2014/main" id="{BFA61C24-233D-4270-85F0-F459FBCE2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870" y="2851759"/>
            <a:ext cx="5287108" cy="288965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2484E59-3FC2-4303-8A95-970165066742}"/>
              </a:ext>
            </a:extLst>
          </p:cNvPr>
          <p:cNvSpPr/>
          <p:nvPr/>
        </p:nvSpPr>
        <p:spPr>
          <a:xfrm>
            <a:off x="6096000" y="2741139"/>
            <a:ext cx="586318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Requisitos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Ser empresario, 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presidente o cabeza de organizaciones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que tengan  un compromiso real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con el propósito de mejorar la competitividad de su región. 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Representar organizaciones que </a:t>
            </a:r>
            <a:r>
              <a:rPr kumimoji="0" lang="es-C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esten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en la búsqueda de una estrategia clara y ambiciosa y están 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dispuestas a lograr un crecimiento sostenido, una rentabilidad superior y un balance social demostrable.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Orientar su liderazgo hacia la excelencia con 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sentido humano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Construir relaciones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basadas en el respeto mutuo y la solidaridad.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Fomentar el 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trabajo en equipo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y la participación como factores determinantes del éxito.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Tener pasión por el 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cambio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Estar comprometidas con el 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desarrollo sostenible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de sus territorios.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Convocatoria: Diciembre 14 – 30  (</a:t>
            </a: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cupos)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https://www.trayectoriamegacolombia.com/Inscribase-a-E-mega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50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03"/>
          <a:stretch/>
        </p:blipFill>
        <p:spPr>
          <a:xfrm>
            <a:off x="6814159" y="-21213"/>
            <a:ext cx="5374990" cy="6858000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6380759" y="4317334"/>
            <a:ext cx="1359768" cy="13597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05B1BD3-0041-4FDA-BD8D-4070E9A7D0EF}"/>
              </a:ext>
            </a:extLst>
          </p:cNvPr>
          <p:cNvSpPr/>
          <p:nvPr/>
        </p:nvSpPr>
        <p:spPr>
          <a:xfrm>
            <a:off x="7426961" y="0"/>
            <a:ext cx="2580321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 de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Profundización del Comercio local e internacional 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551BCBF-D9E1-4D03-ADC7-0B20298BF212}"/>
              </a:ext>
            </a:extLst>
          </p:cNvPr>
          <p:cNvSpPr txBox="1">
            <a:spLocks/>
          </p:cNvSpPr>
          <p:nvPr/>
        </p:nvSpPr>
        <p:spPr>
          <a:xfrm>
            <a:off x="300362" y="163740"/>
            <a:ext cx="6564105" cy="1927925"/>
          </a:xfrm>
          <a:prstGeom prst="rect">
            <a:avLst/>
          </a:prstGeom>
        </p:spPr>
        <p:txBody>
          <a:bodyPr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Cuatro R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uedas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Negocios 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Primera con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Promigas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323 empresas del país participantes 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Segunda con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Ecopetrol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30 empresas de Barranquilla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Tercera:  a través de la plataforma  </a:t>
            </a:r>
            <a:r>
              <a:rPr kumimoji="0" lang="es-MX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Consigeloyapp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27 empresarios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Cuarta: con 16 entidades financieras   y 175 empresarios.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6309639" y="2483123"/>
            <a:ext cx="1359768" cy="13597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agamos Negocios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3952" y="4686381"/>
            <a:ext cx="1253382" cy="6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érminos y Condicion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1363" y="3021619"/>
            <a:ext cx="1236319" cy="2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ADC72AB-4B1A-4FB0-BB07-20E4AFF0CD2D}"/>
              </a:ext>
            </a:extLst>
          </p:cNvPr>
          <p:cNvSpPr/>
          <p:nvPr/>
        </p:nvSpPr>
        <p:spPr>
          <a:xfrm>
            <a:off x="397442" y="2483123"/>
            <a:ext cx="5881335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ConsigueloYapp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mil empresas  registradas, 2025 activadas  y 195 comerciantes apoyados en montaje de tiendas virtuales, capacitación en comercio electrónico y uso de redes sociales como canal de venta.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Hagamos Negocios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Conectadas 23.256 empresas en el mundo y con 706 locales, se generaron 770  oportunidades  negocios y se reportaron 9 casos exitosos, por ejemplo: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Ingelnet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venta de paneles solares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Cossio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Porto Films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venta de servicios de publicidad a Rumania y países del Caribe.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Consware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contrató a una empresa de publicidad especializada para desarrollar su manual de marca y 5 videos corporativos.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38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" y="54587"/>
            <a:ext cx="12189149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937253C-FBD4-46C5-B9D3-FCE5D75B4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47"/>
          <a:stretch/>
        </p:blipFill>
        <p:spPr>
          <a:xfrm>
            <a:off x="188652" y="124818"/>
            <a:ext cx="4381500" cy="63035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0FAAE3-3C6D-4880-8AFB-D0C87E944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251" y="2388357"/>
            <a:ext cx="5629594" cy="7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59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  <p:sp>
        <p:nvSpPr>
          <p:cNvPr id="4" name="Marcador de contenido 6">
            <a:extLst>
              <a:ext uri="{FF2B5EF4-FFF2-40B4-BE49-F238E27FC236}">
                <a16:creationId xmlns:a16="http://schemas.microsoft.com/office/drawing/2014/main" id="{29A7EE00-6033-47E9-AB93-99CDC774C90A}"/>
              </a:ext>
            </a:extLst>
          </p:cNvPr>
          <p:cNvSpPr txBox="1">
            <a:spLocks/>
          </p:cNvSpPr>
          <p:nvPr/>
        </p:nvSpPr>
        <p:spPr>
          <a:xfrm>
            <a:off x="5990554" y="1079106"/>
            <a:ext cx="6022428" cy="4816870"/>
          </a:xfrm>
          <a:prstGeom prst="rect">
            <a:avLst/>
          </a:prstGeom>
        </p:spPr>
        <p:txBody>
          <a:bodyPr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Comercio Local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firmó un MOU con Cámara de Comercio electrónico para apoyar la venta a través de comercio electrónico de las empresas.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Estructuramos para iniciar en 2021 con la CC Bogotá Y DHL un acuerdo para 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activación de comercio electrónico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transfronterizoL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empresa 472  participó en EXPOLAB donde se capacitaron 94 asistentes en temas de envíos internacionales de mercancías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Consultoría individual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través del Semillero de Consultores en  trámites de exportación, costos y logística internacional, investigación de mercados y estrategia en marketing digital, atendimos a 8 empresas. Adicionalmente preparamos personal CCB para ampliar nuestro cubrimiento en consultoría en comercio exterior para el 2021.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Comercio Internacional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Formulación de una estrategia para impulsar el comercio internacional en conjunto con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Procolombia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Probarranquilla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las Secretorias de Desarrollo Económico.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0C0D8E-7D88-4849-967B-A28F24907A77}"/>
              </a:ext>
            </a:extLst>
          </p:cNvPr>
          <p:cNvSpPr/>
          <p:nvPr/>
        </p:nvSpPr>
        <p:spPr>
          <a:xfrm>
            <a:off x="238173" y="5517638"/>
            <a:ext cx="5573364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Profundización del Comercio local e internacional 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489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8BBB5CC-334C-49E7-915C-4BD9EBB63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" y="22978"/>
            <a:ext cx="12189149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4F4B9CE-2553-404C-8FBA-67E0F2D7C7ED}"/>
              </a:ext>
            </a:extLst>
          </p:cNvPr>
          <p:cNvSpPr txBox="1"/>
          <p:nvPr/>
        </p:nvSpPr>
        <p:spPr>
          <a:xfrm>
            <a:off x="274397" y="713793"/>
            <a:ext cx="581470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Dinamización de </a:t>
            </a:r>
            <a:r>
              <a:rPr kumimoji="0" lang="es-CO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</a:t>
            </a: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Estrategia de Relacionamiento 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43C144-9B4A-4E2B-A89A-61EA6CE2F4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74"/>
          <a:stretch/>
        </p:blipFill>
        <p:spPr>
          <a:xfrm>
            <a:off x="6559612" y="1015777"/>
            <a:ext cx="2891082" cy="364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AA5A555-A195-47E6-AB54-CAE7F959B77C}"/>
              </a:ext>
            </a:extLst>
          </p:cNvPr>
          <p:cNvSpPr/>
          <p:nvPr/>
        </p:nvSpPr>
        <p:spPr>
          <a:xfrm>
            <a:off x="473361" y="3195101"/>
            <a:ext cx="55058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activación de ecosistemas empresariales nos permite fortalecer los vínculos de confianza con aliados estratégicos.</a:t>
            </a:r>
            <a:endParaRPr kumimoji="0" lang="es-CO" sz="28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C9E1C1F-8CCF-4D8B-82D4-922E603EF6F8}"/>
              </a:ext>
            </a:extLst>
          </p:cNvPr>
          <p:cNvSpPr/>
          <p:nvPr/>
        </p:nvSpPr>
        <p:spPr>
          <a:xfrm>
            <a:off x="1014702" y="4626191"/>
            <a:ext cx="508129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Espacios Habitables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Cluster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Energía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Cluster de Turismo</a:t>
            </a:r>
          </a:p>
        </p:txBody>
      </p:sp>
    </p:spTree>
    <p:extLst>
      <p:ext uri="{BB962C8B-B14F-4D97-AF65-F5344CB8AC3E}">
        <p14:creationId xmlns:p14="http://schemas.microsoft.com/office/powerpoint/2010/main" val="667982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señal&#10;&#10;Descripción generada automáticamente">
            <a:extLst>
              <a:ext uri="{FF2B5EF4-FFF2-40B4-BE49-F238E27FC236}">
                <a16:creationId xmlns:a16="http://schemas.microsoft.com/office/drawing/2014/main" id="{CF5CD0F0-DBAD-4326-A482-EE80DB8666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60850"/>
          <a:stretch/>
        </p:blipFill>
        <p:spPr>
          <a:xfrm>
            <a:off x="8467" y="10132"/>
            <a:ext cx="12183533" cy="232645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2B81DFE-B74E-4CFD-B746-21B2D44ED1FD}"/>
              </a:ext>
            </a:extLst>
          </p:cNvPr>
          <p:cNvSpPr/>
          <p:nvPr/>
        </p:nvSpPr>
        <p:spPr>
          <a:xfrm>
            <a:off x="1089711" y="643820"/>
            <a:ext cx="10012578" cy="16927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 ESPACIOS HABITABLES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Proyecto : Construcción Sostenible con enfoque en edificaciones saludables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(Marzo 2020 – Julio 2021)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1FDA749-D2B8-4BF2-A325-BEF22D6F664A}"/>
              </a:ext>
            </a:extLst>
          </p:cNvPr>
          <p:cNvSpPr/>
          <p:nvPr/>
        </p:nvSpPr>
        <p:spPr>
          <a:xfrm>
            <a:off x="94268" y="2349239"/>
            <a:ext cx="118620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Creación de la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mesa de trabajo sectorial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Camacol.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10 empresas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iniciamos el Incorporación de tendencias en los modelos de negocios de las empresas: Prototipado conceptual y validación de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productos y 3 servicios desarrollados en las categorías de edificaciones saludables: Calidad del aire interior, educación al usuario, confort visual, confort acústico, adecuación de espacios, confort térmico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Convenio con el Consejo Colombiano de Construcción Sostenible para formación de capital humano en certificaciones : 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100CE01-9DD3-48C6-915D-AAA8CC29C6B6}"/>
              </a:ext>
            </a:extLst>
          </p:cNvPr>
          <p:cNvSpPr/>
          <p:nvPr/>
        </p:nvSpPr>
        <p:spPr>
          <a:xfrm>
            <a:off x="2163396" y="4651255"/>
            <a:ext cx="35809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Taller Diseño de Edificaciones Saludables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Taller Profundización en Materiales y Economía Circular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Curso LEED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Taller de Sellos y Etiquetado de Materiales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CCDA37A-A512-4DEF-A7CE-07A0A8C42415}"/>
              </a:ext>
            </a:extLst>
          </p:cNvPr>
          <p:cNvSpPr/>
          <p:nvPr/>
        </p:nvSpPr>
        <p:spPr>
          <a:xfrm>
            <a:off x="10759970" y="5588364"/>
            <a:ext cx="946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Aliado: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100CE01-9DD3-48C6-915D-AAA8CC29C6B6}"/>
              </a:ext>
            </a:extLst>
          </p:cNvPr>
          <p:cNvSpPr/>
          <p:nvPr/>
        </p:nvSpPr>
        <p:spPr>
          <a:xfrm>
            <a:off x="6184411" y="4638607"/>
            <a:ext cx="3580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Incentivos Tributarios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Curso CASA Colombia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Taller Sostenibilidad Corporativa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Taller de Estrategia Comercial de Productos Sostenibles</a:t>
            </a:r>
          </a:p>
        </p:txBody>
      </p:sp>
      <p:pic>
        <p:nvPicPr>
          <p:cNvPr id="1026" name="Picture 2" descr="amacol-atlantico – Carteleras Corporativ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5" b="26565"/>
          <a:stretch/>
        </p:blipFill>
        <p:spPr bwMode="auto">
          <a:xfrm>
            <a:off x="10670093" y="5957696"/>
            <a:ext cx="1125846" cy="5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212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E217DB9-E5A2-478E-9C0B-182E30B13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</a:extLst>
          </a:blip>
          <a:srcRect l="10897" r="20847"/>
          <a:stretch/>
        </p:blipFill>
        <p:spPr>
          <a:xfrm>
            <a:off x="6256420" y="10"/>
            <a:ext cx="5935579" cy="685799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111710"/>
            <a:ext cx="6179419" cy="3204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Nuevo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proyecto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2021- 2022.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Fortalecimiento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competitivo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del cluster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Espacios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Habitables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para 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reactivación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económica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B01F648-EE35-4C25-BDA5-D41C50543177}"/>
              </a:ext>
            </a:extLst>
          </p:cNvPr>
          <p:cNvSpPr/>
          <p:nvPr/>
        </p:nvSpPr>
        <p:spPr>
          <a:xfrm>
            <a:off x="390792" y="3620973"/>
            <a:ext cx="5544789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 Book"/>
                <a:ea typeface="+mn-ea"/>
                <a:cs typeface="+mn-cs"/>
              </a:rPr>
              <a:t>Objetivo: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 Book"/>
                <a:ea typeface="+mn-ea"/>
                <a:cs typeface="+mn-cs"/>
              </a:rPr>
              <a:t> Implementar iniciativas de innovación colaborativa para el desarrollo de productos y servicios que aporten a la consolidación de ciudades sostenibles, como estrategia de reactivación económica en el clúster de Espacios Habitables del departamento del Atlántico.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Kabel Book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DC93BE3-D3FE-4901-A820-F426EB10D877}"/>
              </a:ext>
            </a:extLst>
          </p:cNvPr>
          <p:cNvSpPr txBox="1"/>
          <p:nvPr/>
        </p:nvSpPr>
        <p:spPr>
          <a:xfrm>
            <a:off x="813162" y="5683076"/>
            <a:ext cx="497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Cofinanciación con 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Innpulsa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valor de $358  M</a:t>
            </a:r>
          </a:p>
        </p:txBody>
      </p:sp>
    </p:spTree>
    <p:extLst>
      <p:ext uri="{BB962C8B-B14F-4D97-AF65-F5344CB8AC3E}">
        <p14:creationId xmlns:p14="http://schemas.microsoft.com/office/powerpoint/2010/main" val="7968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931CB09-ECEE-45B1-B47A-CE34FD5C3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937" y="-11416"/>
            <a:ext cx="5710253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5" r="16409"/>
          <a:stretch/>
        </p:blipFill>
        <p:spPr>
          <a:xfrm>
            <a:off x="-6357" y="11416"/>
            <a:ext cx="786111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3678F9-F37D-41DA-8840-0F6BB0278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978" y="974396"/>
            <a:ext cx="7236272" cy="57017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000" dirty="0">
                <a:solidFill>
                  <a:schemeClr val="bg1"/>
                </a:solidFill>
              </a:rPr>
              <a:t>Se construye una Hoja de ruta del proyecto que incluye: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1"/>
                </a:solidFill>
              </a:rPr>
              <a:t>Caracterización de energía en la región Caribe y de las tendencias en el ámbito de las Energías renovables a nivel internacional.</a:t>
            </a:r>
          </a:p>
          <a:p>
            <a:pPr marL="914400" lvl="2" indent="0">
              <a:buNone/>
            </a:pPr>
            <a:r>
              <a:rPr lang="es-MX" sz="1100" dirty="0">
                <a:solidFill>
                  <a:schemeClr val="accent4"/>
                </a:solidFill>
              </a:rPr>
              <a:t>Aprobados por la UPME desde 2015 hasta el 2025 mas de 8. mil MW en la Región  Caribe  </a:t>
            </a:r>
            <a:r>
              <a:rPr lang="es-MX" sz="1100" dirty="0" err="1">
                <a:solidFill>
                  <a:schemeClr val="accent4"/>
                </a:solidFill>
              </a:rPr>
              <a:t>asi</a:t>
            </a:r>
            <a:r>
              <a:rPr lang="es-MX" sz="1100" dirty="0">
                <a:solidFill>
                  <a:schemeClr val="accent4"/>
                </a:solidFill>
              </a:rPr>
              <a:t>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chemeClr val="accent4"/>
                </a:solidFill>
              </a:rPr>
              <a:t>Solar fotovoltaica (39,7%):; Eólica (30%); Térmica (30%): Biomasa (0,03%):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chemeClr val="bg1"/>
                </a:solidFill>
              </a:rPr>
              <a:t>Identificación de Empresas del sector energético. Y análisis de la estructura productiva, incluyendo volumen de negocio Valor agregado, y rentabilidad económica y financiera. 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MX" sz="1200" dirty="0">
                <a:solidFill>
                  <a:schemeClr val="accent4"/>
                </a:solidFill>
              </a:rPr>
              <a:t>6,323 empresas  relacionadas  (energía, bienes de equipo, materias primas y servicios) concentradas  en </a:t>
            </a:r>
            <a:r>
              <a:rPr lang="es-MX" sz="1200" dirty="0" err="1">
                <a:solidFill>
                  <a:schemeClr val="accent4"/>
                </a:solidFill>
              </a:rPr>
              <a:t>Atlantico</a:t>
            </a:r>
            <a:r>
              <a:rPr lang="es-MX" sz="1200" dirty="0">
                <a:solidFill>
                  <a:schemeClr val="accent4"/>
                </a:solidFill>
              </a:rPr>
              <a:t>, </a:t>
            </a:r>
            <a:r>
              <a:rPr lang="es-MX" sz="1200" dirty="0" err="1">
                <a:solidFill>
                  <a:schemeClr val="accent4"/>
                </a:solidFill>
              </a:rPr>
              <a:t>Bolivar</a:t>
            </a:r>
            <a:r>
              <a:rPr lang="es-MX" sz="1200" dirty="0">
                <a:solidFill>
                  <a:schemeClr val="accent4"/>
                </a:solidFill>
              </a:rPr>
              <a:t> y Cesar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MX" sz="1200" dirty="0">
                <a:solidFill>
                  <a:schemeClr val="accent4"/>
                </a:solidFill>
              </a:rPr>
              <a:t> 28 Billones en ventas o ingresos generados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1"/>
                </a:solidFill>
              </a:rPr>
              <a:t>Disponibilidad de recursos universitarios y Centros Tecnológicos relacionados.</a:t>
            </a:r>
            <a:endParaRPr lang="es-MX" sz="1500" dirty="0">
              <a:solidFill>
                <a:schemeClr val="bg1"/>
              </a:solidFill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chemeClr val="accent4"/>
                </a:solidFill>
              </a:rPr>
              <a:t>28 Universidades en la </a:t>
            </a:r>
            <a:r>
              <a:rPr lang="es-MX" sz="1100" dirty="0" err="1">
                <a:solidFill>
                  <a:schemeClr val="accent4"/>
                </a:solidFill>
              </a:rPr>
              <a:t>Region</a:t>
            </a:r>
            <a:r>
              <a:rPr lang="es-MX" sz="1100" dirty="0">
                <a:solidFill>
                  <a:schemeClr val="accent4"/>
                </a:solidFill>
              </a:rPr>
              <a:t> con postgrados, </a:t>
            </a:r>
            <a:r>
              <a:rPr lang="es-MX" sz="1100" dirty="0" err="1">
                <a:solidFill>
                  <a:schemeClr val="accent4"/>
                </a:solidFill>
              </a:rPr>
              <a:t>maestrias</a:t>
            </a:r>
            <a:r>
              <a:rPr lang="es-MX" sz="1100" dirty="0">
                <a:solidFill>
                  <a:schemeClr val="accent4"/>
                </a:solidFill>
              </a:rPr>
              <a:t> o especializaciones relacionadas con el sector energético 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chemeClr val="bg1"/>
                </a:solidFill>
              </a:rPr>
              <a:t>Referenciación Internacional para el plan estratégico del </a:t>
            </a:r>
            <a:r>
              <a:rPr lang="es-MX" sz="1800" dirty="0" err="1">
                <a:solidFill>
                  <a:schemeClr val="bg1"/>
                </a:solidFill>
              </a:rPr>
              <a:t>cluster</a:t>
            </a:r>
            <a:r>
              <a:rPr lang="es-MX" sz="1800" dirty="0">
                <a:solidFill>
                  <a:schemeClr val="bg1"/>
                </a:solidFill>
              </a:rPr>
              <a:t> 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MX" sz="1100" dirty="0" err="1">
                <a:solidFill>
                  <a:schemeClr val="accent4"/>
                </a:solidFill>
              </a:rPr>
              <a:t>cluster</a:t>
            </a:r>
            <a:r>
              <a:rPr lang="es-MX" sz="1100" dirty="0">
                <a:solidFill>
                  <a:schemeClr val="accent4"/>
                </a:solidFill>
              </a:rPr>
              <a:t> de Islandia por su excelencia organizacional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MX" sz="1100" dirty="0" err="1">
                <a:solidFill>
                  <a:schemeClr val="accent4"/>
                </a:solidFill>
              </a:rPr>
              <a:t>Cluster</a:t>
            </a:r>
            <a:r>
              <a:rPr lang="es-MX" sz="1100" dirty="0">
                <a:solidFill>
                  <a:schemeClr val="accent4"/>
                </a:solidFill>
              </a:rPr>
              <a:t> de Dinamarca por du vocación hacia la sostenibilidad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MX" sz="1100" dirty="0" err="1">
                <a:solidFill>
                  <a:schemeClr val="accent4"/>
                </a:solidFill>
              </a:rPr>
              <a:t>Cluster</a:t>
            </a:r>
            <a:r>
              <a:rPr lang="es-MX" sz="1100" dirty="0">
                <a:solidFill>
                  <a:schemeClr val="accent4"/>
                </a:solidFill>
              </a:rPr>
              <a:t>  de Ceará en Brasil por su similitud con nuestras condiciones y estado incipiente de desarrollo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accent4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1"/>
                </a:solidFill>
              </a:rPr>
              <a:t>Identificación de tres proyectos para la </a:t>
            </a:r>
            <a:r>
              <a:rPr lang="es-MX" sz="1600" dirty="0" err="1">
                <a:solidFill>
                  <a:schemeClr val="bg1"/>
                </a:solidFill>
              </a:rPr>
              <a:t>Region</a:t>
            </a:r>
            <a:r>
              <a:rPr lang="es-MX" sz="1600" dirty="0">
                <a:solidFill>
                  <a:schemeClr val="bg1"/>
                </a:solidFill>
              </a:rPr>
              <a:t> Caribe  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27851" y="154317"/>
            <a:ext cx="43602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 DE ENERGIA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Mesa de trabajo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empresarios de energía.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850" y="5921238"/>
            <a:ext cx="896400" cy="42579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F5DCEF7-661F-4E30-84D1-9110D55D024E}"/>
              </a:ext>
            </a:extLst>
          </p:cNvPr>
          <p:cNvSpPr/>
          <p:nvPr/>
        </p:nvSpPr>
        <p:spPr>
          <a:xfrm>
            <a:off x="-6357" y="4725511"/>
            <a:ext cx="49382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Proyecto: Fortalecimiento del clúster de energías renovables en 5 departamentos de  la región Caribe: Atlántico, Bolívar, Magdalena, Guajira y Cesar.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(Abril 2020 – Julio 2021)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399149D-2F3B-4539-9B7F-91F19E27AC57}"/>
              </a:ext>
            </a:extLst>
          </p:cNvPr>
          <p:cNvSpPr/>
          <p:nvPr/>
        </p:nvSpPr>
        <p:spPr>
          <a:xfrm>
            <a:off x="5288095" y="26466"/>
            <a:ext cx="6769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Identificación del Potencial de energía en la región Caribe:  solar, eólica y biomasa residual.</a:t>
            </a:r>
          </a:p>
        </p:txBody>
      </p:sp>
    </p:spTree>
    <p:extLst>
      <p:ext uri="{BB962C8B-B14F-4D97-AF65-F5344CB8AC3E}">
        <p14:creationId xmlns:p14="http://schemas.microsoft.com/office/powerpoint/2010/main" val="55725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" y="21553"/>
            <a:ext cx="12189149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69E3D61-E9E7-4D83-84DD-91F9DDEDAD8A}"/>
              </a:ext>
            </a:extLst>
          </p:cNvPr>
          <p:cNvSpPr/>
          <p:nvPr/>
        </p:nvSpPr>
        <p:spPr>
          <a:xfrm>
            <a:off x="0" y="1431769"/>
            <a:ext cx="49204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  TEN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Proyecto: Fortalecimiento Competitivo del </a:t>
            </a:r>
            <a:r>
              <a:rPr kumimoji="0" lang="es-C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(Marzo 2020 – octubre 2021)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51FABED1-7B6A-4478-B76C-314215322B66}"/>
              </a:ext>
            </a:extLst>
          </p:cNvPr>
          <p:cNvSpPr txBox="1">
            <a:spLocks/>
          </p:cNvSpPr>
          <p:nvPr/>
        </p:nvSpPr>
        <p:spPr>
          <a:xfrm>
            <a:off x="277963" y="3314416"/>
            <a:ext cx="3944277" cy="2737654"/>
          </a:xfrm>
          <a:prstGeom prst="rect">
            <a:avLst/>
          </a:prstGeom>
        </p:spPr>
        <p:txBody>
          <a:bodyPr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Participan 10 empresas con miras a ingresar al mercado de eventos de los Estados Unidos para  atraer eventos especializados en logística, offshore, energía y espacios habitables.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masterclases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conferencistas internacionales 220 asistentes de la cadena de valor de TEN: en temas de :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data, inteligencia artificial y liderazgo,, CANVAS, Datos y comercialización de experiencias físicas y digitales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5580529" y="1655215"/>
            <a:ext cx="667783" cy="6889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6830761" y="1671231"/>
            <a:ext cx="667783" cy="6889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8083567" y="1687247"/>
            <a:ext cx="667783" cy="6889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6" descr="roBarranquilla Oficial | LinkedI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7327" y="1692087"/>
            <a:ext cx="668138" cy="6681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656" y="-38829"/>
            <a:ext cx="47314" cy="45719"/>
          </a:xfrm>
          <a:prstGeom prst="rect">
            <a:avLst/>
          </a:prstGeom>
        </p:spPr>
      </p:pic>
      <p:pic>
        <p:nvPicPr>
          <p:cNvPr id="2050" name="Picture 2" descr="istrito recomienda no creer en informaciones falsas que difunden la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879" y="1877687"/>
            <a:ext cx="523546" cy="23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914" y="1778340"/>
            <a:ext cx="453547" cy="438259"/>
          </a:xfrm>
          <a:prstGeom prst="rect">
            <a:avLst/>
          </a:prstGeom>
        </p:spPr>
      </p:pic>
      <p:sp>
        <p:nvSpPr>
          <p:cNvPr id="16" name="Marcador de contenido 4">
            <a:extLst>
              <a:ext uri="{FF2B5EF4-FFF2-40B4-BE49-F238E27FC236}">
                <a16:creationId xmlns:a16="http://schemas.microsoft.com/office/drawing/2014/main" id="{DA52A616-EB2C-487B-BD5E-1C42BE4ACF6F}"/>
              </a:ext>
            </a:extLst>
          </p:cNvPr>
          <p:cNvSpPr txBox="1">
            <a:spLocks/>
          </p:cNvSpPr>
          <p:nvPr/>
        </p:nvSpPr>
        <p:spPr>
          <a:xfrm>
            <a:off x="7845329" y="3894353"/>
            <a:ext cx="3573482" cy="2277232"/>
          </a:xfrm>
          <a:prstGeom prst="rect">
            <a:avLst/>
          </a:prstGeom>
        </p:spPr>
        <p:txBody>
          <a:bodyPr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BDBE227-269D-41BD-96D2-4B13D5624D99}"/>
              </a:ext>
            </a:extLst>
          </p:cNvPr>
          <p:cNvSpPr/>
          <p:nvPr/>
        </p:nvSpPr>
        <p:spPr>
          <a:xfrm>
            <a:off x="4497353" y="2606304"/>
            <a:ext cx="741668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capsulas de contenido digital  con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Procolombia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sobre mercadeo y exportación de servicios turísticos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Análisis del modelo de su negocio bajo metodología que se ajusta al nuevo normal, Business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Asesorias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individuales del diseño de experiencia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Certificacion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CASE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Certified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Association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sales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Certificación DES: Digital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13E0D10-4727-439A-919A-1F9A01C44C3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078" y="1761712"/>
            <a:ext cx="1535180" cy="5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3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Una caricatura de una ciudad&#10;&#10;Descripción generada automáticamente">
            <a:extLst>
              <a:ext uri="{FF2B5EF4-FFF2-40B4-BE49-F238E27FC236}">
                <a16:creationId xmlns:a16="http://schemas.microsoft.com/office/drawing/2014/main" id="{5D32A8D8-5761-42EE-874A-22065B7D0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3533" cy="6856645"/>
          </a:xfrm>
          <a:prstGeom prst="rect">
            <a:avLst/>
          </a:prstGeom>
        </p:spPr>
      </p:pic>
      <p:sp>
        <p:nvSpPr>
          <p:cNvPr id="4" name="2 Rectángulo">
            <a:extLst>
              <a:ext uri="{FF2B5EF4-FFF2-40B4-BE49-F238E27FC236}">
                <a16:creationId xmlns:a16="http://schemas.microsoft.com/office/drawing/2014/main" id="{DD3D9727-7DFC-4C50-97FF-FEADA6757125}"/>
              </a:ext>
            </a:extLst>
          </p:cNvPr>
          <p:cNvSpPr/>
          <p:nvPr/>
        </p:nvSpPr>
        <p:spPr>
          <a:xfrm>
            <a:off x="1" y="111710"/>
            <a:ext cx="5384800" cy="2343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Nuevo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proyecto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2021- 2022.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Fortalecimiento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competitivo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del cluster Turismo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Bleisure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para 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reactivación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económica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2039770-35A2-4A13-9213-77047B16405A}"/>
              </a:ext>
            </a:extLst>
          </p:cNvPr>
          <p:cNvSpPr/>
          <p:nvPr/>
        </p:nvSpPr>
        <p:spPr>
          <a:xfrm>
            <a:off x="563164" y="2522674"/>
            <a:ext cx="42584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Objetivo: acompañar a las empresas a sofisticar sus productos turísticos, generar experiencias físicas y virtuales que permitan un mayor desarrollo, y faciliten la reactivación y repotenciación del negocio turístico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0D1DA9-E536-4384-8557-1C360A34B60E}"/>
              </a:ext>
            </a:extLst>
          </p:cNvPr>
          <p:cNvSpPr txBox="1"/>
          <p:nvPr/>
        </p:nvSpPr>
        <p:spPr>
          <a:xfrm>
            <a:off x="406763" y="5637003"/>
            <a:ext cx="497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Cofinanciación con 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Innpulsa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valor de $358  M</a:t>
            </a:r>
          </a:p>
        </p:txBody>
      </p:sp>
    </p:spTree>
    <p:extLst>
      <p:ext uri="{BB962C8B-B14F-4D97-AF65-F5344CB8AC3E}">
        <p14:creationId xmlns:p14="http://schemas.microsoft.com/office/powerpoint/2010/main" val="1479205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754" y="2299158"/>
            <a:ext cx="2043113" cy="2012296"/>
          </a:xfrm>
          <a:prstGeom prst="ellipse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6574" y="2299158"/>
            <a:ext cx="2043113" cy="2012296"/>
          </a:xfrm>
          <a:prstGeom prst="ellipse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953" y="2277736"/>
            <a:ext cx="2043113" cy="2012296"/>
          </a:xfrm>
          <a:prstGeom prst="ellipse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00308" y="4351586"/>
            <a:ext cx="228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Dra. Elsa Noguera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Gobernadora del </a:t>
            </a:r>
            <a:r>
              <a:rPr kumimoji="0" 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Atl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ántico</a:t>
            </a:r>
            <a:endParaRPr kumimoji="0" lang="es-ES_tradn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230783" y="4290032"/>
            <a:ext cx="28746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Manuel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Fern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ández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Ariza</a:t>
            </a: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Presidente Ejecutivo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Cámara de Comercio de Barranquilla</a:t>
            </a:r>
            <a:endParaRPr kumimoji="0" lang="es-ES_tradn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633150" y="4397753"/>
            <a:ext cx="22755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Javier D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íaz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Fajardo</a:t>
            </a: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Presidente de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Bancoldex</a:t>
            </a:r>
            <a:endParaRPr kumimoji="0" lang="es-ES_tradn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33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149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D5511EF-264D-481C-9177-664DDAEAB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27" y="148741"/>
            <a:ext cx="6733621" cy="60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14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607220F0-7B8F-4FB8-8726-E8465AF978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950"/>
          <a:stretch/>
        </p:blipFill>
        <p:spPr>
          <a:xfrm>
            <a:off x="2851" y="0"/>
            <a:ext cx="6710183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4F4B9CE-2553-404C-8FBA-67E0F2D7C7ED}"/>
              </a:ext>
            </a:extLst>
          </p:cNvPr>
          <p:cNvSpPr txBox="1"/>
          <p:nvPr/>
        </p:nvSpPr>
        <p:spPr>
          <a:xfrm>
            <a:off x="1151063" y="1084743"/>
            <a:ext cx="5198134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Gestión Público- privada para el Desarrollo Regional 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63F4D4E-C5F1-43AB-8E7D-CF762AD9D392}"/>
              </a:ext>
            </a:extLst>
          </p:cNvPr>
          <p:cNvSpPr/>
          <p:nvPr/>
        </p:nvSpPr>
        <p:spPr>
          <a:xfrm>
            <a:off x="1345011" y="3276677"/>
            <a:ext cx="4688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Vitalizar el territorio, a partir del fortalecimiento de las capacidades y las conexiones entre los diferentes actores de la ciudad, es parte de nuestro liderazgo.</a:t>
            </a:r>
            <a:endParaRPr kumimoji="0" lang="es-CO" sz="2400" b="1" i="1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31624E8-84D5-4FC9-905E-90A6179ACB63}"/>
              </a:ext>
            </a:extLst>
          </p:cNvPr>
          <p:cNvSpPr/>
          <p:nvPr/>
        </p:nvSpPr>
        <p:spPr>
          <a:xfrm>
            <a:off x="1192398" y="4545282"/>
            <a:ext cx="51981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Activación de actores de entorno para la Reactivación Económica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Comité de Desarrollo Local y Regional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Mesas técnicas Interinstitucionales y Proyectos Regionales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D1AC6AC-90DD-47D5-9806-9E8AD27F09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06"/>
          <a:stretch/>
        </p:blipFill>
        <p:spPr>
          <a:xfrm>
            <a:off x="6713034" y="0"/>
            <a:ext cx="547896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83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7F04E31-F312-4BB2-A95A-DC29313738E7}"/>
              </a:ext>
            </a:extLst>
          </p:cNvPr>
          <p:cNvSpPr txBox="1"/>
          <p:nvPr/>
        </p:nvSpPr>
        <p:spPr>
          <a:xfrm>
            <a:off x="6588368" y="2303351"/>
            <a:ext cx="472868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Activación de actores de entorno para la Reactivación Económica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F1CD8E-20B9-4F74-8D86-56B6133BFBC0}"/>
              </a:ext>
            </a:extLst>
          </p:cNvPr>
          <p:cNvSpPr txBox="1"/>
          <p:nvPr/>
        </p:nvSpPr>
        <p:spPr>
          <a:xfrm>
            <a:off x="6588368" y="3134348"/>
            <a:ext cx="5076093" cy="3354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hojas de ruta sectoriales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lideradas por CCB:  Bares, Restaurantes; Ferreterías, Hoteles; Peluquerías; Playas;  confecciones y prendas de vestir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175 empresarios y con procesos de formación : bioseguridad, transformación y marketing digital, ventas y formalidad empresarial.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aliados gremiales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Piloto de Reapertura de 30 Restaurantes, donde se atendieron en dos semanas a más de 10.000 comensales, y se lograron ventas de  3.482 platos.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4A77348-506A-4185-932C-71EE643A7227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 descr="obertura gastos médicos – SURA SIN FRONTERAS">
            <a:extLst>
              <a:ext uri="{FF2B5EF4-FFF2-40B4-BE49-F238E27FC236}">
                <a16:creationId xmlns:a16="http://schemas.microsoft.com/office/drawing/2014/main" id="{4944596D-58FE-422E-96FA-D3708DE06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2420" y="6098605"/>
            <a:ext cx="1474908" cy="79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44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149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F4FBB1-C538-4856-A6D3-CAB0C6C38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00" y="436005"/>
            <a:ext cx="8437985" cy="649925"/>
          </a:xfrm>
        </p:spPr>
        <p:txBody>
          <a:bodyPr>
            <a:noAutofit/>
          </a:bodyPr>
          <a:lstStyle/>
          <a:p>
            <a:pPr marL="0" algn="ctr"/>
            <a:r>
              <a:rPr lang="es-CO" sz="3600" b="1" dirty="0">
                <a:solidFill>
                  <a:srgbClr val="002060"/>
                </a:solidFill>
              </a:rPr>
              <a:t>Georeferenciacion de zonas de reactivación de demanda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5492E3C0-45E5-4F2C-A25E-FAF410BCD136}"/>
              </a:ext>
            </a:extLst>
          </p:cNvPr>
          <p:cNvSpPr txBox="1"/>
          <p:nvPr/>
        </p:nvSpPr>
        <p:spPr>
          <a:xfrm>
            <a:off x="2343356" y="1653312"/>
            <a:ext cx="481826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-Calles preliminarmente escogidas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C8F8077F-23A6-46D6-855A-CBB774C0D21D}"/>
              </a:ext>
            </a:extLst>
          </p:cNvPr>
          <p:cNvSpPr/>
          <p:nvPr/>
        </p:nvSpPr>
        <p:spPr>
          <a:xfrm>
            <a:off x="2515720" y="2146272"/>
            <a:ext cx="1773285" cy="16707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FB727C6D-9D2A-4F37-9400-AECFBCEC8CD6}"/>
              </a:ext>
            </a:extLst>
          </p:cNvPr>
          <p:cNvSpPr/>
          <p:nvPr/>
        </p:nvSpPr>
        <p:spPr>
          <a:xfrm>
            <a:off x="4347671" y="2123090"/>
            <a:ext cx="1857071" cy="16707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48B9DDEE-52A9-437F-A0C6-4EF5BED5A48B}"/>
              </a:ext>
            </a:extLst>
          </p:cNvPr>
          <p:cNvSpPr/>
          <p:nvPr/>
        </p:nvSpPr>
        <p:spPr>
          <a:xfrm>
            <a:off x="6291991" y="2146273"/>
            <a:ext cx="1674654" cy="16615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5DB3A85A-BC75-4850-B097-DFBEF0EB9F5F}"/>
              </a:ext>
            </a:extLst>
          </p:cNvPr>
          <p:cNvSpPr txBox="1"/>
          <p:nvPr/>
        </p:nvSpPr>
        <p:spPr>
          <a:xfrm>
            <a:off x="2602947" y="3791267"/>
            <a:ext cx="1666723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Carrera 52. Entre C 79 y 76.</a:t>
            </a:r>
            <a:endParaRPr kumimoji="0" lang="es-ES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CuadroTexto 4">
            <a:extLst>
              <a:ext uri="{FF2B5EF4-FFF2-40B4-BE49-F238E27FC236}">
                <a16:creationId xmlns:a16="http://schemas.microsoft.com/office/drawing/2014/main" id="{E549AF5B-BEA3-4BC7-BDEF-00A7D01A6BCD}"/>
              </a:ext>
            </a:extLst>
          </p:cNvPr>
          <p:cNvSpPr txBox="1"/>
          <p:nvPr/>
        </p:nvSpPr>
        <p:spPr>
          <a:xfrm>
            <a:off x="4418416" y="3778976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Carrera 53. Entre C 85 y 86.</a:t>
            </a:r>
            <a:endParaRPr kumimoji="0" lang="es-E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CuadroTexto 9">
            <a:extLst>
              <a:ext uri="{FF2B5EF4-FFF2-40B4-BE49-F238E27FC236}">
                <a16:creationId xmlns:a16="http://schemas.microsoft.com/office/drawing/2014/main" id="{B6AAAC58-0D9C-420B-9ED3-83118525EC57}"/>
              </a:ext>
            </a:extLst>
          </p:cNvPr>
          <p:cNvSpPr txBox="1"/>
          <p:nvPr/>
        </p:nvSpPr>
        <p:spPr>
          <a:xfrm>
            <a:off x="6227260" y="3771559"/>
            <a:ext cx="192179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Carrera 60 y 61. C66 a 68</a:t>
            </a:r>
            <a:endParaRPr kumimoji="0" lang="es-ES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E99C7E-7037-4324-A38C-A893CA4836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76" y="2214037"/>
            <a:ext cx="1674971" cy="145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7430E61-1F2C-4728-9FD1-07605ED211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671" y="2217451"/>
            <a:ext cx="1810129" cy="1453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5BB0FC4-25B5-4894-8D44-B15CA49405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9573" y="2292295"/>
            <a:ext cx="1567104" cy="1360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20" descr="Un grupo de personas en una plaza&#10;&#10;Descripción generada automáticamente">
            <a:extLst>
              <a:ext uri="{FF2B5EF4-FFF2-40B4-BE49-F238E27FC236}">
                <a16:creationId xmlns:a16="http://schemas.microsoft.com/office/drawing/2014/main" id="{62A81F46-1B7C-41B0-A1F8-DC39CB5DA0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24"/>
          <a:stretch/>
        </p:blipFill>
        <p:spPr>
          <a:xfrm>
            <a:off x="2515720" y="4223654"/>
            <a:ext cx="2392134" cy="1805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6" descr="Una multitud de gente en la calle&#10;&#10;Descripción generada automáticamente">
            <a:extLst>
              <a:ext uri="{FF2B5EF4-FFF2-40B4-BE49-F238E27FC236}">
                <a16:creationId xmlns:a16="http://schemas.microsoft.com/office/drawing/2014/main" id="{5667425C-789F-4459-B779-96C6B76CCA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234" y="4203289"/>
            <a:ext cx="2743200" cy="1822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9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26943F2-DDE4-4177-A75F-F87EEB5E32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806" y="3585808"/>
            <a:ext cx="907304" cy="907304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2A72F1E1-1C35-4166-B74B-7FDAA3959DF8}"/>
              </a:ext>
            </a:extLst>
          </p:cNvPr>
          <p:cNvSpPr txBox="1">
            <a:spLocks/>
          </p:cNvSpPr>
          <p:nvPr/>
        </p:nvSpPr>
        <p:spPr>
          <a:xfrm>
            <a:off x="3999181" y="3630136"/>
            <a:ext cx="5883373" cy="1819250"/>
          </a:xfrm>
          <a:prstGeom prst="rect">
            <a:avLst/>
          </a:prstGeom>
        </p:spPr>
        <p:txBody>
          <a:bodyPr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diseño e implementación de iniciativas a partir de metodologías como los Distritos de Mejora de Negocios  (BID – Business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District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B899969-FDCC-4F11-8A2F-27C841A76ABC}"/>
              </a:ext>
            </a:extLst>
          </p:cNvPr>
          <p:cNvSpPr/>
          <p:nvPr/>
        </p:nvSpPr>
        <p:spPr>
          <a:xfrm>
            <a:off x="691855" y="819401"/>
            <a:ext cx="9286510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Qué viene para 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activación de actores de entorno para la Reactivación Económica 2021</a:t>
            </a:r>
            <a:endParaRPr kumimoji="0" lang="es-CO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6AA4326-22D1-4630-BA94-75F2B0187B85}"/>
              </a:ext>
            </a:extLst>
          </p:cNvPr>
          <p:cNvSpPr/>
          <p:nvPr/>
        </p:nvSpPr>
        <p:spPr>
          <a:xfrm flipH="1">
            <a:off x="1059720" y="3007704"/>
            <a:ext cx="29394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para reactivación de Zonas Económicas </a:t>
            </a:r>
          </a:p>
        </p:txBody>
      </p:sp>
    </p:spTree>
    <p:extLst>
      <p:ext uri="{BB962C8B-B14F-4D97-AF65-F5344CB8AC3E}">
        <p14:creationId xmlns:p14="http://schemas.microsoft.com/office/powerpoint/2010/main" val="2508020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41E9046-52B8-4849-9B1F-98D8C1FD8F01}"/>
              </a:ext>
            </a:extLst>
          </p:cNvPr>
          <p:cNvSpPr/>
          <p:nvPr/>
        </p:nvSpPr>
        <p:spPr>
          <a:xfrm>
            <a:off x="1324876" y="1609731"/>
            <a:ext cx="4032890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RUTA ANDO</a:t>
            </a:r>
            <a:endParaRPr kumimoji="0" lang="es-CO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contenido 6">
            <a:extLst>
              <a:ext uri="{FF2B5EF4-FFF2-40B4-BE49-F238E27FC236}">
                <a16:creationId xmlns:a16="http://schemas.microsoft.com/office/drawing/2014/main" id="{2546208E-4478-4F48-8C86-554D083484C1}"/>
              </a:ext>
            </a:extLst>
          </p:cNvPr>
          <p:cNvSpPr txBox="1">
            <a:spLocks/>
          </p:cNvSpPr>
          <p:nvPr/>
        </p:nvSpPr>
        <p:spPr>
          <a:xfrm>
            <a:off x="1206050" y="2516514"/>
            <a:ext cx="5411102" cy="2872904"/>
          </a:xfrm>
          <a:prstGeom prst="rect">
            <a:avLst/>
          </a:prstGeom>
        </p:spPr>
        <p:txBody>
          <a:bodyPr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Reactivación económica de espacios de interés turístico:  Zoo, Barrio El Prado, Galería 72, Barrio abajo, Casa y Museo del Carnaval, Museo Tomas Arrieta y La Intendencia y Cabrito Express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 en total 8 nodos que requieren de una inversión cercana a los 350 millones de pesos, esta en fase de presentación ante Secretaria de Desarrollo Económico.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342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149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26943F2-DDE4-4177-A75F-F87EEB5E32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806" y="3585808"/>
            <a:ext cx="907304" cy="9073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2AB343-2992-40C6-8E1D-E7DD7179AE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822" y="3621435"/>
            <a:ext cx="779780" cy="7797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4E554A-96DD-478E-B540-C49924E535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443" y="3611519"/>
            <a:ext cx="831900" cy="831900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2A72F1E1-1C35-4166-B74B-7FDAA3959DF8}"/>
              </a:ext>
            </a:extLst>
          </p:cNvPr>
          <p:cNvSpPr txBox="1">
            <a:spLocks/>
          </p:cNvSpPr>
          <p:nvPr/>
        </p:nvSpPr>
        <p:spPr>
          <a:xfrm>
            <a:off x="3151372" y="4694116"/>
            <a:ext cx="3090025" cy="1881287"/>
          </a:xfrm>
          <a:prstGeom prst="rect">
            <a:avLst/>
          </a:prstGeom>
        </p:spPr>
        <p:txBody>
          <a:bodyPr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Peatonalización de otros espacios públicos como: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parkltes</a:t>
            </a:r>
            <a:endParaRPr kumimoji="0" lang="es-MX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(bahías de parqueo y calles o andenes) </a:t>
            </a: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C761B9B5-23C4-421F-AE3F-61FF7522A2EB}"/>
              </a:ext>
            </a:extLst>
          </p:cNvPr>
          <p:cNvSpPr txBox="1">
            <a:spLocks/>
          </p:cNvSpPr>
          <p:nvPr/>
        </p:nvSpPr>
        <p:spPr>
          <a:xfrm>
            <a:off x="8969533" y="4731224"/>
            <a:ext cx="2546470" cy="1965802"/>
          </a:xfrm>
          <a:prstGeom prst="rect">
            <a:avLst/>
          </a:prstGeom>
        </p:spPr>
        <p:txBody>
          <a:bodyPr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Tiendas efímera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o pop-up para activar demanda. </a:t>
            </a:r>
            <a:endParaRPr kumimoji="0" lang="es-MX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B47588-8F42-4180-BC0A-268D1FC61955}"/>
              </a:ext>
            </a:extLst>
          </p:cNvPr>
          <p:cNvSpPr/>
          <p:nvPr/>
        </p:nvSpPr>
        <p:spPr>
          <a:xfrm>
            <a:off x="5645889" y="4706498"/>
            <a:ext cx="33939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Creación de la Ruta de apertura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(estrategia de protocolos, convocatoria, elección de establecimientos, visitas de inspección y evaluación.</a:t>
            </a:r>
            <a:endParaRPr kumimoji="0" lang="es-MX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B899969-FDCC-4F11-8A2F-27C841A76ABC}"/>
              </a:ext>
            </a:extLst>
          </p:cNvPr>
          <p:cNvSpPr/>
          <p:nvPr/>
        </p:nvSpPr>
        <p:spPr>
          <a:xfrm>
            <a:off x="4023360" y="1612140"/>
            <a:ext cx="7386319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Qué viene para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activación de actores de entorno para la Reactivación Económica</a:t>
            </a:r>
            <a:endParaRPr kumimoji="0" lang="es-CO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ACC991D1-05F8-45B6-ABE2-D30DEAF9C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51" y="-5564"/>
            <a:ext cx="12261011" cy="686356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B1B1018-5C7B-4C88-A162-36366F838AC5}"/>
              </a:ext>
            </a:extLst>
          </p:cNvPr>
          <p:cNvSpPr/>
          <p:nvPr/>
        </p:nvSpPr>
        <p:spPr>
          <a:xfrm>
            <a:off x="1338618" y="117447"/>
            <a:ext cx="9516288" cy="671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Ingresos a Hogares – Reactivación del Consumo- Evitar Aglomeraciones- Solidaridad- Tejido Empresarial- Optimismo – Acción de la sociedad.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D8F2A28-BA19-4BEB-9913-0A657C033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43" y="3525001"/>
            <a:ext cx="4688612" cy="140758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3D3686D-1241-4A16-A8C0-FB50B6B2E950}"/>
              </a:ext>
            </a:extLst>
          </p:cNvPr>
          <p:cNvSpPr txBox="1"/>
          <p:nvPr/>
        </p:nvSpPr>
        <p:spPr>
          <a:xfrm>
            <a:off x="6999317" y="3595892"/>
            <a:ext cx="5112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de 3 Millones de primas  adelantadas 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5AB1DDD-E847-45B9-95A7-2154B1DA9817}"/>
              </a:ext>
            </a:extLst>
          </p:cNvPr>
          <p:cNvSpPr/>
          <p:nvPr/>
        </p:nvSpPr>
        <p:spPr>
          <a:xfrm>
            <a:off x="3525520" y="5679440"/>
            <a:ext cx="1178560" cy="10175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808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1C5A398-DB03-4167-9557-4AB95784AEF9}"/>
              </a:ext>
            </a:extLst>
          </p:cNvPr>
          <p:cNvSpPr/>
          <p:nvPr/>
        </p:nvSpPr>
        <p:spPr>
          <a:xfrm flipH="1">
            <a:off x="1051622" y="356307"/>
            <a:ext cx="8128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 Local y Regional</a:t>
            </a:r>
            <a:endParaRPr kumimoji="0" lang="es-CO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535079-363A-4CFD-BFB3-1E7CE5177930}"/>
              </a:ext>
            </a:extLst>
          </p:cNvPr>
          <p:cNvSpPr txBox="1">
            <a:spLocks/>
          </p:cNvSpPr>
          <p:nvPr/>
        </p:nvSpPr>
        <p:spPr>
          <a:xfrm>
            <a:off x="5985164" y="1297391"/>
            <a:ext cx="5563704" cy="4368202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Comité  Interinstitucional de articulación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logró conformar un  Comité Unificado de Crisis con el propósito de articular estrategias para la mitigación y atención de la coyuntura de Salud Pública en la ciudad de Barranquilla y el departamento del Atlántico entre el sector público, gremios, empresarios y representantes de la academia. Transferencias de conocimiento  e integración entre las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EPS´s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las autoridades para la implementación de estrategias de atención.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conformaron unas mesas para manejo del CRUE, los cercos epidemiológicos y manejo de cadáveres.•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unificaron los tableros de control para el análisis de cifras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Presentación de  buenas prácticas que estaban siendo exitosas en algunos municipios y  apoyo para la implementación otros municipios como fue de la estrategia PRASS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istrito recomienda no creer en informaciones falsas que difunden la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1316" y="727904"/>
            <a:ext cx="1200814" cy="54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1647BE-82A4-490E-B80F-B54479BF70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202" y="1244899"/>
            <a:ext cx="4519263" cy="436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69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3B57EB4-023D-4A65-9AF5-581D1ED06A9E}"/>
              </a:ext>
            </a:extLst>
          </p:cNvPr>
          <p:cNvSpPr/>
          <p:nvPr/>
        </p:nvSpPr>
        <p:spPr>
          <a:xfrm>
            <a:off x="809825" y="686845"/>
            <a:ext cx="76405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Aplicación de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5000 pruebas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rápidas a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Mypes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(29 de Julio  y el 10 de septiembre)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26AA8CE-8D9C-40C4-ACA7-DAA61E6952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8" y="639794"/>
            <a:ext cx="1129970" cy="451342"/>
          </a:xfrm>
          <a:prstGeom prst="rect">
            <a:avLst/>
          </a:prstGeom>
        </p:spPr>
      </p:pic>
      <p:pic>
        <p:nvPicPr>
          <p:cNvPr id="7" name="Picture 4" descr="esarrollo Empresarial en Colombia - Fundación Santo Domingo">
            <a:extLst>
              <a:ext uri="{FF2B5EF4-FFF2-40B4-BE49-F238E27FC236}">
                <a16:creationId xmlns:a16="http://schemas.microsoft.com/office/drawing/2014/main" id="{9BBCCF47-5F0B-4340-9763-EEA0CDE1F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815" y="639794"/>
            <a:ext cx="1430867" cy="49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nalco Nacional (@FenalcoNacional) | Twitter">
            <a:extLst>
              <a:ext uri="{FF2B5EF4-FFF2-40B4-BE49-F238E27FC236}">
                <a16:creationId xmlns:a16="http://schemas.microsoft.com/office/drawing/2014/main" id="{7D27E932-0C4B-483A-B14A-5D6B52625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6537" y="559085"/>
            <a:ext cx="747516" cy="74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pi Regional Centro Occidente - ColombiaVIP.com Su empresa en el">
            <a:extLst>
              <a:ext uri="{FF2B5EF4-FFF2-40B4-BE49-F238E27FC236}">
                <a16:creationId xmlns:a16="http://schemas.microsoft.com/office/drawing/2014/main" id="{34CE9559-CBE8-4802-8BA5-4F7FB6FDA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8507" y="686845"/>
            <a:ext cx="1296451" cy="40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376" y="3202733"/>
            <a:ext cx="2848323" cy="282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883CB09-E0FA-4D08-894B-C4F425F356CD}"/>
              </a:ext>
            </a:extLst>
          </p:cNvPr>
          <p:cNvSpPr txBox="1"/>
          <p:nvPr/>
        </p:nvSpPr>
        <p:spPr>
          <a:xfrm>
            <a:off x="743463" y="2263410"/>
            <a:ext cx="77732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Datos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Comercio: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1.500 pruebas (ferreterías, droguerías, tiendas, misceláneas, prendas de vestir)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Industria: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750 pruebas   ( Servicios de mantenimiento, elaboración de comidas, productos de Panaderías)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Servicios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2750 pruebas (actividades de limpieza, seguridad, alojamiento, peluquerias, construcción,  taxistas  etc)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Hallazgos.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18% de la muestra tuvo o ha tenido COVID 19.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Solo el 10% de los casos detectados manifestó síntomas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peluquerías y el transporte de pasajeros  tienen las mayores tasas de contagio.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actividades de comunicaciones y  científicas que se desarrollan por teletrabajo tienen las menores tasas de contagio </a:t>
            </a:r>
          </a:p>
        </p:txBody>
      </p:sp>
      <p:pic>
        <p:nvPicPr>
          <p:cNvPr id="11" name="Imagen 10" descr="Imagen que contiene persona, edificio, tabla, hombre&#10;&#10;Descripción generada automáticamente">
            <a:extLst>
              <a:ext uri="{FF2B5EF4-FFF2-40B4-BE49-F238E27FC236}">
                <a16:creationId xmlns:a16="http://schemas.microsoft.com/office/drawing/2014/main" id="{7B9D127F-691B-47A5-8E9F-37B6DD72890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376" y="1389856"/>
            <a:ext cx="2848323" cy="159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913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3BE8641-F45E-4F27-9346-7970063AAF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42" r="3" b="12130"/>
          <a:stretch/>
        </p:blipFill>
        <p:spPr>
          <a:xfrm>
            <a:off x="578285" y="769258"/>
            <a:ext cx="4571980" cy="267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EE82ED-AABD-4F65-A8EB-EC2FD5E37A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1" r="3" b="3"/>
          <a:stretch/>
        </p:blipFill>
        <p:spPr>
          <a:xfrm>
            <a:off x="578285" y="3655813"/>
            <a:ext cx="4571980" cy="236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5002D5EB-81E2-4111-8493-21DCA6746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9" y="1866156"/>
            <a:ext cx="6127315" cy="3607535"/>
          </a:xfrm>
        </p:spPr>
        <p:txBody>
          <a:bodyPr>
            <a:normAutofit/>
          </a:bodyPr>
          <a:lstStyle/>
          <a:p>
            <a:pPr lvl="1"/>
            <a:r>
              <a:rPr lang="es-CO" b="1" dirty="0">
                <a:solidFill>
                  <a:srgbClr val="002060"/>
                </a:solidFill>
              </a:rPr>
              <a:t>Mesa Técnica de Educación:  </a:t>
            </a:r>
            <a:r>
              <a:rPr lang="es-CO" dirty="0">
                <a:solidFill>
                  <a:srgbClr val="002060"/>
                </a:solidFill>
              </a:rPr>
              <a:t>Se Produjeron documentos técnicos para el desarrollo de políticas publicas  </a:t>
            </a:r>
            <a:r>
              <a:rPr lang="es-MX" dirty="0">
                <a:solidFill>
                  <a:srgbClr val="002060"/>
                </a:solidFill>
              </a:rPr>
              <a:t>para mitigar el impacto del cierre de escuelas.</a:t>
            </a:r>
          </a:p>
          <a:p>
            <a:pPr lvl="1"/>
            <a:endParaRPr lang="es-CO" dirty="0">
              <a:solidFill>
                <a:srgbClr val="002060"/>
              </a:solidFill>
            </a:endParaRPr>
          </a:p>
          <a:p>
            <a:pPr lvl="1"/>
            <a:r>
              <a:rPr lang="es-CO" b="1" dirty="0">
                <a:solidFill>
                  <a:srgbClr val="002060"/>
                </a:solidFill>
              </a:rPr>
              <a:t>Mesa Técnica de Movilidad Urbana</a:t>
            </a:r>
            <a:r>
              <a:rPr lang="es-CO" dirty="0">
                <a:solidFill>
                  <a:srgbClr val="002060"/>
                </a:solidFill>
              </a:rPr>
              <a:t>: </a:t>
            </a:r>
            <a:r>
              <a:rPr lang="es-MX" dirty="0">
                <a:solidFill>
                  <a:srgbClr val="002060"/>
                </a:solidFill>
              </a:rPr>
              <a:t>se produjeron 14 contenidos entre infografías de movilidad y de espacio público y </a:t>
            </a:r>
            <a:r>
              <a:rPr lang="es-MX" dirty="0" err="1">
                <a:solidFill>
                  <a:srgbClr val="002060"/>
                </a:solidFill>
              </a:rPr>
              <a:t>docs</a:t>
            </a:r>
            <a:r>
              <a:rPr lang="es-MX" dirty="0">
                <a:solidFill>
                  <a:srgbClr val="002060"/>
                </a:solidFill>
              </a:rPr>
              <a:t> de  buenas practicas de movilidad </a:t>
            </a:r>
          </a:p>
          <a:p>
            <a:pPr marL="457200" lvl="1" indent="0">
              <a:buNone/>
            </a:pPr>
            <a:endParaRPr lang="es-CO" dirty="0">
              <a:solidFill>
                <a:srgbClr val="002060"/>
              </a:solidFill>
            </a:endParaRPr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3A73ABE1-47B2-4C69-BD12-68C97E55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096000" y="732441"/>
            <a:ext cx="52578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chemeClr val="accent1">
                    <a:lumMod val="50000"/>
                  </a:schemeClr>
                </a:solidFill>
              </a:rPr>
              <a:t>Desarrollo Local y Regional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3328062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4F4B9CE-2553-404C-8FBA-67E0F2D7C7ED}"/>
              </a:ext>
            </a:extLst>
          </p:cNvPr>
          <p:cNvSpPr txBox="1"/>
          <p:nvPr/>
        </p:nvSpPr>
        <p:spPr>
          <a:xfrm>
            <a:off x="336340" y="2268845"/>
            <a:ext cx="519813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Fortalecimiento Empresarial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283B4B-1BD7-4AE3-997D-866B1ADD1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08" t="-126640" r="2187" b="126640"/>
          <a:stretch/>
        </p:blipFill>
        <p:spPr>
          <a:xfrm>
            <a:off x="4845361" y="5355645"/>
            <a:ext cx="6651508" cy="77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22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64F3A07-95C6-4CB4-8B7A-54111D72664E}"/>
              </a:ext>
            </a:extLst>
          </p:cNvPr>
          <p:cNvSpPr/>
          <p:nvPr/>
        </p:nvSpPr>
        <p:spPr>
          <a:xfrm>
            <a:off x="795647" y="311635"/>
            <a:ext cx="9963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Comités  Interinstitucionales</a:t>
            </a:r>
            <a:endParaRPr kumimoji="0" lang="es-CO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AD1AA6B-3C61-4D9E-9F41-66B235040C05}"/>
              </a:ext>
            </a:extLst>
          </p:cNvPr>
          <p:cNvSpPr txBox="1">
            <a:spLocks/>
          </p:cNvSpPr>
          <p:nvPr/>
        </p:nvSpPr>
        <p:spPr>
          <a:xfrm>
            <a:off x="269421" y="929749"/>
            <a:ext cx="5592831" cy="4462478"/>
          </a:xfrm>
          <a:prstGeom prst="rect">
            <a:avLst/>
          </a:prstGeom>
        </p:spPr>
        <p:txBody>
          <a:bodyPr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Comité del Puerto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Reactivamos Comité Portuario Interinstitucional de Barranquilla.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Dragado 2021, APP del Río y Obras de estabilización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temas priorizados ante Cormagdalena y la ANI.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Comité de Conectividad: 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 fichas técnicas de proyectos de infraestructura que impactan la Competitividad del departamento y la ciudad. 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proyectos regionales, 8 Departamentales y 6 Distritales 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mil empleos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Más de 20,1 billones de pesos en inversiones 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1.312 kilómetros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32BAAE-113E-46BE-AFCC-1D2E03A5F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014" y="1243999"/>
            <a:ext cx="3942104" cy="2383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5200448-D212-4D64-9C28-F31DE124D02E}"/>
              </a:ext>
            </a:extLst>
          </p:cNvPr>
          <p:cNvSpPr/>
          <p:nvPr/>
        </p:nvSpPr>
        <p:spPr>
          <a:xfrm>
            <a:off x="5958781" y="4332228"/>
            <a:ext cx="54273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Comité de Gestión del servicio eléctrico. 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conjunto con la CRC e Intergremial frente al operador Air-e</a:t>
            </a:r>
          </a:p>
        </p:txBody>
      </p:sp>
    </p:spTree>
    <p:extLst>
      <p:ext uri="{BB962C8B-B14F-4D97-AF65-F5344CB8AC3E}">
        <p14:creationId xmlns:p14="http://schemas.microsoft.com/office/powerpoint/2010/main" val="2733584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13C980A-FC60-453F-B975-46F393DA76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61" r="2484"/>
          <a:stretch/>
        </p:blipFill>
        <p:spPr>
          <a:xfrm>
            <a:off x="659992" y="973014"/>
            <a:ext cx="5034414" cy="5679245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5" name="Marcador de contenido 6">
            <a:extLst>
              <a:ext uri="{FF2B5EF4-FFF2-40B4-BE49-F238E27FC236}">
                <a16:creationId xmlns:a16="http://schemas.microsoft.com/office/drawing/2014/main" id="{906F0694-2CB9-47A3-B6A8-820C7E5EF90C}"/>
              </a:ext>
            </a:extLst>
          </p:cNvPr>
          <p:cNvSpPr txBox="1">
            <a:spLocks/>
          </p:cNvSpPr>
          <p:nvPr/>
        </p:nvSpPr>
        <p:spPr>
          <a:xfrm>
            <a:off x="6199370" y="1105469"/>
            <a:ext cx="5291663" cy="43885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Mesa Técnica de Justicia: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Protransparencia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distintos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claves para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orientado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eficiencia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productividad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la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justicia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ordinaria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Observatorio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Seguridad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durante 2020 se produjeron  4 informes sobre índices de violencia y criminalidad en la Ciudad de Barranquilla y su entorno metropolitano​, se realizó el 1er evento “Diálogos sobre Seguridad Ciudadana​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 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1387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273CDEC7-0B92-429D-8962-BA63CBB00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91" y="855649"/>
            <a:ext cx="5711197" cy="5613834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rgbClr val="002060"/>
                </a:solidFill>
              </a:rPr>
              <a:t>2.371 personas registradas </a:t>
            </a:r>
            <a:r>
              <a:rPr lang="es-MX" sz="2400" dirty="0">
                <a:solidFill>
                  <a:srgbClr val="002060"/>
                </a:solidFill>
              </a:rPr>
              <a:t>en la plataforma www.imaginabarranquilla.com y se recibieron </a:t>
            </a:r>
            <a:r>
              <a:rPr lang="es-MX" sz="2400" b="1" dirty="0">
                <a:solidFill>
                  <a:srgbClr val="002060"/>
                </a:solidFill>
              </a:rPr>
              <a:t>236 ideas con soluciones </a:t>
            </a:r>
            <a:r>
              <a:rPr lang="es-MX" sz="2400" dirty="0">
                <a:solidFill>
                  <a:srgbClr val="002060"/>
                </a:solidFill>
              </a:rPr>
              <a:t>que fomentan la conciencia ciudadana</a:t>
            </a:r>
          </a:p>
          <a:p>
            <a:r>
              <a:rPr lang="es-MX" sz="2400" dirty="0">
                <a:solidFill>
                  <a:srgbClr val="002060"/>
                </a:solidFill>
              </a:rPr>
              <a:t>Se seleccionaron las cinco  principales y se  premió a las dos soluciones mejor evaluadas :</a:t>
            </a:r>
          </a:p>
          <a:p>
            <a:pPr lvl="1"/>
            <a:r>
              <a:rPr lang="es-MX" sz="1800" b="1" dirty="0">
                <a:solidFill>
                  <a:srgbClr val="002060"/>
                </a:solidFill>
              </a:rPr>
              <a:t>Eco </a:t>
            </a:r>
            <a:r>
              <a:rPr lang="es-MX" sz="1800" b="1" dirty="0" err="1">
                <a:solidFill>
                  <a:srgbClr val="002060"/>
                </a:solidFill>
              </a:rPr>
              <a:t>Sanitizing</a:t>
            </a:r>
            <a:r>
              <a:rPr lang="es-MX" sz="1800" b="1" dirty="0">
                <a:solidFill>
                  <a:srgbClr val="002060"/>
                </a:solidFill>
              </a:rPr>
              <a:t> </a:t>
            </a:r>
            <a:r>
              <a:rPr lang="es-MX" sz="1800" dirty="0">
                <a:solidFill>
                  <a:srgbClr val="002060"/>
                </a:solidFill>
              </a:rPr>
              <a:t>Chu, dispensador ecológico de gel </a:t>
            </a:r>
            <a:r>
              <a:rPr lang="es-MX" sz="1800" dirty="0" err="1">
                <a:solidFill>
                  <a:srgbClr val="002060"/>
                </a:solidFill>
              </a:rPr>
              <a:t>antibacterial</a:t>
            </a:r>
            <a:r>
              <a:rPr lang="es-MX" sz="1800" dirty="0">
                <a:solidFill>
                  <a:srgbClr val="002060"/>
                </a:solidFill>
              </a:rPr>
              <a:t> humectante, proyecto emprendedor elaborado por estudiantes del Colegio Hebreo Unión.</a:t>
            </a:r>
          </a:p>
          <a:p>
            <a:pPr lvl="1"/>
            <a:r>
              <a:rPr lang="es-MX" sz="1800" b="1" dirty="0">
                <a:solidFill>
                  <a:srgbClr val="002060"/>
                </a:solidFill>
              </a:rPr>
              <a:t>La </a:t>
            </a:r>
            <a:r>
              <a:rPr lang="es-MX" sz="1800" b="1" dirty="0" err="1">
                <a:solidFill>
                  <a:srgbClr val="002060"/>
                </a:solidFill>
              </a:rPr>
              <a:t>Verbe</a:t>
            </a:r>
            <a:r>
              <a:rPr lang="es-MX" sz="1800" b="1" dirty="0">
                <a:solidFill>
                  <a:srgbClr val="002060"/>
                </a:solidFill>
              </a:rPr>
              <a:t> Ciudadana</a:t>
            </a:r>
            <a:r>
              <a:rPr lang="es-MX" sz="1800" dirty="0">
                <a:solidFill>
                  <a:srgbClr val="002060"/>
                </a:solidFill>
              </a:rPr>
              <a:t>: Con esta idea </a:t>
            </a:r>
            <a:r>
              <a:rPr lang="es-MX" sz="1800" dirty="0" err="1">
                <a:solidFill>
                  <a:srgbClr val="002060"/>
                </a:solidFill>
              </a:rPr>
              <a:t>Rachelle</a:t>
            </a:r>
            <a:r>
              <a:rPr lang="es-MX" sz="1800" dirty="0">
                <a:solidFill>
                  <a:srgbClr val="002060"/>
                </a:solidFill>
              </a:rPr>
              <a:t> Parrado le apuesta a la divulgación de información utilizando un llamativo vehículo de movilidad limpia que con la ayuda de altoparlantes, promueve masivamente la higiene, prevención, autocuidado y promociona el comercio local con cuñas publicitarias para la reapertura segura y sostenible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080D2C26-D4F5-4B03-AE4A-665A5120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207" y="265688"/>
            <a:ext cx="5140036" cy="743239"/>
          </a:xfrm>
        </p:spPr>
        <p:txBody>
          <a:bodyPr>
            <a:normAutofit/>
          </a:bodyPr>
          <a:lstStyle/>
          <a:p>
            <a:r>
              <a:rPr lang="es-CO" sz="4000" b="1" dirty="0">
                <a:solidFill>
                  <a:schemeClr val="accent1">
                    <a:lumMod val="50000"/>
                  </a:schemeClr>
                </a:solidFill>
              </a:rPr>
              <a:t>IMAGINA TU CIUDAD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4DC498-80BB-4336-B025-2B1F9CCEC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25" y="1240387"/>
            <a:ext cx="4997635" cy="499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239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FDF625F-B7E7-4F8D-91BE-408D729529E7}"/>
              </a:ext>
            </a:extLst>
          </p:cNvPr>
          <p:cNvSpPr/>
          <p:nvPr/>
        </p:nvSpPr>
        <p:spPr>
          <a:xfrm>
            <a:off x="5494123" y="884016"/>
            <a:ext cx="5765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Secretar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ía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Técnica de la CRCA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95747970-47AB-455B-9F1F-A6B942E3FB85}"/>
              </a:ext>
            </a:extLst>
          </p:cNvPr>
          <p:cNvSpPr txBox="1">
            <a:spLocks/>
          </p:cNvSpPr>
          <p:nvPr/>
        </p:nvSpPr>
        <p:spPr>
          <a:xfrm>
            <a:off x="5494123" y="1782914"/>
            <a:ext cx="5393779" cy="507508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para la activación de Expedición del Decreto Departamental 0240 del 18/06/2020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Revisión  de la agenda competitividad incluyendo proyectos de Gobernación del Atlántico y Alcaldía de Barranquilla.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Lanzamiento del Programa “Estudiantes en Práctica”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A0D1A1D-5CBF-45E2-A8FF-5B9D406272E1}"/>
              </a:ext>
            </a:extLst>
          </p:cNvPr>
          <p:cNvSpPr/>
          <p:nvPr/>
        </p:nvSpPr>
        <p:spPr>
          <a:xfrm>
            <a:off x="5904430" y="5183790"/>
            <a:ext cx="5514415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Instalación de la Plenaria y el Comité ejecutivo de la nueva CRCIA.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778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1D7359A-33CB-4963-AB71-E2CE4C25FC14}"/>
              </a:ext>
            </a:extLst>
          </p:cNvPr>
          <p:cNvSpPr/>
          <p:nvPr/>
        </p:nvSpPr>
        <p:spPr>
          <a:xfrm>
            <a:off x="769461" y="3150054"/>
            <a:ext cx="36942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Información 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Conexiones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empresariales</a:t>
            </a:r>
            <a:endParaRPr kumimoji="0" lang="es-CO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2237F685-B213-4D79-BED5-CBBA367D9571}"/>
              </a:ext>
            </a:extLst>
          </p:cNvPr>
          <p:cNvSpPr txBox="1">
            <a:spLocks/>
          </p:cNvSpPr>
          <p:nvPr/>
        </p:nvSpPr>
        <p:spPr>
          <a:xfrm>
            <a:off x="4463716" y="3787449"/>
            <a:ext cx="6923946" cy="2161758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Trabajamos en la Generación e integración de Data para la toma de decisiones de los empresarios  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Tablero de inscripción de Protocolos de bioseguridad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Tablero de Reactivación económica</a:t>
            </a:r>
          </a:p>
        </p:txBody>
      </p:sp>
    </p:spTree>
    <p:extLst>
      <p:ext uri="{BB962C8B-B14F-4D97-AF65-F5344CB8AC3E}">
        <p14:creationId xmlns:p14="http://schemas.microsoft.com/office/powerpoint/2010/main" val="34284980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pic>
        <p:nvPicPr>
          <p:cNvPr id="4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70BB2FA3-B405-4B90-86B3-D7FD2A109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642" y="6213326"/>
            <a:ext cx="9242723" cy="6297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12C9FC0-3DFA-43A7-B634-CB9A03726B48}"/>
              </a:ext>
            </a:extLst>
          </p:cNvPr>
          <p:cNvSpPr txBox="1"/>
          <p:nvPr/>
        </p:nvSpPr>
        <p:spPr>
          <a:xfrm>
            <a:off x="-112441" y="362993"/>
            <a:ext cx="117520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/>
                <a:ea typeface="+mn-ea"/>
                <a:cs typeface="+mn-cs"/>
              </a:rPr>
              <a:t>Encuestas realizadas :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/>
                <a:ea typeface="+mn-ea"/>
                <a:cs typeface="+mn-cs"/>
              </a:rPr>
              <a:t>Alianza de  Gremios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F8DFE0-9DDB-4F16-9B5C-64E2D74A2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918" y="6402774"/>
            <a:ext cx="1241391" cy="30660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5CFF8F0-348F-4F14-9A67-C8E74B6ABAF1}"/>
              </a:ext>
            </a:extLst>
          </p:cNvPr>
          <p:cNvSpPr txBox="1"/>
          <p:nvPr/>
        </p:nvSpPr>
        <p:spPr>
          <a:xfrm>
            <a:off x="1675976" y="819561"/>
            <a:ext cx="8310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/>
                <a:ea typeface="+mn-ea"/>
                <a:cs typeface="+mn-cs"/>
              </a:rPr>
              <a:t>16 encuestas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/>
                <a:ea typeface="+mn-ea"/>
                <a:cs typeface="+mn-cs"/>
              </a:rPr>
              <a:t>sobre en dinámica en el tejido empresarial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TC Kabel"/>
              <a:ea typeface="+mn-ea"/>
              <a:cs typeface="+mn-cs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D12F43A-A2B4-4F23-99E1-472F44DEEFDE}"/>
              </a:ext>
            </a:extLst>
          </p:cNvPr>
          <p:cNvCxnSpPr>
            <a:cxnSpLocks/>
          </p:cNvCxnSpPr>
          <p:nvPr/>
        </p:nvCxnSpPr>
        <p:spPr>
          <a:xfrm flipV="1">
            <a:off x="375303" y="3645655"/>
            <a:ext cx="11807214" cy="157"/>
          </a:xfrm>
          <a:prstGeom prst="straightConnector1">
            <a:avLst/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8B1F8D3-6F8B-4466-A399-19CDC3C635A9}"/>
              </a:ext>
            </a:extLst>
          </p:cNvPr>
          <p:cNvSpPr/>
          <p:nvPr/>
        </p:nvSpPr>
        <p:spPr>
          <a:xfrm>
            <a:off x="474372" y="3536796"/>
            <a:ext cx="622958" cy="218032"/>
          </a:xfrm>
          <a:prstGeom prst="roundRect">
            <a:avLst/>
          </a:prstGeom>
          <a:solidFill>
            <a:srgbClr val="00206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FEB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C75C96B-6F66-4A8D-9A52-3B6AC7053A03}"/>
              </a:ext>
            </a:extLst>
          </p:cNvPr>
          <p:cNvSpPr/>
          <p:nvPr/>
        </p:nvSpPr>
        <p:spPr>
          <a:xfrm>
            <a:off x="1439879" y="3537105"/>
            <a:ext cx="732503" cy="217723"/>
          </a:xfrm>
          <a:prstGeom prst="roundRect">
            <a:avLst/>
          </a:prstGeom>
          <a:solidFill>
            <a:srgbClr val="00206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MAR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6BC57DD-FCBE-434B-A608-09B4651176D5}"/>
              </a:ext>
            </a:extLst>
          </p:cNvPr>
          <p:cNvSpPr/>
          <p:nvPr/>
        </p:nvSpPr>
        <p:spPr>
          <a:xfrm>
            <a:off x="2553574" y="3536796"/>
            <a:ext cx="732503" cy="217723"/>
          </a:xfrm>
          <a:prstGeom prst="roundRect">
            <a:avLst/>
          </a:prstGeom>
          <a:solidFill>
            <a:srgbClr val="00206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ABR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7EEE403-9A08-49FF-AFF0-0F04AB3A72E9}"/>
              </a:ext>
            </a:extLst>
          </p:cNvPr>
          <p:cNvSpPr/>
          <p:nvPr/>
        </p:nvSpPr>
        <p:spPr>
          <a:xfrm>
            <a:off x="3627510" y="3536795"/>
            <a:ext cx="732503" cy="217723"/>
          </a:xfrm>
          <a:prstGeom prst="roundRect">
            <a:avLst/>
          </a:prstGeom>
          <a:solidFill>
            <a:srgbClr val="00206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MAY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B226E306-3261-45BE-B33D-9F1C96CD102C}"/>
              </a:ext>
            </a:extLst>
          </p:cNvPr>
          <p:cNvSpPr/>
          <p:nvPr/>
        </p:nvSpPr>
        <p:spPr>
          <a:xfrm>
            <a:off x="4688199" y="3536795"/>
            <a:ext cx="732503" cy="217723"/>
          </a:xfrm>
          <a:prstGeom prst="roundRect">
            <a:avLst/>
          </a:prstGeom>
          <a:solidFill>
            <a:srgbClr val="00206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JUN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EAE507F-4811-4BA3-8028-82B304750DAC}"/>
              </a:ext>
            </a:extLst>
          </p:cNvPr>
          <p:cNvSpPr/>
          <p:nvPr/>
        </p:nvSpPr>
        <p:spPr>
          <a:xfrm>
            <a:off x="5775022" y="3536795"/>
            <a:ext cx="732503" cy="217723"/>
          </a:xfrm>
          <a:prstGeom prst="roundRect">
            <a:avLst/>
          </a:prstGeom>
          <a:solidFill>
            <a:srgbClr val="00206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JUL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E231C10B-31BD-4559-BBA9-4518054C4362}"/>
              </a:ext>
            </a:extLst>
          </p:cNvPr>
          <p:cNvSpPr/>
          <p:nvPr/>
        </p:nvSpPr>
        <p:spPr>
          <a:xfrm>
            <a:off x="6866165" y="3536794"/>
            <a:ext cx="732503" cy="217723"/>
          </a:xfrm>
          <a:prstGeom prst="roundRect">
            <a:avLst/>
          </a:prstGeom>
          <a:solidFill>
            <a:srgbClr val="00206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AGO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D18A0712-556C-4422-8E7E-715B7D0E2E01}"/>
              </a:ext>
            </a:extLst>
          </p:cNvPr>
          <p:cNvSpPr/>
          <p:nvPr/>
        </p:nvSpPr>
        <p:spPr>
          <a:xfrm>
            <a:off x="7927034" y="3536795"/>
            <a:ext cx="732503" cy="217723"/>
          </a:xfrm>
          <a:prstGeom prst="roundRect">
            <a:avLst/>
          </a:prstGeom>
          <a:solidFill>
            <a:srgbClr val="00206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SEP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510E3084-18EA-437A-805D-DF9B45F9B5B7}"/>
              </a:ext>
            </a:extLst>
          </p:cNvPr>
          <p:cNvSpPr/>
          <p:nvPr/>
        </p:nvSpPr>
        <p:spPr>
          <a:xfrm>
            <a:off x="9005695" y="3536795"/>
            <a:ext cx="732503" cy="217723"/>
          </a:xfrm>
          <a:prstGeom prst="roundRect">
            <a:avLst/>
          </a:prstGeom>
          <a:solidFill>
            <a:srgbClr val="00206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OCT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24262B23-E6A9-42D7-B0C9-FAD721D74DB2}"/>
              </a:ext>
            </a:extLst>
          </p:cNvPr>
          <p:cNvSpPr/>
          <p:nvPr/>
        </p:nvSpPr>
        <p:spPr>
          <a:xfrm>
            <a:off x="10001916" y="3536795"/>
            <a:ext cx="732503" cy="217723"/>
          </a:xfrm>
          <a:prstGeom prst="roundRect">
            <a:avLst/>
          </a:prstGeom>
          <a:solidFill>
            <a:srgbClr val="00206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NOV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A4412A2A-4C36-4F87-8D78-39A8B6F0227F}"/>
              </a:ext>
            </a:extLst>
          </p:cNvPr>
          <p:cNvSpPr/>
          <p:nvPr/>
        </p:nvSpPr>
        <p:spPr>
          <a:xfrm>
            <a:off x="10949155" y="3536795"/>
            <a:ext cx="732503" cy="217723"/>
          </a:xfrm>
          <a:prstGeom prst="roundRect">
            <a:avLst/>
          </a:prstGeom>
          <a:solidFill>
            <a:srgbClr val="00206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DIC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698652B-E3D9-4183-8442-3DC4FFEDA62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8293286" y="3754518"/>
            <a:ext cx="0" cy="1921856"/>
          </a:xfrm>
          <a:prstGeom prst="line">
            <a:avLst/>
          </a:prstGeom>
          <a:ln cap="rnd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5B7B9C7-CED1-42B1-B256-FEA38BEFF054}"/>
              </a:ext>
            </a:extLst>
          </p:cNvPr>
          <p:cNvSpPr/>
          <p:nvPr/>
        </p:nvSpPr>
        <p:spPr>
          <a:xfrm>
            <a:off x="7387692" y="3898195"/>
            <a:ext cx="1790236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Encuesta medición dinámica Empresarial CCB-</a:t>
            </a:r>
            <a:r>
              <a:rPr kumimoji="0" lang="es-CO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Fundesarrollo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D910FAF-6C08-4AA6-9EDD-D70407594A8D}"/>
              </a:ext>
            </a:extLst>
          </p:cNvPr>
          <p:cNvSpPr/>
          <p:nvPr/>
        </p:nvSpPr>
        <p:spPr>
          <a:xfrm>
            <a:off x="7380454" y="4666984"/>
            <a:ext cx="1790236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Las peluquerías y su reactivación(Rutas de reactivación)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D59E780-14BE-4BDE-956B-E8A660A4DDD9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139168" y="3754518"/>
            <a:ext cx="2106" cy="1038999"/>
          </a:xfrm>
          <a:prstGeom prst="line">
            <a:avLst/>
          </a:prstGeom>
          <a:ln cap="rnd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150DF21-E7ED-4F83-9B6C-B6A64028BB20}"/>
              </a:ext>
            </a:extLst>
          </p:cNvPr>
          <p:cNvSpPr/>
          <p:nvPr/>
        </p:nvSpPr>
        <p:spPr>
          <a:xfrm>
            <a:off x="5332180" y="3946075"/>
            <a:ext cx="1644535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Impacto Económico del COVID-19 en el Dpto. Atlántico -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4AB0B693-E0E3-4A7D-93E9-ACE5BEA68AE2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7232417" y="1310048"/>
            <a:ext cx="28656" cy="2226746"/>
          </a:xfrm>
          <a:prstGeom prst="line">
            <a:avLst/>
          </a:prstGeom>
          <a:ln cap="rnd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4B5B81D-D886-4ED9-ADF3-F78A218E2B7B}"/>
              </a:ext>
            </a:extLst>
          </p:cNvPr>
          <p:cNvSpPr/>
          <p:nvPr/>
        </p:nvSpPr>
        <p:spPr>
          <a:xfrm>
            <a:off x="6468117" y="2601933"/>
            <a:ext cx="156134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Ritmo Empresarial </a:t>
            </a:r>
            <a:r>
              <a:rPr kumimoji="0" lang="es-MX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II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Semestre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EB18F8F-B786-44C4-8C2F-A89684198CC0}"/>
              </a:ext>
            </a:extLst>
          </p:cNvPr>
          <p:cNvSpPr/>
          <p:nvPr/>
        </p:nvSpPr>
        <p:spPr>
          <a:xfrm>
            <a:off x="6308566" y="1613478"/>
            <a:ext cx="203706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Evaluación de impacto y necesidades en el Sector Hotelero ante el COVID-19 (Rutas reactivación)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12A1EB13-CFAC-4E36-A938-7D26BEC4B638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5054451" y="2152890"/>
            <a:ext cx="4310" cy="1383905"/>
          </a:xfrm>
          <a:prstGeom prst="line">
            <a:avLst/>
          </a:prstGeom>
          <a:ln cap="rnd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>
            <a:extLst>
              <a:ext uri="{FF2B5EF4-FFF2-40B4-BE49-F238E27FC236}">
                <a16:creationId xmlns:a16="http://schemas.microsoft.com/office/drawing/2014/main" id="{23C2A4AF-19B4-4611-96FA-0E0220F0D55A}"/>
              </a:ext>
            </a:extLst>
          </p:cNvPr>
          <p:cNvSpPr/>
          <p:nvPr/>
        </p:nvSpPr>
        <p:spPr>
          <a:xfrm>
            <a:off x="4273777" y="2491545"/>
            <a:ext cx="1561346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Impacto Económico del COVID-19 en el Dpto. Atlántico –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55916893-E199-4E72-B843-A56ED35ACB81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2906389" y="3754519"/>
            <a:ext cx="13437" cy="2006901"/>
          </a:xfrm>
          <a:prstGeom prst="line">
            <a:avLst/>
          </a:prstGeom>
          <a:ln cap="rnd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884732E-3D67-4C9C-9422-65EB38479ABE}"/>
              </a:ext>
            </a:extLst>
          </p:cNvPr>
          <p:cNvSpPr/>
          <p:nvPr/>
        </p:nvSpPr>
        <p:spPr>
          <a:xfrm>
            <a:off x="2236984" y="3845815"/>
            <a:ext cx="1343514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Impacto Económico del COVID-19 en el Dpto. Atlántico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5DFE4315-3503-4E4A-8EF2-79149BE5C423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806131" y="2152890"/>
            <a:ext cx="0" cy="1384215"/>
          </a:xfrm>
          <a:prstGeom prst="line">
            <a:avLst/>
          </a:prstGeom>
          <a:ln cap="rnd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33">
            <a:extLst>
              <a:ext uri="{FF2B5EF4-FFF2-40B4-BE49-F238E27FC236}">
                <a16:creationId xmlns:a16="http://schemas.microsoft.com/office/drawing/2014/main" id="{E8DE0EBA-49FC-443E-B6A4-7CA84A286ACB}"/>
              </a:ext>
            </a:extLst>
          </p:cNvPr>
          <p:cNvSpPr/>
          <p:nvPr/>
        </p:nvSpPr>
        <p:spPr>
          <a:xfrm>
            <a:off x="1160894" y="2528059"/>
            <a:ext cx="1343514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Perspectivas del impacto generado por el COVID-19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73AAF81F-9EFC-4698-9275-AF943DEF1645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785851" y="3754828"/>
            <a:ext cx="0" cy="1358946"/>
          </a:xfrm>
          <a:prstGeom prst="line">
            <a:avLst/>
          </a:prstGeom>
          <a:ln cap="rnd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E64DC6C-3A1B-4329-8E45-4DB34029D403}"/>
              </a:ext>
            </a:extLst>
          </p:cNvPr>
          <p:cNvSpPr/>
          <p:nvPr/>
        </p:nvSpPr>
        <p:spPr>
          <a:xfrm>
            <a:off x="308523" y="3913624"/>
            <a:ext cx="106447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Ritmo Empresarial I Semestre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0BFA8D79-90C0-4280-AB80-98EDC5DEB0DF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9371947" y="1109067"/>
            <a:ext cx="0" cy="2427728"/>
          </a:xfrm>
          <a:prstGeom prst="line">
            <a:avLst/>
          </a:prstGeom>
          <a:ln cap="rnd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A15AE6F-BA79-4872-ABA0-B8CDD39C0DDA}"/>
              </a:ext>
            </a:extLst>
          </p:cNvPr>
          <p:cNvSpPr/>
          <p:nvPr/>
        </p:nvSpPr>
        <p:spPr>
          <a:xfrm>
            <a:off x="8514229" y="1608688"/>
            <a:ext cx="1858338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Encuesta Reactivación del Sector Hotelero (Rutas de reactivación)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A6FFBB14-8FCA-47E7-BC4B-8D943F8E96A8}"/>
              </a:ext>
            </a:extLst>
          </p:cNvPr>
          <p:cNvSpPr/>
          <p:nvPr/>
        </p:nvSpPr>
        <p:spPr>
          <a:xfrm>
            <a:off x="8484573" y="2467731"/>
            <a:ext cx="1771069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Encuesta Reactivación Económica </a:t>
            </a:r>
            <a:r>
              <a:rPr kumimoji="0" lang="es-CO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CCBaq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-Confecámaras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2F284044-7A63-4252-9501-142477F819A5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11315407" y="895585"/>
            <a:ext cx="0" cy="2641210"/>
          </a:xfrm>
          <a:prstGeom prst="line">
            <a:avLst/>
          </a:prstGeom>
          <a:ln cap="rnd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ángulo 40">
            <a:extLst>
              <a:ext uri="{FF2B5EF4-FFF2-40B4-BE49-F238E27FC236}">
                <a16:creationId xmlns:a16="http://schemas.microsoft.com/office/drawing/2014/main" id="{37E9E9DD-FEA2-4BE5-A310-C032A6D5A1C1}"/>
              </a:ext>
            </a:extLst>
          </p:cNvPr>
          <p:cNvSpPr/>
          <p:nvPr/>
        </p:nvSpPr>
        <p:spPr>
          <a:xfrm>
            <a:off x="10532321" y="1310048"/>
            <a:ext cx="1566172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CEO </a:t>
            </a:r>
            <a:r>
              <a:rPr kumimoji="0" lang="es-CO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Survey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</a:t>
            </a:r>
            <a:r>
              <a:rPr kumimoji="0" lang="es-CO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PriceWC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, CRC, </a:t>
            </a:r>
            <a:r>
              <a:rPr kumimoji="0" lang="es-CO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CCBaq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, ANDI, ACOPI 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C24534C8-38A2-4541-BCD4-0559351E7186}"/>
              </a:ext>
            </a:extLst>
          </p:cNvPr>
          <p:cNvSpPr/>
          <p:nvPr/>
        </p:nvSpPr>
        <p:spPr>
          <a:xfrm>
            <a:off x="10416498" y="2267675"/>
            <a:ext cx="1790232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Precepción y expectativas ante la gestión de </a:t>
            </a:r>
            <a:r>
              <a:rPr kumimoji="0" lang="es-CO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CCBaq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(</a:t>
            </a:r>
            <a:r>
              <a:rPr kumimoji="0" lang="es-CO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Yanhass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C97DB17D-4B2A-4A83-A6B9-E4220C5DC5C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0368168" y="3754518"/>
            <a:ext cx="30203" cy="1971827"/>
          </a:xfrm>
          <a:prstGeom prst="line">
            <a:avLst/>
          </a:prstGeom>
          <a:ln cap="rnd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077F3227-2E97-4A9B-93A9-A4D26E7CED6D}"/>
              </a:ext>
            </a:extLst>
          </p:cNvPr>
          <p:cNvSpPr/>
          <p:nvPr/>
        </p:nvSpPr>
        <p:spPr>
          <a:xfrm>
            <a:off x="9294791" y="3913445"/>
            <a:ext cx="2177824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Percepción empresarial ante la reactivación económica post COVID19 (Proyecto Alcaldía-CBF20)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1E216C86-2CE3-4CC9-89E4-7D638F4A630D}"/>
              </a:ext>
            </a:extLst>
          </p:cNvPr>
          <p:cNvSpPr/>
          <p:nvPr/>
        </p:nvSpPr>
        <p:spPr>
          <a:xfrm>
            <a:off x="9228293" y="4914418"/>
            <a:ext cx="2244322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Percepción empresarial ante la reactivación económica post COVID19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DC148182-7631-4D1F-9528-46EFDE702799}"/>
              </a:ext>
            </a:extLst>
          </p:cNvPr>
          <p:cNvSpPr/>
          <p:nvPr/>
        </p:nvSpPr>
        <p:spPr>
          <a:xfrm>
            <a:off x="1912920" y="4889288"/>
            <a:ext cx="2014459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Encuesta de Medición de Impacto COVID19-Confecámaras-CCBaq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99D27D8C-F9B8-4245-AD2C-6BE6EBE7CCD0}"/>
              </a:ext>
            </a:extLst>
          </p:cNvPr>
          <p:cNvSpPr/>
          <p:nvPr/>
        </p:nvSpPr>
        <p:spPr>
          <a:xfrm>
            <a:off x="4412138" y="1078922"/>
            <a:ext cx="249464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+4.600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encuestas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419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3" y="0"/>
            <a:ext cx="12189149" cy="6858000"/>
          </a:xfrm>
          <a:prstGeom prst="rect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327087E1-F65B-42F3-91A9-BD061966C723}"/>
              </a:ext>
            </a:extLst>
          </p:cNvPr>
          <p:cNvCxnSpPr>
            <a:cxnSpLocks/>
          </p:cNvCxnSpPr>
          <p:nvPr/>
        </p:nvCxnSpPr>
        <p:spPr>
          <a:xfrm flipV="1">
            <a:off x="2781109" y="2683168"/>
            <a:ext cx="8240821" cy="7613"/>
          </a:xfrm>
          <a:prstGeom prst="straightConnector1">
            <a:avLst/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C16782BB-716E-49C2-817D-DD048C622775}"/>
              </a:ext>
            </a:extLst>
          </p:cNvPr>
          <p:cNvSpPr/>
          <p:nvPr/>
        </p:nvSpPr>
        <p:spPr>
          <a:xfrm>
            <a:off x="1343310" y="725975"/>
            <a:ext cx="9834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Encuesta de impacto económico de la situación generada por el Covid-19 en el departamento del Atlántico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FB16193-2738-4C2A-89DC-BD7B3CAD5851}"/>
              </a:ext>
            </a:extLst>
          </p:cNvPr>
          <p:cNvSpPr/>
          <p:nvPr/>
        </p:nvSpPr>
        <p:spPr>
          <a:xfrm>
            <a:off x="5724511" y="2964799"/>
            <a:ext cx="2510287" cy="1455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64%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de las empresas presentaba reducción en sus ventas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A95D561-9678-442D-89BC-B8B1B0A8196F}"/>
              </a:ext>
            </a:extLst>
          </p:cNvPr>
          <p:cNvSpPr/>
          <p:nvPr/>
        </p:nvSpPr>
        <p:spPr>
          <a:xfrm>
            <a:off x="2782931" y="2964799"/>
            <a:ext cx="2510287" cy="164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66%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de la empresas tuvo una reducción de sus ventas mayor al 50%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E81A06E-9219-4FD4-A5B4-11FF7737706A}"/>
              </a:ext>
            </a:extLst>
          </p:cNvPr>
          <p:cNvSpPr/>
          <p:nvPr/>
        </p:nvSpPr>
        <p:spPr>
          <a:xfrm>
            <a:off x="119270" y="2885925"/>
            <a:ext cx="1678676" cy="164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Estimación de reducción en las ventas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262B5F6-3408-4BAD-9DE3-C67E298348C9}"/>
              </a:ext>
            </a:extLst>
          </p:cNvPr>
          <p:cNvSpPr/>
          <p:nvPr/>
        </p:nvSpPr>
        <p:spPr>
          <a:xfrm>
            <a:off x="2937379" y="2466364"/>
            <a:ext cx="2201390" cy="399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Marzo - Abril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D6EB8CC-4C08-4C4D-9B6C-4D794BE1EC0D}"/>
              </a:ext>
            </a:extLst>
          </p:cNvPr>
          <p:cNvSpPr/>
          <p:nvPr/>
        </p:nvSpPr>
        <p:spPr>
          <a:xfrm>
            <a:off x="5570062" y="2466364"/>
            <a:ext cx="2201390" cy="399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Mayo - Junio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B6763D9-8A0D-43BE-9640-03F05103BE71}"/>
              </a:ext>
            </a:extLst>
          </p:cNvPr>
          <p:cNvSpPr/>
          <p:nvPr/>
        </p:nvSpPr>
        <p:spPr>
          <a:xfrm>
            <a:off x="8521326" y="2963810"/>
            <a:ext cx="2559315" cy="1455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47%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de las empresas presentaron reducción en sus ventas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9375FFE-0870-4DA2-A25C-D0BB3504BA2E}"/>
              </a:ext>
            </a:extLst>
          </p:cNvPr>
          <p:cNvSpPr/>
          <p:nvPr/>
        </p:nvSpPr>
        <p:spPr>
          <a:xfrm>
            <a:off x="8295996" y="2498535"/>
            <a:ext cx="2201390" cy="369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Reactivación</a:t>
            </a:r>
          </a:p>
        </p:txBody>
      </p:sp>
      <p:pic>
        <p:nvPicPr>
          <p:cNvPr id="17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085D3452-22D1-460F-94CE-4C899B69C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" y="6095060"/>
            <a:ext cx="9242723" cy="62977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C51DD72-F429-416B-A1A0-2E472B8BD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812" y="5820284"/>
            <a:ext cx="1241391" cy="30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31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149" cy="6858000"/>
          </a:xfrm>
          <a:prstGeom prst="rect">
            <a:avLst/>
          </a:prstGeom>
        </p:spPr>
      </p:pic>
      <p:graphicFrame>
        <p:nvGraphicFramePr>
          <p:cNvPr id="44" name="Gráfico 43">
            <a:extLst>
              <a:ext uri="{FF2B5EF4-FFF2-40B4-BE49-F238E27FC236}">
                <a16:creationId xmlns:a16="http://schemas.microsoft.com/office/drawing/2014/main" id="{43C13D08-AFA4-4B23-8A2E-E87F87B431BC}"/>
              </a:ext>
            </a:extLst>
          </p:cNvPr>
          <p:cNvGraphicFramePr>
            <a:graphicFrameLocks/>
          </p:cNvGraphicFramePr>
          <p:nvPr/>
        </p:nvGraphicFramePr>
        <p:xfrm>
          <a:off x="328636" y="1295246"/>
          <a:ext cx="5583475" cy="5065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" name="Rectángulo 45">
            <a:extLst>
              <a:ext uri="{FF2B5EF4-FFF2-40B4-BE49-F238E27FC236}">
                <a16:creationId xmlns:a16="http://schemas.microsoft.com/office/drawing/2014/main" id="{EA6A1185-7AB8-43EF-AD8E-F39D227C9321}"/>
              </a:ext>
            </a:extLst>
          </p:cNvPr>
          <p:cNvSpPr/>
          <p:nvPr/>
        </p:nvSpPr>
        <p:spPr>
          <a:xfrm>
            <a:off x="328636" y="262466"/>
            <a:ext cx="7704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Encuesta impacto económico del coronavirus en las empresas del departamento del Atlántico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</a:b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AC54161C-CA43-468B-AA09-8EFED6F42052}"/>
              </a:ext>
            </a:extLst>
          </p:cNvPr>
          <p:cNvSpPr/>
          <p:nvPr/>
        </p:nvSpPr>
        <p:spPr>
          <a:xfrm>
            <a:off x="6014242" y="2298264"/>
            <a:ext cx="3309987" cy="164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El 66% de la muestra tuvo afectaciones en sus ventas superiores al 50%</a:t>
            </a:r>
          </a:p>
        </p:txBody>
      </p:sp>
    </p:spTree>
    <p:extLst>
      <p:ext uri="{BB962C8B-B14F-4D97-AF65-F5344CB8AC3E}">
        <p14:creationId xmlns:p14="http://schemas.microsoft.com/office/powerpoint/2010/main" val="3897037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149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16782BB-716E-49C2-817D-DD048C622775}"/>
              </a:ext>
            </a:extLst>
          </p:cNvPr>
          <p:cNvSpPr/>
          <p:nvPr/>
        </p:nvSpPr>
        <p:spPr>
          <a:xfrm>
            <a:off x="328635" y="262466"/>
            <a:ext cx="96237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Encuesta de impacto económico de la situación generada por el Covid-19 en el departamento del Atlántico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</a:b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8455FFE-3432-481E-9B9B-24CAF68247F0}"/>
              </a:ext>
            </a:extLst>
          </p:cNvPr>
          <p:cNvGraphicFramePr>
            <a:graphicFrameLocks/>
          </p:cNvGraphicFramePr>
          <p:nvPr/>
        </p:nvGraphicFramePr>
        <p:xfrm>
          <a:off x="489002" y="1209821"/>
          <a:ext cx="7820111" cy="4992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AFB16193-2738-4C2A-89DC-BD7B3CAD5851}"/>
              </a:ext>
            </a:extLst>
          </p:cNvPr>
          <p:cNvSpPr/>
          <p:nvPr/>
        </p:nvSpPr>
        <p:spPr>
          <a:xfrm>
            <a:off x="7339757" y="1571372"/>
            <a:ext cx="244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prstClr val="black">
                    <a:lumMod val="95000"/>
                    <a:lumOff val="5000"/>
                  </a:prstClr>
                </a:solidFill>
                <a:latin typeface="ITC Kabel" panose="02000503000000000000" pitchFamily="50" charset="0"/>
                <a:ea typeface="+mn-ea"/>
                <a:cs typeface="+mn-cs"/>
              </a:defRPr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64%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de las empresas presentaba reducciones 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E1B485-4D79-4486-91AF-38B4892F40A8}"/>
              </a:ext>
            </a:extLst>
          </p:cNvPr>
          <p:cNvSpPr/>
          <p:nvPr/>
        </p:nvSpPr>
        <p:spPr>
          <a:xfrm>
            <a:off x="7469174" y="3642154"/>
            <a:ext cx="2444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prstClr val="black">
                    <a:lumMod val="95000"/>
                    <a:lumOff val="5000"/>
                  </a:prstClr>
                </a:solidFill>
                <a:latin typeface="ITC Kabel" panose="02000503000000000000" pitchFamily="50" charset="0"/>
                <a:ea typeface="+mn-ea"/>
                <a:cs typeface="+mn-cs"/>
              </a:defRPr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Fuente: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Encuesta de impacto económico de la situación generada por el Covid-19 en el departamento del Atlántico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prstClr val="black">
                    <a:lumMod val="95000"/>
                    <a:lumOff val="5000"/>
                  </a:prstClr>
                </a:solidFill>
                <a:latin typeface="ITC Kabel" panose="02000503000000000000" pitchFamily="50" charset="0"/>
                <a:ea typeface="+mn-ea"/>
                <a:cs typeface="+mn-cs"/>
              </a:defRPr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 (Fecha de aplicación 2JUN2020)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TC Kabel" panose="02000503000000000000" pitchFamily="50" charset="0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609F63C-4523-43EA-AF6F-3B0DC8CA840B}"/>
              </a:ext>
            </a:extLst>
          </p:cNvPr>
          <p:cNvSpPr/>
          <p:nvPr/>
        </p:nvSpPr>
        <p:spPr>
          <a:xfrm>
            <a:off x="7339757" y="2523945"/>
            <a:ext cx="244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prstClr val="black">
                    <a:lumMod val="95000"/>
                    <a:lumOff val="5000"/>
                  </a:prstClr>
                </a:solidFill>
                <a:latin typeface="ITC Kabel" panose="02000503000000000000" pitchFamily="50" charset="0"/>
                <a:ea typeface="+mn-ea"/>
                <a:cs typeface="+mn-cs"/>
              </a:defRPr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64%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TC Kabel" panose="02000503000000000000" pitchFamily="50" charset="0"/>
                <a:ea typeface="+mn-ea"/>
                <a:cs typeface="+mn-cs"/>
              </a:rPr>
              <a:t>de las empresas presentaba reducciones s</a:t>
            </a:r>
          </a:p>
        </p:txBody>
      </p:sp>
    </p:spTree>
    <p:extLst>
      <p:ext uri="{BB962C8B-B14F-4D97-AF65-F5344CB8AC3E}">
        <p14:creationId xmlns:p14="http://schemas.microsoft.com/office/powerpoint/2010/main" val="723674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021846-F5E0-4B2E-ACED-B4C8322EC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9" t="-1" r="53567" b="20"/>
          <a:stretch/>
        </p:blipFill>
        <p:spPr>
          <a:xfrm>
            <a:off x="0" y="1282"/>
            <a:ext cx="4941870" cy="68567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6489D7-AE8C-4143-86C7-7BEF30C45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65" t="10065" r="30698" b="41633"/>
          <a:stretch/>
        </p:blipFill>
        <p:spPr>
          <a:xfrm>
            <a:off x="4541177" y="1674687"/>
            <a:ext cx="2496622" cy="3277456"/>
          </a:xfrm>
          <a:prstGeom prst="rect">
            <a:avLst/>
          </a:prstGeom>
        </p:spPr>
      </p:pic>
      <p:sp>
        <p:nvSpPr>
          <p:cNvPr id="4" name="3 CuadroTexto">
            <a:extLst>
              <a:ext uri="{FF2B5EF4-FFF2-40B4-BE49-F238E27FC236}">
                <a16:creationId xmlns:a16="http://schemas.microsoft.com/office/drawing/2014/main" id="{6A302109-8F1E-413D-BB1C-FA3F8E891ACF}"/>
              </a:ext>
            </a:extLst>
          </p:cNvPr>
          <p:cNvSpPr txBox="1"/>
          <p:nvPr/>
        </p:nvSpPr>
        <p:spPr>
          <a:xfrm>
            <a:off x="8467590" y="86931"/>
            <a:ext cx="2041643" cy="1004800"/>
          </a:xfrm>
          <a:prstGeom prst="rect">
            <a:avLst/>
          </a:prstGeom>
          <a:noFill/>
        </p:spPr>
        <p:txBody>
          <a:bodyPr wrap="square" lIns="80682" tIns="40341" rIns="80682" bIns="40341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5" name="15 CuadroTexto">
            <a:extLst>
              <a:ext uri="{FF2B5EF4-FFF2-40B4-BE49-F238E27FC236}">
                <a16:creationId xmlns:a16="http://schemas.microsoft.com/office/drawing/2014/main" id="{92A7482D-43D8-4DE2-961D-21B003D08BAA}"/>
              </a:ext>
            </a:extLst>
          </p:cNvPr>
          <p:cNvSpPr txBox="1"/>
          <p:nvPr/>
        </p:nvSpPr>
        <p:spPr>
          <a:xfrm>
            <a:off x="7944392" y="852800"/>
            <a:ext cx="3088045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24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Conferencistas</a:t>
            </a:r>
          </a:p>
        </p:txBody>
      </p:sp>
      <p:sp>
        <p:nvSpPr>
          <p:cNvPr id="6" name="3 CuadroTexto">
            <a:extLst>
              <a:ext uri="{FF2B5EF4-FFF2-40B4-BE49-F238E27FC236}">
                <a16:creationId xmlns:a16="http://schemas.microsoft.com/office/drawing/2014/main" id="{3904E776-0AEC-4F9B-BE34-2FE85D8AEB60}"/>
              </a:ext>
            </a:extLst>
          </p:cNvPr>
          <p:cNvSpPr txBox="1"/>
          <p:nvPr/>
        </p:nvSpPr>
        <p:spPr>
          <a:xfrm>
            <a:off x="8198414" y="1603199"/>
            <a:ext cx="2579999" cy="1167793"/>
          </a:xfrm>
          <a:prstGeom prst="rect">
            <a:avLst/>
          </a:prstGeom>
          <a:noFill/>
        </p:spPr>
        <p:txBody>
          <a:bodyPr wrap="square" lIns="80682" tIns="40341" rIns="80682" bIns="40341" rtlCol="0" anchor="t">
            <a:spAutoFit/>
          </a:bodyPr>
          <a:lstStyle>
            <a:defPPr>
              <a:defRPr lang="es-CO"/>
            </a:defPPr>
            <a:lvl1pPr algn="ctr">
              <a:defRPr sz="6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1.082</a:t>
            </a:r>
          </a:p>
        </p:txBody>
      </p:sp>
      <p:sp>
        <p:nvSpPr>
          <p:cNvPr id="7" name="15 CuadroTexto">
            <a:extLst>
              <a:ext uri="{FF2B5EF4-FFF2-40B4-BE49-F238E27FC236}">
                <a16:creationId xmlns:a16="http://schemas.microsoft.com/office/drawing/2014/main" id="{9C5E8C4C-8E24-4901-B63C-105352AD2A4D}"/>
              </a:ext>
            </a:extLst>
          </p:cNvPr>
          <p:cNvSpPr txBox="1"/>
          <p:nvPr/>
        </p:nvSpPr>
        <p:spPr>
          <a:xfrm>
            <a:off x="8038501" y="2507522"/>
            <a:ext cx="3088045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24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24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Asistentes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8BF5ACC-E2DA-4DA9-A1C9-20604E6190AA}"/>
              </a:ext>
            </a:extLst>
          </p:cNvPr>
          <p:cNvSpPr/>
          <p:nvPr/>
        </p:nvSpPr>
        <p:spPr>
          <a:xfrm>
            <a:off x="7487478" y="4162244"/>
            <a:ext cx="4319498" cy="9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24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Representantes de medios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24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comunicación inscritos</a:t>
            </a:r>
          </a:p>
        </p:txBody>
      </p:sp>
      <p:sp>
        <p:nvSpPr>
          <p:cNvPr id="9" name="3 CuadroTexto">
            <a:extLst>
              <a:ext uri="{FF2B5EF4-FFF2-40B4-BE49-F238E27FC236}">
                <a16:creationId xmlns:a16="http://schemas.microsoft.com/office/drawing/2014/main" id="{FD270EC9-75A6-4509-8422-CBEC4130538A}"/>
              </a:ext>
            </a:extLst>
          </p:cNvPr>
          <p:cNvSpPr txBox="1"/>
          <p:nvPr/>
        </p:nvSpPr>
        <p:spPr>
          <a:xfrm>
            <a:off x="8467591" y="3246402"/>
            <a:ext cx="2041643" cy="1004800"/>
          </a:xfrm>
          <a:prstGeom prst="rect">
            <a:avLst/>
          </a:prstGeom>
          <a:noFill/>
        </p:spPr>
        <p:txBody>
          <a:bodyPr wrap="square" lIns="80682" tIns="40341" rIns="80682" bIns="40341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68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F11D58C-120D-4FF6-B6B8-EC9FB6E2AE4D}"/>
              </a:ext>
            </a:extLst>
          </p:cNvPr>
          <p:cNvSpPr/>
          <p:nvPr/>
        </p:nvSpPr>
        <p:spPr>
          <a:xfrm>
            <a:off x="8604616" y="6005200"/>
            <a:ext cx="1792414" cy="526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24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 </a:t>
            </a:r>
            <a:r>
              <a:rPr kumimoji="0" lang="es-CO" sz="2824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</a:t>
            </a:r>
            <a:r>
              <a:rPr kumimoji="0" lang="es-CO" sz="2824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348FC1F-8BDC-48A5-8DB3-3D4088E538FD}"/>
              </a:ext>
            </a:extLst>
          </p:cNvPr>
          <p:cNvSpPr/>
          <p:nvPr/>
        </p:nvSpPr>
        <p:spPr>
          <a:xfrm>
            <a:off x="7255657" y="5340699"/>
            <a:ext cx="44903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$362.389.703</a:t>
            </a:r>
          </a:p>
        </p:txBody>
      </p:sp>
    </p:spTree>
    <p:extLst>
      <p:ext uri="{BB962C8B-B14F-4D97-AF65-F5344CB8AC3E}">
        <p14:creationId xmlns:p14="http://schemas.microsoft.com/office/powerpoint/2010/main" val="1412229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B16CB28-EE50-4468-BD71-73AD714B518B}"/>
              </a:ext>
            </a:extLst>
          </p:cNvPr>
          <p:cNvSpPr txBox="1"/>
          <p:nvPr/>
        </p:nvSpPr>
        <p:spPr>
          <a:xfrm>
            <a:off x="4916431" y="1203111"/>
            <a:ext cx="6652503" cy="7218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flujo de formación e información se traduce en conocimiento para nuestro tejido empresarial.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F1F442-AA4C-4A33-9D41-24421E2281F4}"/>
              </a:ext>
            </a:extLst>
          </p:cNvPr>
          <p:cNvSpPr txBox="1"/>
          <p:nvPr/>
        </p:nvSpPr>
        <p:spPr>
          <a:xfrm>
            <a:off x="4500282" y="2252237"/>
            <a:ext cx="735638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 de formación,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24.342 participantes entre empresarios, emprendedores, estudiantes.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Los espacios virtuales más asistidos: Actualización tributaria, estrategia y manejo de comunicación en tiempos de crisis y PAEF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4.979 empresas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5DA595-1BB9-472E-B765-7218EF29A345}"/>
              </a:ext>
            </a:extLst>
          </p:cNvPr>
          <p:cNvSpPr txBox="1"/>
          <p:nvPr/>
        </p:nvSpPr>
        <p:spPr>
          <a:xfrm>
            <a:off x="3307360" y="4876108"/>
            <a:ext cx="351193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310 </a:t>
            </a:r>
            <a:r>
              <a:rPr kumimoji="0" lang="es-MX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webinars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con más de 60 aliados 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en temas productivos, comerciales, laborales, financieros, de  bioseguridad, de financiamiento y de apoyo al Gobierno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FEB5EB-FB26-4F04-9F94-870BBDC3F504}"/>
              </a:ext>
            </a:extLst>
          </p:cNvPr>
          <p:cNvSpPr txBox="1"/>
          <p:nvPr/>
        </p:nvSpPr>
        <p:spPr>
          <a:xfrm>
            <a:off x="6819292" y="4851033"/>
            <a:ext cx="489758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Semillero de Consultores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 empleados CCB que adelantaron 28 eventos virtuales a los cuales asistieron 1094 empresarios 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415 acompañamientos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empresariales especializados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0E39B6C-A71E-4A18-B3F7-BAB95088B64A}"/>
              </a:ext>
            </a:extLst>
          </p:cNvPr>
          <p:cNvSpPr txBox="1"/>
          <p:nvPr/>
        </p:nvSpPr>
        <p:spPr>
          <a:xfrm>
            <a:off x="5196379" y="252641"/>
            <a:ext cx="609260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Servicios para la Reactivación Empresarial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576" y="2474708"/>
            <a:ext cx="611426" cy="6114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057" y="3696001"/>
            <a:ext cx="670465" cy="67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134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object 63"/>
          <p:cNvGrpSpPr/>
          <p:nvPr/>
        </p:nvGrpSpPr>
        <p:grpSpPr>
          <a:xfrm>
            <a:off x="1658471" y="6723157"/>
            <a:ext cx="8875059" cy="135031"/>
            <a:chOff x="0" y="7619578"/>
            <a:chExt cx="10058400" cy="153035"/>
          </a:xfrm>
        </p:grpSpPr>
        <p:sp>
          <p:nvSpPr>
            <p:cNvPr id="64" name="object 64"/>
            <p:cNvSpPr/>
            <p:nvPr/>
          </p:nvSpPr>
          <p:spPr>
            <a:xfrm>
              <a:off x="3976858" y="7619578"/>
              <a:ext cx="650240" cy="61594"/>
            </a:xfrm>
            <a:custGeom>
              <a:avLst/>
              <a:gdLst/>
              <a:ahLst/>
              <a:cxnLst/>
              <a:rect l="l" t="t" r="r" b="b"/>
              <a:pathLst>
                <a:path w="650239" h="61595">
                  <a:moveTo>
                    <a:pt x="573163" y="0"/>
                  </a:moveTo>
                  <a:lnTo>
                    <a:pt x="0" y="0"/>
                  </a:lnTo>
                  <a:lnTo>
                    <a:pt x="650055" y="61242"/>
                  </a:lnTo>
                  <a:lnTo>
                    <a:pt x="573163" y="0"/>
                  </a:lnTo>
                  <a:close/>
                </a:path>
              </a:pathLst>
            </a:custGeom>
            <a:solidFill>
              <a:srgbClr val="74B4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626914" y="7619578"/>
              <a:ext cx="209550" cy="61594"/>
            </a:xfrm>
            <a:custGeom>
              <a:avLst/>
              <a:gdLst/>
              <a:ahLst/>
              <a:cxnLst/>
              <a:rect l="l" t="t" r="r" b="b"/>
              <a:pathLst>
                <a:path w="209550" h="61595">
                  <a:moveTo>
                    <a:pt x="209029" y="0"/>
                  </a:moveTo>
                  <a:lnTo>
                    <a:pt x="170732" y="0"/>
                  </a:lnTo>
                  <a:lnTo>
                    <a:pt x="0" y="61242"/>
                  </a:lnTo>
                  <a:lnTo>
                    <a:pt x="209029" y="0"/>
                  </a:lnTo>
                  <a:close/>
                </a:path>
              </a:pathLst>
            </a:custGeom>
            <a:solidFill>
              <a:srgbClr val="69AEB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550048" y="7619578"/>
              <a:ext cx="286385" cy="61594"/>
            </a:xfrm>
            <a:custGeom>
              <a:avLst/>
              <a:gdLst/>
              <a:ahLst/>
              <a:cxnLst/>
              <a:rect l="l" t="t" r="r" b="b"/>
              <a:pathLst>
                <a:path w="286385" h="61595">
                  <a:moveTo>
                    <a:pt x="285896" y="0"/>
                  </a:moveTo>
                  <a:lnTo>
                    <a:pt x="0" y="0"/>
                  </a:lnTo>
                  <a:lnTo>
                    <a:pt x="76866" y="61242"/>
                  </a:lnTo>
                  <a:lnTo>
                    <a:pt x="285896" y="0"/>
                  </a:lnTo>
                  <a:close/>
                </a:path>
              </a:pathLst>
            </a:custGeom>
            <a:solidFill>
              <a:srgbClr val="62ADB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573784" y="7680820"/>
              <a:ext cx="100965" cy="92075"/>
            </a:xfrm>
            <a:custGeom>
              <a:avLst/>
              <a:gdLst/>
              <a:ahLst/>
              <a:cxnLst/>
              <a:rect l="l" t="t" r="r" b="b"/>
              <a:pathLst>
                <a:path w="100964" h="92075">
                  <a:moveTo>
                    <a:pt x="53060" y="0"/>
                  </a:moveTo>
                  <a:lnTo>
                    <a:pt x="0" y="91579"/>
                  </a:lnTo>
                  <a:lnTo>
                    <a:pt x="100882" y="91579"/>
                  </a:lnTo>
                  <a:lnTo>
                    <a:pt x="53060" y="0"/>
                  </a:lnTo>
                  <a:close/>
                </a:path>
              </a:pathLst>
            </a:custGeom>
            <a:solidFill>
              <a:srgbClr val="6CAFB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773487" y="7619578"/>
              <a:ext cx="1003300" cy="153035"/>
            </a:xfrm>
            <a:custGeom>
              <a:avLst/>
              <a:gdLst/>
              <a:ahLst/>
              <a:cxnLst/>
              <a:rect l="l" t="t" r="r" b="b"/>
              <a:pathLst>
                <a:path w="1003300" h="153034">
                  <a:moveTo>
                    <a:pt x="1003122" y="0"/>
                  </a:moveTo>
                  <a:lnTo>
                    <a:pt x="557777" y="0"/>
                  </a:lnTo>
                  <a:lnTo>
                    <a:pt x="0" y="152821"/>
                  </a:lnTo>
                  <a:lnTo>
                    <a:pt x="1001687" y="152821"/>
                  </a:lnTo>
                  <a:lnTo>
                    <a:pt x="1003122" y="0"/>
                  </a:lnTo>
                  <a:close/>
                </a:path>
              </a:pathLst>
            </a:custGeom>
            <a:solidFill>
              <a:srgbClr val="73B5B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0" y="7619578"/>
              <a:ext cx="1331595" cy="153035"/>
            </a:xfrm>
            <a:custGeom>
              <a:avLst/>
              <a:gdLst/>
              <a:ahLst/>
              <a:cxnLst/>
              <a:rect l="l" t="t" r="r" b="b"/>
              <a:pathLst>
                <a:path w="1331595" h="153034">
                  <a:moveTo>
                    <a:pt x="1331264" y="0"/>
                  </a:moveTo>
                  <a:lnTo>
                    <a:pt x="92025" y="0"/>
                  </a:lnTo>
                  <a:lnTo>
                    <a:pt x="0" y="90561"/>
                  </a:lnTo>
                  <a:lnTo>
                    <a:pt x="0" y="152821"/>
                  </a:lnTo>
                  <a:lnTo>
                    <a:pt x="773487" y="152821"/>
                  </a:lnTo>
                  <a:lnTo>
                    <a:pt x="1331264" y="0"/>
                  </a:lnTo>
                  <a:close/>
                </a:path>
              </a:pathLst>
            </a:custGeom>
            <a:solidFill>
              <a:srgbClr val="5DA8A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2284190" y="7619578"/>
              <a:ext cx="807720" cy="153035"/>
            </a:xfrm>
            <a:custGeom>
              <a:avLst/>
              <a:gdLst/>
              <a:ahLst/>
              <a:cxnLst/>
              <a:rect l="l" t="t" r="r" b="b"/>
              <a:pathLst>
                <a:path w="807719" h="153034">
                  <a:moveTo>
                    <a:pt x="545058" y="0"/>
                  </a:moveTo>
                  <a:lnTo>
                    <a:pt x="175317" y="0"/>
                  </a:lnTo>
                  <a:lnTo>
                    <a:pt x="0" y="152821"/>
                  </a:lnTo>
                  <a:lnTo>
                    <a:pt x="807688" y="152821"/>
                  </a:lnTo>
                  <a:lnTo>
                    <a:pt x="545058" y="0"/>
                  </a:lnTo>
                  <a:close/>
                </a:path>
              </a:pathLst>
            </a:custGeom>
            <a:solidFill>
              <a:srgbClr val="74B6C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1775174" y="7619578"/>
              <a:ext cx="684530" cy="153035"/>
            </a:xfrm>
            <a:custGeom>
              <a:avLst/>
              <a:gdLst/>
              <a:ahLst/>
              <a:cxnLst/>
              <a:rect l="l" t="t" r="r" b="b"/>
              <a:pathLst>
                <a:path w="684530" h="153034">
                  <a:moveTo>
                    <a:pt x="684333" y="0"/>
                  </a:moveTo>
                  <a:lnTo>
                    <a:pt x="1435" y="0"/>
                  </a:lnTo>
                  <a:lnTo>
                    <a:pt x="0" y="152821"/>
                  </a:lnTo>
                  <a:lnTo>
                    <a:pt x="509015" y="152821"/>
                  </a:lnTo>
                  <a:lnTo>
                    <a:pt x="684333" y="0"/>
                  </a:lnTo>
                  <a:close/>
                </a:path>
              </a:pathLst>
            </a:custGeom>
            <a:solidFill>
              <a:srgbClr val="6FB3B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2829198" y="7619578"/>
              <a:ext cx="1798320" cy="153035"/>
            </a:xfrm>
            <a:custGeom>
              <a:avLst/>
              <a:gdLst/>
              <a:ahLst/>
              <a:cxnLst/>
              <a:rect l="l" t="t" r="r" b="b"/>
              <a:pathLst>
                <a:path w="1798320" h="153034">
                  <a:moveTo>
                    <a:pt x="1147660" y="0"/>
                  </a:moveTo>
                  <a:lnTo>
                    <a:pt x="0" y="0"/>
                  </a:lnTo>
                  <a:lnTo>
                    <a:pt x="262629" y="152821"/>
                  </a:lnTo>
                  <a:lnTo>
                    <a:pt x="1744586" y="152821"/>
                  </a:lnTo>
                  <a:lnTo>
                    <a:pt x="1797716" y="61242"/>
                  </a:lnTo>
                  <a:lnTo>
                    <a:pt x="1147660" y="0"/>
                  </a:lnTo>
                  <a:close/>
                </a:path>
              </a:pathLst>
            </a:custGeom>
            <a:solidFill>
              <a:srgbClr val="77B7C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4878882" y="7619578"/>
              <a:ext cx="701675" cy="153035"/>
            </a:xfrm>
            <a:custGeom>
              <a:avLst/>
              <a:gdLst/>
              <a:ahLst/>
              <a:cxnLst/>
              <a:rect l="l" t="t" r="r" b="b"/>
              <a:pathLst>
                <a:path w="701675" h="153034">
                  <a:moveTo>
                    <a:pt x="303536" y="0"/>
                  </a:moveTo>
                  <a:lnTo>
                    <a:pt x="80219" y="0"/>
                  </a:lnTo>
                  <a:lnTo>
                    <a:pt x="0" y="152821"/>
                  </a:lnTo>
                  <a:lnTo>
                    <a:pt x="701528" y="152821"/>
                  </a:lnTo>
                  <a:lnTo>
                    <a:pt x="303536" y="0"/>
                  </a:lnTo>
                  <a:close/>
                </a:path>
              </a:pathLst>
            </a:custGeom>
            <a:solidFill>
              <a:srgbClr val="76B7C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4626914" y="7619578"/>
              <a:ext cx="332740" cy="153035"/>
            </a:xfrm>
            <a:custGeom>
              <a:avLst/>
              <a:gdLst/>
              <a:ahLst/>
              <a:cxnLst/>
              <a:rect l="l" t="t" r="r" b="b"/>
              <a:pathLst>
                <a:path w="332739" h="153034">
                  <a:moveTo>
                    <a:pt x="332187" y="0"/>
                  </a:moveTo>
                  <a:lnTo>
                    <a:pt x="170757" y="0"/>
                  </a:lnTo>
                  <a:lnTo>
                    <a:pt x="0" y="61242"/>
                  </a:lnTo>
                  <a:lnTo>
                    <a:pt x="47751" y="152821"/>
                  </a:lnTo>
                  <a:lnTo>
                    <a:pt x="251967" y="152821"/>
                  </a:lnTo>
                  <a:lnTo>
                    <a:pt x="332187" y="0"/>
                  </a:lnTo>
                  <a:close/>
                </a:path>
              </a:pathLst>
            </a:custGeom>
            <a:solidFill>
              <a:srgbClr val="73B5C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138068" y="7619578"/>
              <a:ext cx="1011555" cy="17780"/>
            </a:xfrm>
            <a:custGeom>
              <a:avLst/>
              <a:gdLst/>
              <a:ahLst/>
              <a:cxnLst/>
              <a:rect l="l" t="t" r="r" b="b"/>
              <a:pathLst>
                <a:path w="1011554" h="17779">
                  <a:moveTo>
                    <a:pt x="1011015" y="0"/>
                  </a:moveTo>
                  <a:lnTo>
                    <a:pt x="0" y="0"/>
                  </a:lnTo>
                  <a:lnTo>
                    <a:pt x="274796" y="17164"/>
                  </a:lnTo>
                  <a:lnTo>
                    <a:pt x="1011015" y="0"/>
                  </a:lnTo>
                  <a:close/>
                </a:path>
              </a:pathLst>
            </a:custGeom>
            <a:solidFill>
              <a:srgbClr val="78B8C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6412865" y="7619578"/>
              <a:ext cx="2147570" cy="153035"/>
            </a:xfrm>
            <a:custGeom>
              <a:avLst/>
              <a:gdLst/>
              <a:ahLst/>
              <a:cxnLst/>
              <a:rect l="l" t="t" r="r" b="b"/>
              <a:pathLst>
                <a:path w="2147570" h="153034">
                  <a:moveTo>
                    <a:pt x="2146998" y="0"/>
                  </a:moveTo>
                  <a:lnTo>
                    <a:pt x="245490" y="0"/>
                  </a:lnTo>
                  <a:lnTo>
                    <a:pt x="0" y="17164"/>
                  </a:lnTo>
                  <a:lnTo>
                    <a:pt x="871855" y="152821"/>
                  </a:lnTo>
                  <a:lnTo>
                    <a:pt x="1768792" y="152821"/>
                  </a:lnTo>
                  <a:lnTo>
                    <a:pt x="2146998" y="0"/>
                  </a:lnTo>
                  <a:close/>
                </a:path>
              </a:pathLst>
            </a:custGeom>
            <a:solidFill>
              <a:srgbClr val="508A9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6412865" y="7619578"/>
              <a:ext cx="735965" cy="17780"/>
            </a:xfrm>
            <a:custGeom>
              <a:avLst/>
              <a:gdLst/>
              <a:ahLst/>
              <a:cxnLst/>
              <a:rect l="l" t="t" r="r" b="b"/>
              <a:pathLst>
                <a:path w="735965" h="17779">
                  <a:moveTo>
                    <a:pt x="735774" y="0"/>
                  </a:moveTo>
                  <a:lnTo>
                    <a:pt x="245490" y="0"/>
                  </a:lnTo>
                  <a:lnTo>
                    <a:pt x="0" y="17164"/>
                  </a:lnTo>
                  <a:lnTo>
                    <a:pt x="735774" y="0"/>
                  </a:lnTo>
                  <a:close/>
                </a:path>
              </a:pathLst>
            </a:custGeom>
            <a:solidFill>
              <a:srgbClr val="559BA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8176894" y="7619578"/>
              <a:ext cx="1229995" cy="153035"/>
            </a:xfrm>
            <a:custGeom>
              <a:avLst/>
              <a:gdLst/>
              <a:ahLst/>
              <a:cxnLst/>
              <a:rect l="l" t="t" r="r" b="b"/>
              <a:pathLst>
                <a:path w="1229995" h="153034">
                  <a:moveTo>
                    <a:pt x="1152778" y="0"/>
                  </a:moveTo>
                  <a:lnTo>
                    <a:pt x="371094" y="0"/>
                  </a:lnTo>
                  <a:lnTo>
                    <a:pt x="0" y="152821"/>
                  </a:lnTo>
                  <a:lnTo>
                    <a:pt x="620395" y="152821"/>
                  </a:lnTo>
                  <a:lnTo>
                    <a:pt x="1229868" y="81830"/>
                  </a:lnTo>
                  <a:lnTo>
                    <a:pt x="1152778" y="0"/>
                  </a:lnTo>
                  <a:close/>
                </a:path>
              </a:pathLst>
            </a:custGeom>
            <a:solidFill>
              <a:srgbClr val="2A51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8176894" y="7619578"/>
              <a:ext cx="383540" cy="153035"/>
            </a:xfrm>
            <a:custGeom>
              <a:avLst/>
              <a:gdLst/>
              <a:ahLst/>
              <a:cxnLst/>
              <a:rect l="l" t="t" r="r" b="b"/>
              <a:pathLst>
                <a:path w="383540" h="153034">
                  <a:moveTo>
                    <a:pt x="382968" y="0"/>
                  </a:moveTo>
                  <a:lnTo>
                    <a:pt x="371094" y="0"/>
                  </a:lnTo>
                  <a:lnTo>
                    <a:pt x="0" y="152821"/>
                  </a:lnTo>
                  <a:lnTo>
                    <a:pt x="4762" y="152821"/>
                  </a:lnTo>
                  <a:lnTo>
                    <a:pt x="382968" y="0"/>
                  </a:lnTo>
                  <a:close/>
                </a:path>
              </a:pathLst>
            </a:custGeom>
            <a:solidFill>
              <a:srgbClr val="53929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9406763" y="7641282"/>
              <a:ext cx="652145" cy="113664"/>
            </a:xfrm>
            <a:custGeom>
              <a:avLst/>
              <a:gdLst/>
              <a:ahLst/>
              <a:cxnLst/>
              <a:rect l="l" t="t" r="r" b="b"/>
              <a:pathLst>
                <a:path w="652145" h="113665">
                  <a:moveTo>
                    <a:pt x="651636" y="0"/>
                  </a:moveTo>
                  <a:lnTo>
                    <a:pt x="0" y="60126"/>
                  </a:lnTo>
                  <a:lnTo>
                    <a:pt x="651636" y="113357"/>
                  </a:lnTo>
                  <a:lnTo>
                    <a:pt x="651636" y="0"/>
                  </a:lnTo>
                  <a:close/>
                </a:path>
              </a:pathLst>
            </a:custGeom>
            <a:solidFill>
              <a:srgbClr val="05273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9329673" y="7619578"/>
              <a:ext cx="728980" cy="81915"/>
            </a:xfrm>
            <a:custGeom>
              <a:avLst/>
              <a:gdLst/>
              <a:ahLst/>
              <a:cxnLst/>
              <a:rect l="l" t="t" r="r" b="b"/>
              <a:pathLst>
                <a:path w="728979" h="81915">
                  <a:moveTo>
                    <a:pt x="728726" y="0"/>
                  </a:moveTo>
                  <a:lnTo>
                    <a:pt x="0" y="0"/>
                  </a:lnTo>
                  <a:lnTo>
                    <a:pt x="77089" y="81805"/>
                  </a:lnTo>
                  <a:lnTo>
                    <a:pt x="728726" y="21704"/>
                  </a:lnTo>
                  <a:lnTo>
                    <a:pt x="728726" y="0"/>
                  </a:lnTo>
                  <a:close/>
                </a:path>
              </a:pathLst>
            </a:custGeom>
            <a:solidFill>
              <a:srgbClr val="38666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6413119" y="7636842"/>
              <a:ext cx="206375" cy="135890"/>
            </a:xfrm>
            <a:custGeom>
              <a:avLst/>
              <a:gdLst/>
              <a:ahLst/>
              <a:cxnLst/>
              <a:rect l="l" t="t" r="r" b="b"/>
              <a:pathLst>
                <a:path w="206375" h="135890">
                  <a:moveTo>
                    <a:pt x="0" y="0"/>
                  </a:moveTo>
                  <a:lnTo>
                    <a:pt x="130301" y="135557"/>
                  </a:lnTo>
                  <a:lnTo>
                    <a:pt x="206184" y="135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9F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182419" y="7619578"/>
              <a:ext cx="1361440" cy="153035"/>
            </a:xfrm>
            <a:custGeom>
              <a:avLst/>
              <a:gdLst/>
              <a:ahLst/>
              <a:cxnLst/>
              <a:rect l="l" t="t" r="r" b="b"/>
              <a:pathLst>
                <a:path w="1361440" h="153034">
                  <a:moveTo>
                    <a:pt x="955948" y="0"/>
                  </a:moveTo>
                  <a:lnTo>
                    <a:pt x="0" y="0"/>
                  </a:lnTo>
                  <a:lnTo>
                    <a:pt x="397992" y="152821"/>
                  </a:lnTo>
                  <a:lnTo>
                    <a:pt x="1360938" y="152821"/>
                  </a:lnTo>
                  <a:lnTo>
                    <a:pt x="1230572" y="17139"/>
                  </a:lnTo>
                  <a:lnTo>
                    <a:pt x="955948" y="0"/>
                  </a:lnTo>
                  <a:close/>
                </a:path>
              </a:pathLst>
            </a:custGeom>
            <a:solidFill>
              <a:srgbClr val="79B8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6412865" y="7636718"/>
              <a:ext cx="871855" cy="135890"/>
            </a:xfrm>
            <a:custGeom>
              <a:avLst/>
              <a:gdLst/>
              <a:ahLst/>
              <a:cxnLst/>
              <a:rect l="l" t="t" r="r" b="b"/>
              <a:pathLst>
                <a:path w="871854" h="135890">
                  <a:moveTo>
                    <a:pt x="0" y="0"/>
                  </a:moveTo>
                  <a:lnTo>
                    <a:pt x="206438" y="135681"/>
                  </a:lnTo>
                  <a:lnTo>
                    <a:pt x="871855" y="1356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AEB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9394190" y="7701384"/>
              <a:ext cx="142240" cy="71120"/>
            </a:xfrm>
            <a:custGeom>
              <a:avLst/>
              <a:gdLst/>
              <a:ahLst/>
              <a:cxnLst/>
              <a:rect l="l" t="t" r="r" b="b"/>
              <a:pathLst>
                <a:path w="142240" h="71120">
                  <a:moveTo>
                    <a:pt x="12573" y="0"/>
                  </a:moveTo>
                  <a:lnTo>
                    <a:pt x="0" y="71015"/>
                  </a:lnTo>
                  <a:lnTo>
                    <a:pt x="142176" y="71015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37626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8797226" y="7701384"/>
              <a:ext cx="609600" cy="71120"/>
            </a:xfrm>
            <a:custGeom>
              <a:avLst/>
              <a:gdLst/>
              <a:ahLst/>
              <a:cxnLst/>
              <a:rect l="l" t="t" r="r" b="b"/>
              <a:pathLst>
                <a:path w="609600" h="71120">
                  <a:moveTo>
                    <a:pt x="609536" y="0"/>
                  </a:moveTo>
                  <a:lnTo>
                    <a:pt x="0" y="71015"/>
                  </a:lnTo>
                  <a:lnTo>
                    <a:pt x="596963" y="71015"/>
                  </a:lnTo>
                  <a:lnTo>
                    <a:pt x="609536" y="0"/>
                  </a:lnTo>
                  <a:close/>
                </a:path>
              </a:pathLst>
            </a:custGeom>
            <a:solidFill>
              <a:srgbClr val="4478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9406763" y="7701384"/>
              <a:ext cx="652145" cy="71120"/>
            </a:xfrm>
            <a:custGeom>
              <a:avLst/>
              <a:gdLst/>
              <a:ahLst/>
              <a:cxnLst/>
              <a:rect l="l" t="t" r="r" b="b"/>
              <a:pathLst>
                <a:path w="652145" h="71120">
                  <a:moveTo>
                    <a:pt x="0" y="0"/>
                  </a:moveTo>
                  <a:lnTo>
                    <a:pt x="129539" y="71015"/>
                  </a:lnTo>
                  <a:lnTo>
                    <a:pt x="651636" y="71015"/>
                  </a:lnTo>
                  <a:lnTo>
                    <a:pt x="651636" y="53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5F6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0" y="7619578"/>
              <a:ext cx="10058400" cy="1528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4" name="Agrupar 9"/>
          <p:cNvGrpSpPr/>
          <p:nvPr/>
        </p:nvGrpSpPr>
        <p:grpSpPr>
          <a:xfrm>
            <a:off x="6347416" y="1613648"/>
            <a:ext cx="3674330" cy="4256854"/>
            <a:chOff x="711674" y="245561"/>
            <a:chExt cx="6885249" cy="7004918"/>
          </a:xfrm>
        </p:grpSpPr>
        <p:pic>
          <p:nvPicPr>
            <p:cNvPr id="196" name="Picture 24">
              <a:extLst>
                <a:ext uri="{FF2B5EF4-FFF2-40B4-BE49-F238E27FC236}">
                  <a16:creationId xmlns:a16="http://schemas.microsoft.com/office/drawing/2014/main" id="{2EACA3B1-E628-48E5-B694-DB95F34DB2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71" t="758" r="20802" b="11701"/>
            <a:stretch/>
          </p:blipFill>
          <p:spPr bwMode="auto">
            <a:xfrm>
              <a:off x="4168711" y="4965692"/>
              <a:ext cx="1702721" cy="155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" name="Picture 23">
              <a:extLst>
                <a:ext uri="{FF2B5EF4-FFF2-40B4-BE49-F238E27FC236}">
                  <a16:creationId xmlns:a16="http://schemas.microsoft.com/office/drawing/2014/main" id="{2F6D176A-75F3-4751-8504-8F5601BC8B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34" b="262"/>
            <a:stretch/>
          </p:blipFill>
          <p:spPr bwMode="auto">
            <a:xfrm>
              <a:off x="2437930" y="4965383"/>
              <a:ext cx="1724009" cy="1546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8" name="Picture 7" descr="C:\Users\dquiroz\Desktop\Nueva carpeta (5)\Plantillas\Fotos CBF\Fotos Conferencistas-08.png">
              <a:extLst>
                <a:ext uri="{FF2B5EF4-FFF2-40B4-BE49-F238E27FC236}">
                  <a16:creationId xmlns:a16="http://schemas.microsoft.com/office/drawing/2014/main" id="{BAC1C025-3A39-4D9C-9078-058C19F26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1644" y="4965656"/>
              <a:ext cx="1711800" cy="1551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8" descr="C:\Users\dquiroz\Desktop\Nueva carpeta (5)\Plantillas\Fotos CBF\Fotos Conferencistas-09.png">
              <a:extLst>
                <a:ext uri="{FF2B5EF4-FFF2-40B4-BE49-F238E27FC236}">
                  <a16:creationId xmlns:a16="http://schemas.microsoft.com/office/drawing/2014/main" id="{90F909FB-5063-455F-8A95-ADCC2A293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201" y="2702088"/>
              <a:ext cx="1711800" cy="1314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9" descr="C:\Users\dquiroz\Desktop\Nueva carpeta (5)\Plantillas\Fotos CBF\Fotos Conferencistas-10.png">
              <a:extLst>
                <a:ext uri="{FF2B5EF4-FFF2-40B4-BE49-F238E27FC236}">
                  <a16:creationId xmlns:a16="http://schemas.microsoft.com/office/drawing/2014/main" id="{D02C7E95-6B21-49B1-B7A6-F9268BE6D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7086" y="2715542"/>
              <a:ext cx="1726816" cy="1320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12" descr="C:\Users\dquiroz\Desktop\Nueva carpeta (5)\Plantillas\Fotos CBF\Fotos Conferencistas-13.png">
              <a:extLst>
                <a:ext uri="{FF2B5EF4-FFF2-40B4-BE49-F238E27FC236}">
                  <a16:creationId xmlns:a16="http://schemas.microsoft.com/office/drawing/2014/main" id="{1C014588-39EA-407F-86CB-5F8E953DC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892" y="2704663"/>
              <a:ext cx="1750152" cy="135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" name="Picture 13" descr="C:\Users\dquiroz\Desktop\Nueva carpeta (5)\Plantillas\Fotos CBF\Fotos Conferencistas-14.png">
              <a:extLst>
                <a:ext uri="{FF2B5EF4-FFF2-40B4-BE49-F238E27FC236}">
                  <a16:creationId xmlns:a16="http://schemas.microsoft.com/office/drawing/2014/main" id="{D3A60096-8412-453B-B2CC-C2C1A7491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967" y="2699019"/>
              <a:ext cx="1750152" cy="134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" name="Picture 14" descr="C:\Users\dquiroz\Desktop\Nueva carpeta (5)\Plantillas\Fotos CBF\Fotos Conferencistas-15.png">
              <a:extLst>
                <a:ext uri="{FF2B5EF4-FFF2-40B4-BE49-F238E27FC236}">
                  <a16:creationId xmlns:a16="http://schemas.microsoft.com/office/drawing/2014/main" id="{DAFC73BB-C35B-431C-9246-D38D0562F5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6472" y="247489"/>
              <a:ext cx="1711800" cy="1551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15" descr="C:\Users\dquiroz\Desktop\Nueva carpeta (5)\Plantillas\Fotos CBF\Fotos Conferencistas-16.png">
              <a:extLst>
                <a:ext uri="{FF2B5EF4-FFF2-40B4-BE49-F238E27FC236}">
                  <a16:creationId xmlns:a16="http://schemas.microsoft.com/office/drawing/2014/main" id="{269C25DD-8542-4D14-95B6-5F2CEC1A9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674" y="247490"/>
              <a:ext cx="1753059" cy="1551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16" descr="C:\Users\dquiroz\Desktop\Nueva carpeta (5)\Plantillas\Fotos CBF\Fotos Conferencistas-17.png">
              <a:extLst>
                <a:ext uri="{FF2B5EF4-FFF2-40B4-BE49-F238E27FC236}">
                  <a16:creationId xmlns:a16="http://schemas.microsoft.com/office/drawing/2014/main" id="{C9E78ED5-5180-44B1-BBA1-F33427262B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123" y="247489"/>
              <a:ext cx="1711800" cy="1551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17" descr="C:\Users\dquiroz\Desktop\Nueva carpeta (5)\Plantillas\Fotos CBF\Fotos Conferencistas-18.png">
              <a:extLst>
                <a:ext uri="{FF2B5EF4-FFF2-40B4-BE49-F238E27FC236}">
                  <a16:creationId xmlns:a16="http://schemas.microsoft.com/office/drawing/2014/main" id="{FA6AECFD-2EB2-47DF-97A7-B28B2FB1C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9" t="8957" r="8919" b="8957"/>
            <a:stretch/>
          </p:blipFill>
          <p:spPr bwMode="auto">
            <a:xfrm>
              <a:off x="4173323" y="245561"/>
              <a:ext cx="1728767" cy="156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" name="22 CuadroTexto">
              <a:extLst>
                <a:ext uri="{FF2B5EF4-FFF2-40B4-BE49-F238E27FC236}">
                  <a16:creationId xmlns:a16="http://schemas.microsoft.com/office/drawing/2014/main" id="{87555D3A-C414-4982-AEBD-E8F653A8E3E0}"/>
                </a:ext>
              </a:extLst>
            </p:cNvPr>
            <p:cNvSpPr txBox="1"/>
            <p:nvPr/>
          </p:nvSpPr>
          <p:spPr>
            <a:xfrm>
              <a:off x="973267" y="4043363"/>
              <a:ext cx="1283137" cy="86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DANIELA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ÁLVAREZ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s-CO" sz="706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endParaRPr kumimoji="0" lang="es-CO" sz="70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8" name="23 CuadroTexto">
              <a:extLst>
                <a:ext uri="{FF2B5EF4-FFF2-40B4-BE49-F238E27FC236}">
                  <a16:creationId xmlns:a16="http://schemas.microsoft.com/office/drawing/2014/main" id="{32BC4B47-7F93-4423-AE09-A9A43A27C3D1}"/>
                </a:ext>
              </a:extLst>
            </p:cNvPr>
            <p:cNvSpPr txBox="1"/>
            <p:nvPr/>
          </p:nvSpPr>
          <p:spPr>
            <a:xfrm>
              <a:off x="2539868" y="4068948"/>
              <a:ext cx="1283137" cy="509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SAMIR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CAMPO</a:t>
              </a:r>
            </a:p>
          </p:txBody>
        </p:sp>
        <p:sp>
          <p:nvSpPr>
            <p:cNvPr id="209" name="24 CuadroTexto">
              <a:extLst>
                <a:ext uri="{FF2B5EF4-FFF2-40B4-BE49-F238E27FC236}">
                  <a16:creationId xmlns:a16="http://schemas.microsoft.com/office/drawing/2014/main" id="{214AFA85-77F7-464D-894D-F7898AA9B623}"/>
                </a:ext>
              </a:extLst>
            </p:cNvPr>
            <p:cNvSpPr txBox="1"/>
            <p:nvPr/>
          </p:nvSpPr>
          <p:spPr>
            <a:xfrm>
              <a:off x="4229902" y="4003974"/>
              <a:ext cx="1605800" cy="509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ALEX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TORRENEGRA</a:t>
              </a:r>
            </a:p>
          </p:txBody>
        </p:sp>
        <p:sp>
          <p:nvSpPr>
            <p:cNvPr id="210" name="25 CuadroTexto">
              <a:extLst>
                <a:ext uri="{FF2B5EF4-FFF2-40B4-BE49-F238E27FC236}">
                  <a16:creationId xmlns:a16="http://schemas.microsoft.com/office/drawing/2014/main" id="{23B76EE9-9BA6-4146-8AF3-EE680411DDF7}"/>
                </a:ext>
              </a:extLst>
            </p:cNvPr>
            <p:cNvSpPr txBox="1"/>
            <p:nvPr/>
          </p:nvSpPr>
          <p:spPr>
            <a:xfrm>
              <a:off x="5946300" y="4036645"/>
              <a:ext cx="1505858" cy="509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GREGORIO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MÁRQUEZ</a:t>
              </a:r>
            </a:p>
          </p:txBody>
        </p:sp>
        <p:sp>
          <p:nvSpPr>
            <p:cNvPr id="211" name="26 CuadroTexto">
              <a:extLst>
                <a:ext uri="{FF2B5EF4-FFF2-40B4-BE49-F238E27FC236}">
                  <a16:creationId xmlns:a16="http://schemas.microsoft.com/office/drawing/2014/main" id="{F0245103-5A91-434F-B906-1EF95E68D909}"/>
                </a:ext>
              </a:extLst>
            </p:cNvPr>
            <p:cNvSpPr txBox="1"/>
            <p:nvPr/>
          </p:nvSpPr>
          <p:spPr>
            <a:xfrm>
              <a:off x="6025977" y="1745509"/>
              <a:ext cx="1283137" cy="509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SANTIAGO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BOTERO</a:t>
              </a:r>
            </a:p>
          </p:txBody>
        </p:sp>
        <p:pic>
          <p:nvPicPr>
            <p:cNvPr id="212" name="Picture 21">
              <a:extLst>
                <a:ext uri="{FF2B5EF4-FFF2-40B4-BE49-F238E27FC236}">
                  <a16:creationId xmlns:a16="http://schemas.microsoft.com/office/drawing/2014/main" id="{90006737-237B-4C47-BDC3-63E280821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919" y="4992514"/>
              <a:ext cx="1711800" cy="1559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28 CuadroTexto">
              <a:extLst>
                <a:ext uri="{FF2B5EF4-FFF2-40B4-BE49-F238E27FC236}">
                  <a16:creationId xmlns:a16="http://schemas.microsoft.com/office/drawing/2014/main" id="{B73F83C7-BB2E-426C-AE01-C8EF149FA4CB}"/>
                </a:ext>
              </a:extLst>
            </p:cNvPr>
            <p:cNvSpPr txBox="1"/>
            <p:nvPr/>
          </p:nvSpPr>
          <p:spPr>
            <a:xfrm>
              <a:off x="730100" y="6552034"/>
              <a:ext cx="1283135" cy="509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OMAR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TELLEZ</a:t>
              </a:r>
            </a:p>
          </p:txBody>
        </p:sp>
        <p:sp>
          <p:nvSpPr>
            <p:cNvPr id="214" name="29 CuadroTexto">
              <a:extLst>
                <a:ext uri="{FF2B5EF4-FFF2-40B4-BE49-F238E27FC236}">
                  <a16:creationId xmlns:a16="http://schemas.microsoft.com/office/drawing/2014/main" id="{EBC32481-31B5-4DFC-A0AB-DF0F63825B80}"/>
                </a:ext>
              </a:extLst>
            </p:cNvPr>
            <p:cNvSpPr txBox="1"/>
            <p:nvPr/>
          </p:nvSpPr>
          <p:spPr>
            <a:xfrm>
              <a:off x="5981282" y="6552347"/>
              <a:ext cx="1283137" cy="688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RICARDO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MATAMALA</a:t>
              </a:r>
            </a:p>
          </p:txBody>
        </p:sp>
        <p:sp>
          <p:nvSpPr>
            <p:cNvPr id="215" name="30 CuadroTexto">
              <a:extLst>
                <a:ext uri="{FF2B5EF4-FFF2-40B4-BE49-F238E27FC236}">
                  <a16:creationId xmlns:a16="http://schemas.microsoft.com/office/drawing/2014/main" id="{57D21E00-EA73-4BC0-8FE9-34652F45A5CC}"/>
                </a:ext>
              </a:extLst>
            </p:cNvPr>
            <p:cNvSpPr txBox="1"/>
            <p:nvPr/>
          </p:nvSpPr>
          <p:spPr>
            <a:xfrm>
              <a:off x="2572707" y="1716389"/>
              <a:ext cx="1283137" cy="509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MARCELA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MELÉNDEZ</a:t>
              </a:r>
            </a:p>
          </p:txBody>
        </p:sp>
        <p:sp>
          <p:nvSpPr>
            <p:cNvPr id="216" name="31 CuadroTexto">
              <a:extLst>
                <a:ext uri="{FF2B5EF4-FFF2-40B4-BE49-F238E27FC236}">
                  <a16:creationId xmlns:a16="http://schemas.microsoft.com/office/drawing/2014/main" id="{935DB919-1EE4-4D1A-B59B-4D27AD4DD9F3}"/>
                </a:ext>
              </a:extLst>
            </p:cNvPr>
            <p:cNvSpPr txBox="1"/>
            <p:nvPr/>
          </p:nvSpPr>
          <p:spPr>
            <a:xfrm>
              <a:off x="4223962" y="1745509"/>
              <a:ext cx="1283137" cy="509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ROBERTO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ANGULO</a:t>
              </a:r>
            </a:p>
          </p:txBody>
        </p:sp>
        <p:sp>
          <p:nvSpPr>
            <p:cNvPr id="217" name="32 CuadroTexto">
              <a:extLst>
                <a:ext uri="{FF2B5EF4-FFF2-40B4-BE49-F238E27FC236}">
                  <a16:creationId xmlns:a16="http://schemas.microsoft.com/office/drawing/2014/main" id="{C05A8A24-7675-4031-98AB-C1706BFB6F42}"/>
                </a:ext>
              </a:extLst>
            </p:cNvPr>
            <p:cNvSpPr txBox="1"/>
            <p:nvPr/>
          </p:nvSpPr>
          <p:spPr>
            <a:xfrm>
              <a:off x="824650" y="1745509"/>
              <a:ext cx="1801217" cy="509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JONATHAN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MALAGÓN</a:t>
              </a:r>
            </a:p>
          </p:txBody>
        </p:sp>
        <p:sp>
          <p:nvSpPr>
            <p:cNvPr id="220" name="36 CuadroTexto">
              <a:extLst>
                <a:ext uri="{FF2B5EF4-FFF2-40B4-BE49-F238E27FC236}">
                  <a16:creationId xmlns:a16="http://schemas.microsoft.com/office/drawing/2014/main" id="{3094D375-C3EA-459A-A278-28276266FEEA}"/>
                </a:ext>
              </a:extLst>
            </p:cNvPr>
            <p:cNvSpPr txBox="1"/>
            <p:nvPr/>
          </p:nvSpPr>
          <p:spPr>
            <a:xfrm>
              <a:off x="2449717" y="6553369"/>
              <a:ext cx="1597307" cy="509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LELIO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SOTOMONTE</a:t>
              </a:r>
            </a:p>
          </p:txBody>
        </p:sp>
        <p:sp>
          <p:nvSpPr>
            <p:cNvPr id="221" name="38 CuadroTexto">
              <a:extLst>
                <a:ext uri="{FF2B5EF4-FFF2-40B4-BE49-F238E27FC236}">
                  <a16:creationId xmlns:a16="http://schemas.microsoft.com/office/drawing/2014/main" id="{06C7EC45-1E3D-4DCC-AA39-34414E684DCC}"/>
                </a:ext>
              </a:extLst>
            </p:cNvPr>
            <p:cNvSpPr txBox="1"/>
            <p:nvPr/>
          </p:nvSpPr>
          <p:spPr>
            <a:xfrm>
              <a:off x="4263010" y="6562320"/>
              <a:ext cx="1283137" cy="688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ANA MARÍA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PELAÉZ</a:t>
              </a:r>
            </a:p>
          </p:txBody>
        </p:sp>
      </p:grpSp>
      <p:sp>
        <p:nvSpPr>
          <p:cNvPr id="236" name="CuadroTexto 180">
            <a:extLst>
              <a:ext uri="{FF2B5EF4-FFF2-40B4-BE49-F238E27FC236}">
                <a16:creationId xmlns:a16="http://schemas.microsoft.com/office/drawing/2014/main" id="{D73BDB71-CE2E-416F-B9E2-67E2D41A1EF0}"/>
              </a:ext>
            </a:extLst>
          </p:cNvPr>
          <p:cNvSpPr txBox="1"/>
          <p:nvPr/>
        </p:nvSpPr>
        <p:spPr>
          <a:xfrm>
            <a:off x="5625353" y="1113218"/>
            <a:ext cx="4502854" cy="30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3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1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Nacionales</a:t>
            </a:r>
          </a:p>
        </p:txBody>
      </p:sp>
      <p:grpSp>
        <p:nvGrpSpPr>
          <p:cNvPr id="237" name="21 Grupo">
            <a:extLst>
              <a:ext uri="{FF2B5EF4-FFF2-40B4-BE49-F238E27FC236}">
                <a16:creationId xmlns:a16="http://schemas.microsoft.com/office/drawing/2014/main" id="{4E7174A1-893D-45EC-B3C4-1BABBA771B22}"/>
              </a:ext>
            </a:extLst>
          </p:cNvPr>
          <p:cNvGrpSpPr/>
          <p:nvPr/>
        </p:nvGrpSpPr>
        <p:grpSpPr>
          <a:xfrm>
            <a:off x="1957348" y="1546412"/>
            <a:ext cx="4071417" cy="1495359"/>
            <a:chOff x="-31176" y="-171400"/>
            <a:chExt cx="7324938" cy="2724351"/>
          </a:xfrm>
        </p:grpSpPr>
        <p:pic>
          <p:nvPicPr>
            <p:cNvPr id="238" name="Picture 18" descr="C:\Users\dquiroz\Desktop\Nueva carpeta (5)\Plantillas\Fotos CBF\Fotos Conferencistas-19.png">
              <a:extLst>
                <a:ext uri="{FF2B5EF4-FFF2-40B4-BE49-F238E27FC236}">
                  <a16:creationId xmlns:a16="http://schemas.microsoft.com/office/drawing/2014/main" id="{C1D7EC10-8CEE-4445-8773-5A19E6C69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65125" y="-39868"/>
              <a:ext cx="1828637" cy="1701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19" descr="C:\Users\dquiroz\Desktop\Nueva carpeta (5)\Plantillas\Fotos CBF\Fotos Conferencistas_Mesa de trabajo 1.png">
              <a:extLst>
                <a:ext uri="{FF2B5EF4-FFF2-40B4-BE49-F238E27FC236}">
                  <a16:creationId xmlns:a16="http://schemas.microsoft.com/office/drawing/2014/main" id="{0D97E3B2-C42B-4CF5-A49E-CB8F2D9E7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76" y="-39868"/>
              <a:ext cx="1826945" cy="1700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20" descr="C:\Users\dquiroz\Desktop\Nueva carpeta (5)\Plantillas\Fotos CBF\Fotos Conferencistas-02.png">
              <a:extLst>
                <a:ext uri="{FF2B5EF4-FFF2-40B4-BE49-F238E27FC236}">
                  <a16:creationId xmlns:a16="http://schemas.microsoft.com/office/drawing/2014/main" id="{035DCA4E-B455-4E79-B40A-8AFDFE3DD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769" y="-39868"/>
              <a:ext cx="1826945" cy="1700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1" name="AutoShape 2" descr="Bandera de los Estados Unidos - Wikipedia, la enciclopedia libre">
              <a:extLst>
                <a:ext uri="{FF2B5EF4-FFF2-40B4-BE49-F238E27FC236}">
                  <a16:creationId xmlns:a16="http://schemas.microsoft.com/office/drawing/2014/main" id="{AE7FDE9A-2DF3-40F6-A947-5F9D3C37D9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9212" y="-171400"/>
              <a:ext cx="294638" cy="2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10837" tIns="55418" rIns="110837" bIns="554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70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2" name="Picture 3">
              <a:extLst>
                <a:ext uri="{FF2B5EF4-FFF2-40B4-BE49-F238E27FC236}">
                  <a16:creationId xmlns:a16="http://schemas.microsoft.com/office/drawing/2014/main" id="{BE4594C8-B9BB-4D61-BFAA-6846A7ECF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9" y="102095"/>
              <a:ext cx="443378" cy="217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3" name="3 CuadroTexto">
              <a:extLst>
                <a:ext uri="{FF2B5EF4-FFF2-40B4-BE49-F238E27FC236}">
                  <a16:creationId xmlns:a16="http://schemas.microsoft.com/office/drawing/2014/main" id="{33FD100F-88D6-4718-B339-352310C623CF}"/>
                </a:ext>
              </a:extLst>
            </p:cNvPr>
            <p:cNvSpPr txBox="1"/>
            <p:nvPr/>
          </p:nvSpPr>
          <p:spPr>
            <a:xfrm>
              <a:off x="242257" y="1588935"/>
              <a:ext cx="1061264" cy="959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JEFFREY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SACHS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s-CO" sz="706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endParaRPr kumimoji="0" lang="es-CO" sz="70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4" name="Picture 5" descr="Markus K. Brunnermeier">
              <a:extLst>
                <a:ext uri="{FF2B5EF4-FFF2-40B4-BE49-F238E27FC236}">
                  <a16:creationId xmlns:a16="http://schemas.microsoft.com/office/drawing/2014/main" id="{786C2D70-CB0C-4510-BE0F-4D34C9E61A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6"/>
            <a:stretch/>
          </p:blipFill>
          <p:spPr bwMode="auto">
            <a:xfrm>
              <a:off x="3624347" y="-41443"/>
              <a:ext cx="1842469" cy="1693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" name="24 CuadroTexto">
              <a:extLst>
                <a:ext uri="{FF2B5EF4-FFF2-40B4-BE49-F238E27FC236}">
                  <a16:creationId xmlns:a16="http://schemas.microsoft.com/office/drawing/2014/main" id="{843A49BA-AC51-4F91-92E7-64E78F6225DA}"/>
                </a:ext>
              </a:extLst>
            </p:cNvPr>
            <p:cNvSpPr txBox="1"/>
            <p:nvPr/>
          </p:nvSpPr>
          <p:spPr>
            <a:xfrm>
              <a:off x="3689805" y="1574229"/>
              <a:ext cx="1811841" cy="959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MARKUS BRUNNERMEIER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s-CO" sz="70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endParaRPr kumimoji="0" lang="es-CO" sz="70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6" name="AutoShape 7" descr="Bandera de Alemania - Wikipedia, la enciclopedia libre">
              <a:extLst>
                <a:ext uri="{FF2B5EF4-FFF2-40B4-BE49-F238E27FC236}">
                  <a16:creationId xmlns:a16="http://schemas.microsoft.com/office/drawing/2014/main" id="{1F4B7AFE-D1B2-4762-B8EB-D2EB036F21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1" y="-34303"/>
              <a:ext cx="294638" cy="2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10837" tIns="55418" rIns="110837" bIns="554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70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7" name="Picture 8">
              <a:extLst>
                <a:ext uri="{FF2B5EF4-FFF2-40B4-BE49-F238E27FC236}">
                  <a16:creationId xmlns:a16="http://schemas.microsoft.com/office/drawing/2014/main" id="{7270E30B-2746-4A6F-970F-F3A47D56A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281" y="102095"/>
              <a:ext cx="395508" cy="220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8" name="27 CuadroTexto">
              <a:extLst>
                <a:ext uri="{FF2B5EF4-FFF2-40B4-BE49-F238E27FC236}">
                  <a16:creationId xmlns:a16="http://schemas.microsoft.com/office/drawing/2014/main" id="{9EEF9BAC-4ADD-4905-B4EC-DDCE75322F56}"/>
                </a:ext>
              </a:extLst>
            </p:cNvPr>
            <p:cNvSpPr txBox="1"/>
            <p:nvPr/>
          </p:nvSpPr>
          <p:spPr>
            <a:xfrm>
              <a:off x="1961257" y="1570689"/>
              <a:ext cx="1207143" cy="56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Candace</a:t>
              </a: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damon</a:t>
              </a:r>
              <a:endParaRPr kumimoji="0" lang="es-CO" sz="70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9" name="Picture 3">
              <a:extLst>
                <a:ext uri="{FF2B5EF4-FFF2-40B4-BE49-F238E27FC236}">
                  <a16:creationId xmlns:a16="http://schemas.microsoft.com/office/drawing/2014/main" id="{12F7D656-CCC2-480E-8F3A-1DDF66D3C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533" y="102095"/>
              <a:ext cx="443378" cy="217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0" name="29 CuadroTexto">
              <a:extLst>
                <a:ext uri="{FF2B5EF4-FFF2-40B4-BE49-F238E27FC236}">
                  <a16:creationId xmlns:a16="http://schemas.microsoft.com/office/drawing/2014/main" id="{99869F98-DC94-4F94-8555-20E8DB98B220}"/>
                </a:ext>
              </a:extLst>
            </p:cNvPr>
            <p:cNvSpPr txBox="1"/>
            <p:nvPr/>
          </p:nvSpPr>
          <p:spPr>
            <a:xfrm>
              <a:off x="5670052" y="1593169"/>
              <a:ext cx="1207143" cy="959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Albert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MOREL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s-CO" sz="70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endParaRPr kumimoji="0" lang="es-CO" sz="70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51" name="Picture 9">
              <a:extLst>
                <a:ext uri="{FF2B5EF4-FFF2-40B4-BE49-F238E27FC236}">
                  <a16:creationId xmlns:a16="http://schemas.microsoft.com/office/drawing/2014/main" id="{B12847A7-B8EB-4E55-83CB-FB6404357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4844" y="102095"/>
              <a:ext cx="369639" cy="22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2" name="AutoShape 11" descr="Bandera de Francia - Wikipedia, la enciclopedia libre">
              <a:extLst>
                <a:ext uri="{FF2B5EF4-FFF2-40B4-BE49-F238E27FC236}">
                  <a16:creationId xmlns:a16="http://schemas.microsoft.com/office/drawing/2014/main" id="{4659B9FC-7DB7-4E01-A3CE-4D4AB869156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3850" y="102795"/>
              <a:ext cx="294638" cy="2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10837" tIns="55418" rIns="110837" bIns="554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70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3" name="AutoShape 19" descr="Bandera de Suecia - Wikipedia, la enciclopedia libre">
              <a:extLst>
                <a:ext uri="{FF2B5EF4-FFF2-40B4-BE49-F238E27FC236}">
                  <a16:creationId xmlns:a16="http://schemas.microsoft.com/office/drawing/2014/main" id="{CCFE5256-3E1D-4529-BA80-1ECAF720D9E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1169" y="239892"/>
              <a:ext cx="294638" cy="2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10837" tIns="55418" rIns="110837" bIns="554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70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4" name="AutoShape 22" descr="Bandera de México - Wikipedia, la enciclopedia libre">
              <a:extLst>
                <a:ext uri="{FF2B5EF4-FFF2-40B4-BE49-F238E27FC236}">
                  <a16:creationId xmlns:a16="http://schemas.microsoft.com/office/drawing/2014/main" id="{3F263DB7-7C34-43E8-928B-34601ED2497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8488" y="376990"/>
              <a:ext cx="294638" cy="2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10837" tIns="55418" rIns="110837" bIns="554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70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5" name="19 Grupo">
            <a:extLst>
              <a:ext uri="{FF2B5EF4-FFF2-40B4-BE49-F238E27FC236}">
                <a16:creationId xmlns:a16="http://schemas.microsoft.com/office/drawing/2014/main" id="{1A8395C5-B66D-4320-9F8D-9810B93635E9}"/>
              </a:ext>
            </a:extLst>
          </p:cNvPr>
          <p:cNvGrpSpPr/>
          <p:nvPr/>
        </p:nvGrpSpPr>
        <p:grpSpPr>
          <a:xfrm>
            <a:off x="1938268" y="3104601"/>
            <a:ext cx="4090497" cy="1410997"/>
            <a:chOff x="-31176" y="1660113"/>
            <a:chExt cx="9063164" cy="2813881"/>
          </a:xfrm>
        </p:grpSpPr>
        <p:pic>
          <p:nvPicPr>
            <p:cNvPr id="256" name="Picture 3" descr="C:\Users\dquiroz\Desktop\Nueva carpeta (5)\Plantillas\Fotos CBF\Fotos Conferencistas-04.png">
              <a:extLst>
                <a:ext uri="{FF2B5EF4-FFF2-40B4-BE49-F238E27FC236}">
                  <a16:creationId xmlns:a16="http://schemas.microsoft.com/office/drawing/2014/main" id="{17CA91D7-7FC7-47F5-A1F2-EA03470D6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9871" y="1660113"/>
              <a:ext cx="1826945" cy="1700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7" name="Picture 4" descr="C:\Users\dquiroz\Desktop\Nueva carpeta (5)\Plantillas\Fotos CBF\Fotos Conferencistas-05.png">
              <a:extLst>
                <a:ext uri="{FF2B5EF4-FFF2-40B4-BE49-F238E27FC236}">
                  <a16:creationId xmlns:a16="http://schemas.microsoft.com/office/drawing/2014/main" id="{5BE0F002-4A6F-47DE-881B-A8DBD8A80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6816" y="1666954"/>
              <a:ext cx="1826945" cy="1700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8" name="Picture 5" descr="C:\Users\dquiroz\Desktop\Nueva carpeta (5)\Plantillas\Fotos CBF\Fotos Conferencistas-06.png">
              <a:extLst>
                <a:ext uri="{FF2B5EF4-FFF2-40B4-BE49-F238E27FC236}">
                  <a16:creationId xmlns:a16="http://schemas.microsoft.com/office/drawing/2014/main" id="{7816EE69-39F5-47F3-88E7-86162FF1D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76" y="1660113"/>
              <a:ext cx="1826945" cy="1700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9" name="Picture 6" descr="C:\Users\dquiroz\Desktop\Nueva carpeta (5)\Plantillas\Fotos CBF\Fotos Conferencistas-07.png">
              <a:extLst>
                <a:ext uri="{FF2B5EF4-FFF2-40B4-BE49-F238E27FC236}">
                  <a16:creationId xmlns:a16="http://schemas.microsoft.com/office/drawing/2014/main" id="{33001FE4-6906-4959-AF94-E93761A3C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769" y="1660113"/>
              <a:ext cx="1826945" cy="1700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0" name="31 CuadroTexto">
              <a:extLst>
                <a:ext uri="{FF2B5EF4-FFF2-40B4-BE49-F238E27FC236}">
                  <a16:creationId xmlns:a16="http://schemas.microsoft.com/office/drawing/2014/main" id="{3258640D-FE32-49C1-B634-7AC9F2BB4C0C}"/>
                </a:ext>
              </a:extLst>
            </p:cNvPr>
            <p:cNvSpPr txBox="1"/>
            <p:nvPr/>
          </p:nvSpPr>
          <p:spPr>
            <a:xfrm>
              <a:off x="3773056" y="3412167"/>
              <a:ext cx="1207142" cy="105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Victor</a:t>
              </a:r>
              <a:endParaRPr kumimoji="0" lang="es-CO" sz="706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fabius</a:t>
              </a:r>
              <a:endParaRPr kumimoji="0" lang="es-CO" sz="706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s-CO" sz="70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endParaRPr kumimoji="0" lang="es-CO" sz="70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1" name="Picture 12">
              <a:extLst>
                <a:ext uri="{FF2B5EF4-FFF2-40B4-BE49-F238E27FC236}">
                  <a16:creationId xmlns:a16="http://schemas.microsoft.com/office/drawing/2014/main" id="{10442B17-F51A-4BF7-9B81-4B851EDCC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281" y="1756236"/>
              <a:ext cx="348894" cy="21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2" name="Picture 20">
              <a:extLst>
                <a:ext uri="{FF2B5EF4-FFF2-40B4-BE49-F238E27FC236}">
                  <a16:creationId xmlns:a16="http://schemas.microsoft.com/office/drawing/2014/main" id="{F666C51D-796C-4AB0-8E86-ADC078E9C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4844" y="1756236"/>
              <a:ext cx="373204" cy="21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3" name="40 CuadroTexto">
              <a:extLst>
                <a:ext uri="{FF2B5EF4-FFF2-40B4-BE49-F238E27FC236}">
                  <a16:creationId xmlns:a16="http://schemas.microsoft.com/office/drawing/2014/main" id="{385AE945-7979-46E5-839D-A4A3695F85B1}"/>
                </a:ext>
              </a:extLst>
            </p:cNvPr>
            <p:cNvSpPr txBox="1"/>
            <p:nvPr/>
          </p:nvSpPr>
          <p:spPr>
            <a:xfrm>
              <a:off x="5766497" y="3379729"/>
              <a:ext cx="1207142" cy="617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ULF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BOMAN</a:t>
              </a:r>
              <a:endParaRPr kumimoji="0" lang="es-CO" sz="70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4" name="Picture 23">
              <a:extLst>
                <a:ext uri="{FF2B5EF4-FFF2-40B4-BE49-F238E27FC236}">
                  <a16:creationId xmlns:a16="http://schemas.microsoft.com/office/drawing/2014/main" id="{4F18B466-A81B-4AA2-9DC0-BCCE546B1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9" y="1756236"/>
              <a:ext cx="491825" cy="26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5" name="43 CuadroTexto">
              <a:extLst>
                <a:ext uri="{FF2B5EF4-FFF2-40B4-BE49-F238E27FC236}">
                  <a16:creationId xmlns:a16="http://schemas.microsoft.com/office/drawing/2014/main" id="{96D9F871-0075-41E8-9CCB-2A446BC518C3}"/>
                </a:ext>
              </a:extLst>
            </p:cNvPr>
            <p:cNvSpPr txBox="1"/>
            <p:nvPr/>
          </p:nvSpPr>
          <p:spPr>
            <a:xfrm>
              <a:off x="211262" y="3423401"/>
              <a:ext cx="1955582" cy="105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Eduardo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malpica</a:t>
              </a:r>
              <a:endParaRPr kumimoji="0" lang="es-CO" sz="706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s-CO" sz="706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endParaRPr kumimoji="0" lang="es-CO" sz="70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6" name="Picture 9">
              <a:extLst>
                <a:ext uri="{FF2B5EF4-FFF2-40B4-BE49-F238E27FC236}">
                  <a16:creationId xmlns:a16="http://schemas.microsoft.com/office/drawing/2014/main" id="{CC32E620-2917-4262-A715-55C06C660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533" y="1756236"/>
              <a:ext cx="369639" cy="22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7" name="45 CuadroTexto">
              <a:extLst>
                <a:ext uri="{FF2B5EF4-FFF2-40B4-BE49-F238E27FC236}">
                  <a16:creationId xmlns:a16="http://schemas.microsoft.com/office/drawing/2014/main" id="{CD9AFB20-3865-42C0-957B-C83C4E56BD7C}"/>
                </a:ext>
              </a:extLst>
            </p:cNvPr>
            <p:cNvSpPr txBox="1"/>
            <p:nvPr/>
          </p:nvSpPr>
          <p:spPr>
            <a:xfrm>
              <a:off x="1950943" y="3463135"/>
              <a:ext cx="1537531" cy="617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Ignacio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06" b="1" i="0" u="none" strike="noStrike" kern="1200" cap="all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montojo</a:t>
              </a:r>
              <a:endParaRPr kumimoji="0" lang="es-CO" sz="70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68" name="18 Grupo">
              <a:extLst>
                <a:ext uri="{FF2B5EF4-FFF2-40B4-BE49-F238E27FC236}">
                  <a16:creationId xmlns:a16="http://schemas.microsoft.com/office/drawing/2014/main" id="{3C3C5758-A63C-4B6F-9937-E27A36B81623}"/>
                </a:ext>
              </a:extLst>
            </p:cNvPr>
            <p:cNvGrpSpPr/>
            <p:nvPr/>
          </p:nvGrpSpPr>
          <p:grpSpPr>
            <a:xfrm>
              <a:off x="7293761" y="1683304"/>
              <a:ext cx="1738227" cy="2790309"/>
              <a:chOff x="7293761" y="1683304"/>
              <a:chExt cx="1738227" cy="2790309"/>
            </a:xfrm>
          </p:grpSpPr>
          <p:pic>
            <p:nvPicPr>
              <p:cNvPr id="269" name="Picture 32" descr="Sherrif Karamat, CAE | Destinations International">
                <a:extLst>
                  <a:ext uri="{FF2B5EF4-FFF2-40B4-BE49-F238E27FC236}">
                    <a16:creationId xmlns:a16="http://schemas.microsoft.com/office/drawing/2014/main" id="{84ECECE7-8EAB-4874-B35E-4435965748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3"/>
              <a:stretch/>
            </p:blipFill>
            <p:spPr bwMode="auto">
              <a:xfrm>
                <a:off x="7293761" y="1683304"/>
                <a:ext cx="1738227" cy="1676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0" name="62 CuadroTexto">
                <a:extLst>
                  <a:ext uri="{FF2B5EF4-FFF2-40B4-BE49-F238E27FC236}">
                    <a16:creationId xmlns:a16="http://schemas.microsoft.com/office/drawing/2014/main" id="{980765D3-61AA-4CAE-8869-C58827E31D2F}"/>
                  </a:ext>
                </a:extLst>
              </p:cNvPr>
              <p:cNvSpPr txBox="1"/>
              <p:nvPr/>
            </p:nvSpPr>
            <p:spPr>
              <a:xfrm>
                <a:off x="7480856" y="3423020"/>
                <a:ext cx="1406230" cy="1050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706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SHERRIFT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706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KARAMAT</a:t>
                </a:r>
                <a:endParaRPr kumimoji="0" lang="es-CO" sz="706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1" name="Picture 33">
            <a:extLst>
              <a:ext uri="{FF2B5EF4-FFF2-40B4-BE49-F238E27FC236}">
                <a16:creationId xmlns:a16="http://schemas.microsoft.com/office/drawing/2014/main" id="{506FA5E9-2EA2-4005-96B3-6E3AC6A0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248" y="3154369"/>
            <a:ext cx="210622" cy="1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2" name="17 Grupo">
            <a:extLst>
              <a:ext uri="{FF2B5EF4-FFF2-40B4-BE49-F238E27FC236}">
                <a16:creationId xmlns:a16="http://schemas.microsoft.com/office/drawing/2014/main" id="{02A970DB-8C65-4B5A-B0F7-CD78558FD495}"/>
              </a:ext>
            </a:extLst>
          </p:cNvPr>
          <p:cNvGrpSpPr/>
          <p:nvPr/>
        </p:nvGrpSpPr>
        <p:grpSpPr>
          <a:xfrm>
            <a:off x="1927412" y="4504766"/>
            <a:ext cx="4233912" cy="1395370"/>
            <a:chOff x="0" y="5132975"/>
            <a:chExt cx="7568835" cy="2552733"/>
          </a:xfrm>
        </p:grpSpPr>
        <p:grpSp>
          <p:nvGrpSpPr>
            <p:cNvPr id="273" name="15 Grupo">
              <a:extLst>
                <a:ext uri="{FF2B5EF4-FFF2-40B4-BE49-F238E27FC236}">
                  <a16:creationId xmlns:a16="http://schemas.microsoft.com/office/drawing/2014/main" id="{2A4F89A0-51C0-4AE2-AB78-E8817D1E5F51}"/>
                </a:ext>
              </a:extLst>
            </p:cNvPr>
            <p:cNvGrpSpPr/>
            <p:nvPr/>
          </p:nvGrpSpPr>
          <p:grpSpPr>
            <a:xfrm>
              <a:off x="1791794" y="5132975"/>
              <a:ext cx="1844102" cy="2310060"/>
              <a:chOff x="1799284" y="3335207"/>
              <a:chExt cx="1844102" cy="2310060"/>
            </a:xfrm>
          </p:grpSpPr>
          <p:pic>
            <p:nvPicPr>
              <p:cNvPr id="286" name="Picture 10" descr="C:\Users\dquiroz\Desktop\Nueva carpeta (5)\Plantillas\Fotos CBF\Fotos Conferencistas-11.png">
                <a:extLst>
                  <a:ext uri="{FF2B5EF4-FFF2-40B4-BE49-F238E27FC236}">
                    <a16:creationId xmlns:a16="http://schemas.microsoft.com/office/drawing/2014/main" id="{BBCF3D88-5C80-42BD-8A5F-D66167D4CD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799284" y="3335207"/>
                <a:ext cx="1844102" cy="17161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87" name="14 Grupo">
                <a:extLst>
                  <a:ext uri="{FF2B5EF4-FFF2-40B4-BE49-F238E27FC236}">
                    <a16:creationId xmlns:a16="http://schemas.microsoft.com/office/drawing/2014/main" id="{BE5C0754-1FF4-48C8-8494-7BA76C4684C9}"/>
                  </a:ext>
                </a:extLst>
              </p:cNvPr>
              <p:cNvGrpSpPr/>
              <p:nvPr/>
            </p:nvGrpSpPr>
            <p:grpSpPr>
              <a:xfrm>
                <a:off x="1882533" y="3476784"/>
                <a:ext cx="1338908" cy="2168483"/>
                <a:chOff x="1882533" y="3476784"/>
                <a:chExt cx="1338908" cy="2168483"/>
              </a:xfrm>
            </p:grpSpPr>
            <p:pic>
              <p:nvPicPr>
                <p:cNvPr id="288" name="Picture 24">
                  <a:extLst>
                    <a:ext uri="{FF2B5EF4-FFF2-40B4-BE49-F238E27FC236}">
                      <a16:creationId xmlns:a16="http://schemas.microsoft.com/office/drawing/2014/main" id="{DAAD1924-40CB-4A45-9941-08AC5820B9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82533" y="3476784"/>
                  <a:ext cx="406509" cy="2127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9" name="47 CuadroTexto">
                  <a:extLst>
                    <a:ext uri="{FF2B5EF4-FFF2-40B4-BE49-F238E27FC236}">
                      <a16:creationId xmlns:a16="http://schemas.microsoft.com/office/drawing/2014/main" id="{BA2C665A-5D64-4DDF-902F-4EB1C14C1C58}"/>
                    </a:ext>
                  </a:extLst>
                </p:cNvPr>
                <p:cNvSpPr txBox="1"/>
                <p:nvPr/>
              </p:nvSpPr>
              <p:spPr>
                <a:xfrm>
                  <a:off x="1882533" y="5078926"/>
                  <a:ext cx="1338908" cy="5663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706" b="1" i="0" u="none" strike="noStrike" kern="1200" cap="all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John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706" b="1" i="0" u="none" strike="noStrike" kern="1200" cap="all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hammock</a:t>
                  </a:r>
                  <a:endParaRPr kumimoji="0" lang="es-CO" sz="706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74" name="12 Grupo">
              <a:extLst>
                <a:ext uri="{FF2B5EF4-FFF2-40B4-BE49-F238E27FC236}">
                  <a16:creationId xmlns:a16="http://schemas.microsoft.com/office/drawing/2014/main" id="{EC05409D-CA0F-4CA9-9C6B-45673B899127}"/>
                </a:ext>
              </a:extLst>
            </p:cNvPr>
            <p:cNvGrpSpPr/>
            <p:nvPr/>
          </p:nvGrpSpPr>
          <p:grpSpPr>
            <a:xfrm>
              <a:off x="5464202" y="5135408"/>
              <a:ext cx="2104633" cy="2550300"/>
              <a:chOff x="5464202" y="3335207"/>
              <a:chExt cx="2104633" cy="2550300"/>
            </a:xfrm>
          </p:grpSpPr>
          <p:pic>
            <p:nvPicPr>
              <p:cNvPr id="283" name="Picture 29">
                <a:extLst>
                  <a:ext uri="{FF2B5EF4-FFF2-40B4-BE49-F238E27FC236}">
                    <a16:creationId xmlns:a16="http://schemas.microsoft.com/office/drawing/2014/main" id="{258F29CF-6D74-4F96-9E2B-382FDE99E8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4202" y="3335207"/>
                <a:ext cx="1844102" cy="1716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4" name="55 CuadroTexto">
                <a:extLst>
                  <a:ext uri="{FF2B5EF4-FFF2-40B4-BE49-F238E27FC236}">
                    <a16:creationId xmlns:a16="http://schemas.microsoft.com/office/drawing/2014/main" id="{070B13B9-19F4-4508-B508-B99A8552A445}"/>
                  </a:ext>
                </a:extLst>
              </p:cNvPr>
              <p:cNvSpPr txBox="1"/>
              <p:nvPr/>
            </p:nvSpPr>
            <p:spPr>
              <a:xfrm>
                <a:off x="5495445" y="5120455"/>
                <a:ext cx="2073390" cy="765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706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Rodrigo Fernández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706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 paredes</a:t>
                </a:r>
                <a:endParaRPr kumimoji="0" lang="es-CO" sz="706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5" name="Picture 30">
                <a:extLst>
                  <a:ext uri="{FF2B5EF4-FFF2-40B4-BE49-F238E27FC236}">
                    <a16:creationId xmlns:a16="http://schemas.microsoft.com/office/drawing/2014/main" id="{4EF594EB-8BD0-43D7-8603-BACC0C7A97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4844" y="3500316"/>
                <a:ext cx="377364" cy="234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5" name="16 Grupo">
              <a:extLst>
                <a:ext uri="{FF2B5EF4-FFF2-40B4-BE49-F238E27FC236}">
                  <a16:creationId xmlns:a16="http://schemas.microsoft.com/office/drawing/2014/main" id="{1DB0C95D-2E3C-4ABE-9CB2-7D03F63246B6}"/>
                </a:ext>
              </a:extLst>
            </p:cNvPr>
            <p:cNvGrpSpPr/>
            <p:nvPr/>
          </p:nvGrpSpPr>
          <p:grpSpPr>
            <a:xfrm>
              <a:off x="0" y="5152850"/>
              <a:ext cx="1832280" cy="2325879"/>
              <a:chOff x="-36511" y="3346208"/>
              <a:chExt cx="1832280" cy="2325879"/>
            </a:xfrm>
          </p:grpSpPr>
          <p:pic>
            <p:nvPicPr>
              <p:cNvPr id="280" name="Picture 17">
                <a:extLst>
                  <a:ext uri="{FF2B5EF4-FFF2-40B4-BE49-F238E27FC236}">
                    <a16:creationId xmlns:a16="http://schemas.microsoft.com/office/drawing/2014/main" id="{C866869D-D84D-4278-AB46-3B6442D51F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511" y="3346208"/>
                <a:ext cx="1832280" cy="170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1" name="Picture 14" descr="Bandera de Inglaterra - EcuRed">
                <a:extLst>
                  <a:ext uri="{FF2B5EF4-FFF2-40B4-BE49-F238E27FC236}">
                    <a16:creationId xmlns:a16="http://schemas.microsoft.com/office/drawing/2014/main" id="{C0415457-3188-47AC-B3B9-1ED57D4D42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09" y="3500315"/>
                <a:ext cx="378106" cy="2111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2" name="58 CuadroTexto">
                <a:extLst>
                  <a:ext uri="{FF2B5EF4-FFF2-40B4-BE49-F238E27FC236}">
                    <a16:creationId xmlns:a16="http://schemas.microsoft.com/office/drawing/2014/main" id="{8ACC316F-ED0C-475D-A404-1F78574BBF43}"/>
                  </a:ext>
                </a:extLst>
              </p:cNvPr>
              <p:cNvSpPr txBox="1"/>
              <p:nvPr/>
            </p:nvSpPr>
            <p:spPr>
              <a:xfrm>
                <a:off x="119213" y="5105746"/>
                <a:ext cx="1361126" cy="566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706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Catriona</a:t>
                </a:r>
                <a:endParaRPr kumimoji="0" lang="es-CO" sz="706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706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brady</a:t>
                </a:r>
                <a:endParaRPr kumimoji="0" lang="es-CO" sz="706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6" name="13 Grupo">
              <a:extLst>
                <a:ext uri="{FF2B5EF4-FFF2-40B4-BE49-F238E27FC236}">
                  <a16:creationId xmlns:a16="http://schemas.microsoft.com/office/drawing/2014/main" id="{497F8CC8-1BB0-4DAB-8D58-D6DD5085C978}"/>
                </a:ext>
              </a:extLst>
            </p:cNvPr>
            <p:cNvGrpSpPr/>
            <p:nvPr/>
          </p:nvGrpSpPr>
          <p:grpSpPr>
            <a:xfrm>
              <a:off x="3622715" y="5135408"/>
              <a:ext cx="1841488" cy="2310059"/>
              <a:chOff x="3622715" y="3335207"/>
              <a:chExt cx="1841488" cy="2310059"/>
            </a:xfrm>
          </p:grpSpPr>
          <p:pic>
            <p:nvPicPr>
              <p:cNvPr id="277" name="Picture 26" descr="Michelle Muschett (@MichMuschett) | Twitter">
                <a:extLst>
                  <a:ext uri="{FF2B5EF4-FFF2-40B4-BE49-F238E27FC236}">
                    <a16:creationId xmlns:a16="http://schemas.microsoft.com/office/drawing/2014/main" id="{5198A401-2F9F-42E5-8669-2FF847C1DB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2715" y="3335207"/>
                <a:ext cx="1841488" cy="1713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8">
                <a:extLst>
                  <a:ext uri="{FF2B5EF4-FFF2-40B4-BE49-F238E27FC236}">
                    <a16:creationId xmlns:a16="http://schemas.microsoft.com/office/drawing/2014/main" id="{DFDF93A6-54F3-4D1E-A6ED-903E4F0A3B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2281" y="3500315"/>
                <a:ext cx="378219" cy="234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9" name="59 CuadroTexto">
                <a:extLst>
                  <a:ext uri="{FF2B5EF4-FFF2-40B4-BE49-F238E27FC236}">
                    <a16:creationId xmlns:a16="http://schemas.microsoft.com/office/drawing/2014/main" id="{67EF0CF6-58D3-4203-A766-E554DBC9A314}"/>
                  </a:ext>
                </a:extLst>
              </p:cNvPr>
              <p:cNvSpPr txBox="1"/>
              <p:nvPr/>
            </p:nvSpPr>
            <p:spPr>
              <a:xfrm>
                <a:off x="3741441" y="5078925"/>
                <a:ext cx="1523933" cy="566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706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Michelle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706" b="1" i="0" u="none" strike="noStrike" kern="1200" cap="all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muschett</a:t>
                </a:r>
                <a:endParaRPr kumimoji="0" lang="es-CO" sz="706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0" name="3 CuadroTexto">
            <a:extLst>
              <a:ext uri="{FF2B5EF4-FFF2-40B4-BE49-F238E27FC236}">
                <a16:creationId xmlns:a16="http://schemas.microsoft.com/office/drawing/2014/main" id="{E3FBD9C1-8A2C-4B6D-9E3E-138D212219C9}"/>
              </a:ext>
            </a:extLst>
          </p:cNvPr>
          <p:cNvSpPr txBox="1"/>
          <p:nvPr/>
        </p:nvSpPr>
        <p:spPr>
          <a:xfrm>
            <a:off x="4793945" y="112357"/>
            <a:ext cx="2041643" cy="896180"/>
          </a:xfrm>
          <a:prstGeom prst="rect">
            <a:avLst/>
          </a:prstGeom>
          <a:noFill/>
        </p:spPr>
        <p:txBody>
          <a:bodyPr wrap="square" lIns="80682" tIns="40341" rIns="80682" bIns="40341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94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</a:p>
        </p:txBody>
      </p:sp>
      <p:grpSp>
        <p:nvGrpSpPr>
          <p:cNvPr id="291" name="object 89"/>
          <p:cNvGrpSpPr/>
          <p:nvPr/>
        </p:nvGrpSpPr>
        <p:grpSpPr>
          <a:xfrm>
            <a:off x="1877871" y="233194"/>
            <a:ext cx="666190" cy="549088"/>
            <a:chOff x="248653" y="264286"/>
            <a:chExt cx="755015" cy="622300"/>
          </a:xfrm>
        </p:grpSpPr>
        <p:sp>
          <p:nvSpPr>
            <p:cNvPr id="292" name="object 90"/>
            <p:cNvSpPr/>
            <p:nvPr/>
          </p:nvSpPr>
          <p:spPr>
            <a:xfrm>
              <a:off x="375542" y="751967"/>
              <a:ext cx="84038" cy="132016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object 91"/>
            <p:cNvSpPr/>
            <p:nvPr/>
          </p:nvSpPr>
          <p:spPr>
            <a:xfrm>
              <a:off x="481086" y="751967"/>
              <a:ext cx="238425" cy="134302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object 92"/>
            <p:cNvSpPr/>
            <p:nvPr/>
          </p:nvSpPr>
          <p:spPr>
            <a:xfrm>
              <a:off x="741038" y="751967"/>
              <a:ext cx="135337" cy="134302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object 93"/>
            <p:cNvSpPr/>
            <p:nvPr/>
          </p:nvSpPr>
          <p:spPr>
            <a:xfrm>
              <a:off x="406673" y="574547"/>
              <a:ext cx="442042" cy="845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object 94"/>
            <p:cNvSpPr/>
            <p:nvPr/>
          </p:nvSpPr>
          <p:spPr>
            <a:xfrm>
              <a:off x="248653" y="702500"/>
              <a:ext cx="754595" cy="18414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object 95"/>
            <p:cNvSpPr/>
            <p:nvPr/>
          </p:nvSpPr>
          <p:spPr>
            <a:xfrm>
              <a:off x="402456" y="264286"/>
              <a:ext cx="447040" cy="88900"/>
            </a:xfrm>
            <a:custGeom>
              <a:avLst/>
              <a:gdLst/>
              <a:ahLst/>
              <a:cxnLst/>
              <a:rect l="l" t="t" r="r" b="b"/>
              <a:pathLst>
                <a:path w="447040" h="88900">
                  <a:moveTo>
                    <a:pt x="446062" y="1397"/>
                  </a:moveTo>
                  <a:lnTo>
                    <a:pt x="388169" y="1397"/>
                  </a:lnTo>
                  <a:lnTo>
                    <a:pt x="388169" y="87503"/>
                  </a:lnTo>
                  <a:lnTo>
                    <a:pt x="446983" y="87503"/>
                  </a:lnTo>
                  <a:lnTo>
                    <a:pt x="446983" y="64008"/>
                  </a:lnTo>
                  <a:lnTo>
                    <a:pt x="419697" y="64008"/>
                  </a:lnTo>
                  <a:lnTo>
                    <a:pt x="419697" y="55562"/>
                  </a:lnTo>
                  <a:lnTo>
                    <a:pt x="443783" y="55562"/>
                  </a:lnTo>
                  <a:lnTo>
                    <a:pt x="443783" y="33147"/>
                  </a:lnTo>
                  <a:lnTo>
                    <a:pt x="419697" y="33147"/>
                  </a:lnTo>
                  <a:lnTo>
                    <a:pt x="419697" y="24955"/>
                  </a:lnTo>
                  <a:lnTo>
                    <a:pt x="446062" y="24955"/>
                  </a:lnTo>
                  <a:lnTo>
                    <a:pt x="446062" y="1397"/>
                  </a:lnTo>
                  <a:close/>
                </a:path>
                <a:path w="447040" h="88900">
                  <a:moveTo>
                    <a:pt x="340741" y="1397"/>
                  </a:moveTo>
                  <a:lnTo>
                    <a:pt x="304305" y="1397"/>
                  </a:lnTo>
                  <a:lnTo>
                    <a:pt x="304305" y="87503"/>
                  </a:lnTo>
                  <a:lnTo>
                    <a:pt x="346920" y="87503"/>
                  </a:lnTo>
                  <a:lnTo>
                    <a:pt x="358208" y="86283"/>
                  </a:lnTo>
                  <a:lnTo>
                    <a:pt x="368339" y="82272"/>
                  </a:lnTo>
                  <a:lnTo>
                    <a:pt x="375642" y="74938"/>
                  </a:lnTo>
                  <a:lnTo>
                    <a:pt x="377635" y="66992"/>
                  </a:lnTo>
                  <a:lnTo>
                    <a:pt x="333324" y="66992"/>
                  </a:lnTo>
                  <a:lnTo>
                    <a:pt x="333324" y="52705"/>
                  </a:lnTo>
                  <a:lnTo>
                    <a:pt x="341433" y="52705"/>
                  </a:lnTo>
                  <a:lnTo>
                    <a:pt x="349447" y="52578"/>
                  </a:lnTo>
                  <a:lnTo>
                    <a:pt x="375195" y="52578"/>
                  </a:lnTo>
                  <a:lnTo>
                    <a:pt x="374310" y="50911"/>
                  </a:lnTo>
                  <a:lnTo>
                    <a:pt x="369486" y="46448"/>
                  </a:lnTo>
                  <a:lnTo>
                    <a:pt x="363138" y="43307"/>
                  </a:lnTo>
                  <a:lnTo>
                    <a:pt x="363138" y="42672"/>
                  </a:lnTo>
                  <a:lnTo>
                    <a:pt x="370681" y="40259"/>
                  </a:lnTo>
                  <a:lnTo>
                    <a:pt x="373583" y="34544"/>
                  </a:lnTo>
                  <a:lnTo>
                    <a:pt x="333324" y="34544"/>
                  </a:lnTo>
                  <a:lnTo>
                    <a:pt x="333324" y="22161"/>
                  </a:lnTo>
                  <a:lnTo>
                    <a:pt x="340074" y="22161"/>
                  </a:lnTo>
                  <a:lnTo>
                    <a:pt x="345904" y="21717"/>
                  </a:lnTo>
                  <a:lnTo>
                    <a:pt x="373596" y="21717"/>
                  </a:lnTo>
                  <a:lnTo>
                    <a:pt x="371533" y="13157"/>
                  </a:lnTo>
                  <a:lnTo>
                    <a:pt x="363858" y="5881"/>
                  </a:lnTo>
                  <a:lnTo>
                    <a:pt x="353052" y="2332"/>
                  </a:lnTo>
                  <a:lnTo>
                    <a:pt x="340741" y="1397"/>
                  </a:lnTo>
                  <a:close/>
                </a:path>
                <a:path w="447040" h="88900">
                  <a:moveTo>
                    <a:pt x="375195" y="52578"/>
                  </a:moveTo>
                  <a:lnTo>
                    <a:pt x="349447" y="52578"/>
                  </a:lnTo>
                  <a:lnTo>
                    <a:pt x="349447" y="66865"/>
                  </a:lnTo>
                  <a:lnTo>
                    <a:pt x="342005" y="66992"/>
                  </a:lnTo>
                  <a:lnTo>
                    <a:pt x="377635" y="66992"/>
                  </a:lnTo>
                  <a:lnTo>
                    <a:pt x="378447" y="63754"/>
                  </a:lnTo>
                  <a:lnTo>
                    <a:pt x="377374" y="56683"/>
                  </a:lnTo>
                  <a:lnTo>
                    <a:pt x="375195" y="52578"/>
                  </a:lnTo>
                  <a:close/>
                </a:path>
                <a:path w="447040" h="88900">
                  <a:moveTo>
                    <a:pt x="373596" y="21717"/>
                  </a:moveTo>
                  <a:lnTo>
                    <a:pt x="345904" y="21717"/>
                  </a:lnTo>
                  <a:lnTo>
                    <a:pt x="345904" y="34036"/>
                  </a:lnTo>
                  <a:lnTo>
                    <a:pt x="340741" y="34544"/>
                  </a:lnTo>
                  <a:lnTo>
                    <a:pt x="373583" y="34544"/>
                  </a:lnTo>
                  <a:lnTo>
                    <a:pt x="374453" y="32829"/>
                  </a:lnTo>
                  <a:lnTo>
                    <a:pt x="374453" y="25273"/>
                  </a:lnTo>
                  <a:lnTo>
                    <a:pt x="373596" y="21717"/>
                  </a:lnTo>
                  <a:close/>
                </a:path>
                <a:path w="447040" h="88900">
                  <a:moveTo>
                    <a:pt x="290041" y="1397"/>
                  </a:moveTo>
                  <a:lnTo>
                    <a:pt x="258737" y="1397"/>
                  </a:lnTo>
                  <a:lnTo>
                    <a:pt x="258737" y="87518"/>
                  </a:lnTo>
                  <a:lnTo>
                    <a:pt x="290041" y="87518"/>
                  </a:lnTo>
                  <a:lnTo>
                    <a:pt x="290041" y="1397"/>
                  </a:lnTo>
                  <a:close/>
                </a:path>
                <a:path w="447040" h="88900">
                  <a:moveTo>
                    <a:pt x="209847" y="1397"/>
                  </a:moveTo>
                  <a:lnTo>
                    <a:pt x="172045" y="1397"/>
                  </a:lnTo>
                  <a:lnTo>
                    <a:pt x="172045" y="87503"/>
                  </a:lnTo>
                  <a:lnTo>
                    <a:pt x="202654" y="87503"/>
                  </a:lnTo>
                  <a:lnTo>
                    <a:pt x="202654" y="59880"/>
                  </a:lnTo>
                  <a:lnTo>
                    <a:pt x="234488" y="59880"/>
                  </a:lnTo>
                  <a:lnTo>
                    <a:pt x="232569" y="57023"/>
                  </a:lnTo>
                  <a:lnTo>
                    <a:pt x="230633" y="55626"/>
                  </a:lnTo>
                  <a:lnTo>
                    <a:pt x="229046" y="54419"/>
                  </a:lnTo>
                  <a:lnTo>
                    <a:pt x="229046" y="53721"/>
                  </a:lnTo>
                  <a:lnTo>
                    <a:pt x="236557" y="50397"/>
                  </a:lnTo>
                  <a:lnTo>
                    <a:pt x="241742" y="45942"/>
                  </a:lnTo>
                  <a:lnTo>
                    <a:pt x="244745" y="39772"/>
                  </a:lnTo>
                  <a:lnTo>
                    <a:pt x="244769" y="39560"/>
                  </a:lnTo>
                  <a:lnTo>
                    <a:pt x="202654" y="39560"/>
                  </a:lnTo>
                  <a:lnTo>
                    <a:pt x="202654" y="24955"/>
                  </a:lnTo>
                  <a:lnTo>
                    <a:pt x="244395" y="24955"/>
                  </a:lnTo>
                  <a:lnTo>
                    <a:pt x="242841" y="17470"/>
                  </a:lnTo>
                  <a:lnTo>
                    <a:pt x="235064" y="8207"/>
                  </a:lnTo>
                  <a:lnTo>
                    <a:pt x="223645" y="3016"/>
                  </a:lnTo>
                  <a:lnTo>
                    <a:pt x="209847" y="1397"/>
                  </a:lnTo>
                  <a:close/>
                </a:path>
                <a:path w="447040" h="88900">
                  <a:moveTo>
                    <a:pt x="234488" y="59880"/>
                  </a:moveTo>
                  <a:lnTo>
                    <a:pt x="203200" y="59880"/>
                  </a:lnTo>
                  <a:lnTo>
                    <a:pt x="216942" y="87503"/>
                  </a:lnTo>
                  <a:lnTo>
                    <a:pt x="253035" y="87503"/>
                  </a:lnTo>
                  <a:lnTo>
                    <a:pt x="234488" y="59880"/>
                  </a:lnTo>
                  <a:close/>
                </a:path>
                <a:path w="447040" h="88900">
                  <a:moveTo>
                    <a:pt x="244395" y="24955"/>
                  </a:moveTo>
                  <a:lnTo>
                    <a:pt x="210418" y="24955"/>
                  </a:lnTo>
                  <a:lnTo>
                    <a:pt x="215106" y="25717"/>
                  </a:lnTo>
                  <a:lnTo>
                    <a:pt x="215106" y="38735"/>
                  </a:lnTo>
                  <a:lnTo>
                    <a:pt x="209971" y="39560"/>
                  </a:lnTo>
                  <a:lnTo>
                    <a:pt x="244769" y="39560"/>
                  </a:lnTo>
                  <a:lnTo>
                    <a:pt x="245713" y="31305"/>
                  </a:lnTo>
                  <a:lnTo>
                    <a:pt x="244395" y="24955"/>
                  </a:lnTo>
                  <a:close/>
                </a:path>
                <a:path w="447040" h="88900">
                  <a:moveTo>
                    <a:pt x="134788" y="1397"/>
                  </a:moveTo>
                  <a:lnTo>
                    <a:pt x="100186" y="1397"/>
                  </a:lnTo>
                  <a:lnTo>
                    <a:pt x="70246" y="87503"/>
                  </a:lnTo>
                  <a:lnTo>
                    <a:pt x="103386" y="87503"/>
                  </a:lnTo>
                  <a:lnTo>
                    <a:pt x="105891" y="76771"/>
                  </a:lnTo>
                  <a:lnTo>
                    <a:pt x="161691" y="76771"/>
                  </a:lnTo>
                  <a:lnTo>
                    <a:pt x="154393" y="56324"/>
                  </a:lnTo>
                  <a:lnTo>
                    <a:pt x="111497" y="56324"/>
                  </a:lnTo>
                  <a:lnTo>
                    <a:pt x="117201" y="30099"/>
                  </a:lnTo>
                  <a:lnTo>
                    <a:pt x="145033" y="30099"/>
                  </a:lnTo>
                  <a:lnTo>
                    <a:pt x="134788" y="1397"/>
                  </a:lnTo>
                  <a:close/>
                </a:path>
                <a:path w="447040" h="88900">
                  <a:moveTo>
                    <a:pt x="161691" y="76771"/>
                  </a:moveTo>
                  <a:lnTo>
                    <a:pt x="129529" y="76771"/>
                  </a:lnTo>
                  <a:lnTo>
                    <a:pt x="132407" y="87503"/>
                  </a:lnTo>
                  <a:lnTo>
                    <a:pt x="165521" y="87503"/>
                  </a:lnTo>
                  <a:lnTo>
                    <a:pt x="161691" y="76771"/>
                  </a:lnTo>
                  <a:close/>
                </a:path>
                <a:path w="447040" h="88900">
                  <a:moveTo>
                    <a:pt x="145033" y="30099"/>
                  </a:moveTo>
                  <a:lnTo>
                    <a:pt x="118343" y="30099"/>
                  </a:lnTo>
                  <a:lnTo>
                    <a:pt x="119484" y="37465"/>
                  </a:lnTo>
                  <a:lnTo>
                    <a:pt x="120401" y="41148"/>
                  </a:lnTo>
                  <a:lnTo>
                    <a:pt x="124048" y="56324"/>
                  </a:lnTo>
                  <a:lnTo>
                    <a:pt x="154393" y="56324"/>
                  </a:lnTo>
                  <a:lnTo>
                    <a:pt x="145033" y="30099"/>
                  </a:lnTo>
                  <a:close/>
                </a:path>
                <a:path w="447040" h="88900">
                  <a:moveTo>
                    <a:pt x="52089" y="0"/>
                  </a:moveTo>
                  <a:lnTo>
                    <a:pt x="45020" y="0"/>
                  </a:lnTo>
                  <a:lnTo>
                    <a:pt x="27307" y="3556"/>
                  </a:lnTo>
                  <a:lnTo>
                    <a:pt x="13041" y="13208"/>
                  </a:lnTo>
                  <a:lnTo>
                    <a:pt x="3483" y="27592"/>
                  </a:lnTo>
                  <a:lnTo>
                    <a:pt x="0" y="45275"/>
                  </a:lnTo>
                  <a:lnTo>
                    <a:pt x="3383" y="62432"/>
                  </a:lnTo>
                  <a:lnTo>
                    <a:pt x="12668" y="76279"/>
                  </a:lnTo>
                  <a:lnTo>
                    <a:pt x="26558" y="85530"/>
                  </a:lnTo>
                  <a:lnTo>
                    <a:pt x="43755" y="88900"/>
                  </a:lnTo>
                  <a:lnTo>
                    <a:pt x="49361" y="88900"/>
                  </a:lnTo>
                  <a:lnTo>
                    <a:pt x="60994" y="87884"/>
                  </a:lnTo>
                  <a:lnTo>
                    <a:pt x="66029" y="85471"/>
                  </a:lnTo>
                  <a:lnTo>
                    <a:pt x="66719" y="61277"/>
                  </a:lnTo>
                  <a:lnTo>
                    <a:pt x="39637" y="61277"/>
                  </a:lnTo>
                  <a:lnTo>
                    <a:pt x="31527" y="53911"/>
                  </a:lnTo>
                  <a:lnTo>
                    <a:pt x="31527" y="35115"/>
                  </a:lnTo>
                  <a:lnTo>
                    <a:pt x="39166" y="27686"/>
                  </a:lnTo>
                  <a:lnTo>
                    <a:pt x="66706" y="27686"/>
                  </a:lnTo>
                  <a:lnTo>
                    <a:pt x="66029" y="3556"/>
                  </a:lnTo>
                  <a:lnTo>
                    <a:pt x="59407" y="1270"/>
                  </a:lnTo>
                  <a:lnTo>
                    <a:pt x="52089" y="0"/>
                  </a:lnTo>
                  <a:close/>
                </a:path>
                <a:path w="447040" h="88900">
                  <a:moveTo>
                    <a:pt x="66948" y="53276"/>
                  </a:moveTo>
                  <a:lnTo>
                    <a:pt x="61912" y="58166"/>
                  </a:lnTo>
                  <a:lnTo>
                    <a:pt x="56207" y="61277"/>
                  </a:lnTo>
                  <a:lnTo>
                    <a:pt x="66719" y="61277"/>
                  </a:lnTo>
                  <a:lnTo>
                    <a:pt x="66948" y="53276"/>
                  </a:lnTo>
                  <a:close/>
                </a:path>
                <a:path w="447040" h="88900">
                  <a:moveTo>
                    <a:pt x="66706" y="27686"/>
                  </a:moveTo>
                  <a:lnTo>
                    <a:pt x="55636" y="27686"/>
                  </a:lnTo>
                  <a:lnTo>
                    <a:pt x="61912" y="31686"/>
                  </a:lnTo>
                  <a:lnTo>
                    <a:pt x="66948" y="36322"/>
                  </a:lnTo>
                  <a:lnTo>
                    <a:pt x="66706" y="27686"/>
                  </a:lnTo>
                  <a:close/>
                </a:path>
              </a:pathLst>
            </a:custGeom>
            <a:solidFill>
              <a:srgbClr val="39458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object 96"/>
            <p:cNvSpPr/>
            <p:nvPr/>
          </p:nvSpPr>
          <p:spPr>
            <a:xfrm>
              <a:off x="426045" y="371538"/>
              <a:ext cx="53975" cy="43180"/>
            </a:xfrm>
            <a:custGeom>
              <a:avLst/>
              <a:gdLst/>
              <a:ahLst/>
              <a:cxnLst/>
              <a:rect l="l" t="t" r="r" b="b"/>
              <a:pathLst>
                <a:path w="53975" h="43179">
                  <a:moveTo>
                    <a:pt x="45884" y="0"/>
                  </a:moveTo>
                  <a:lnTo>
                    <a:pt x="0" y="0"/>
                  </a:lnTo>
                  <a:lnTo>
                    <a:pt x="0" y="15673"/>
                  </a:lnTo>
                  <a:lnTo>
                    <a:pt x="53924" y="43052"/>
                  </a:lnTo>
                  <a:lnTo>
                    <a:pt x="45884" y="0"/>
                  </a:lnTo>
                  <a:close/>
                </a:path>
              </a:pathLst>
            </a:custGeom>
            <a:solidFill>
              <a:srgbClr val="4E8B8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object 97"/>
            <p:cNvSpPr/>
            <p:nvPr/>
          </p:nvSpPr>
          <p:spPr>
            <a:xfrm>
              <a:off x="479970" y="371980"/>
              <a:ext cx="29845" cy="43180"/>
            </a:xfrm>
            <a:custGeom>
              <a:avLst/>
              <a:gdLst/>
              <a:ahLst/>
              <a:cxnLst/>
              <a:rect l="l" t="t" r="r" b="b"/>
              <a:pathLst>
                <a:path w="29845" h="43179">
                  <a:moveTo>
                    <a:pt x="25875" y="0"/>
                  </a:moveTo>
                  <a:lnTo>
                    <a:pt x="0" y="42611"/>
                  </a:lnTo>
                  <a:lnTo>
                    <a:pt x="29472" y="273"/>
                  </a:lnTo>
                  <a:lnTo>
                    <a:pt x="25875" y="0"/>
                  </a:lnTo>
                  <a:close/>
                </a:path>
              </a:pathLst>
            </a:custGeom>
            <a:solidFill>
              <a:srgbClr val="48817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object 98"/>
            <p:cNvSpPr/>
            <p:nvPr/>
          </p:nvSpPr>
          <p:spPr>
            <a:xfrm>
              <a:off x="471930" y="371538"/>
              <a:ext cx="38100" cy="43180"/>
            </a:xfrm>
            <a:custGeom>
              <a:avLst/>
              <a:gdLst/>
              <a:ahLst/>
              <a:cxnLst/>
              <a:rect l="l" t="t" r="r" b="b"/>
              <a:pathLst>
                <a:path w="38100" h="43179">
                  <a:moveTo>
                    <a:pt x="28107" y="0"/>
                  </a:moveTo>
                  <a:lnTo>
                    <a:pt x="0" y="0"/>
                  </a:lnTo>
                  <a:lnTo>
                    <a:pt x="8040" y="43052"/>
                  </a:lnTo>
                  <a:lnTo>
                    <a:pt x="37513" y="715"/>
                  </a:lnTo>
                  <a:lnTo>
                    <a:pt x="28107" y="0"/>
                  </a:lnTo>
                  <a:close/>
                </a:path>
              </a:pathLst>
            </a:custGeom>
            <a:solidFill>
              <a:srgbClr val="477E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object 99"/>
            <p:cNvSpPr/>
            <p:nvPr/>
          </p:nvSpPr>
          <p:spPr>
            <a:xfrm>
              <a:off x="426045" y="414591"/>
              <a:ext cx="97790" cy="90170"/>
            </a:xfrm>
            <a:custGeom>
              <a:avLst/>
              <a:gdLst/>
              <a:ahLst/>
              <a:cxnLst/>
              <a:rect l="l" t="t" r="r" b="b"/>
              <a:pathLst>
                <a:path w="97790" h="90170">
                  <a:moveTo>
                    <a:pt x="91254" y="76742"/>
                  </a:moveTo>
                  <a:lnTo>
                    <a:pt x="89108" y="83864"/>
                  </a:lnTo>
                  <a:lnTo>
                    <a:pt x="85049" y="86652"/>
                  </a:lnTo>
                  <a:lnTo>
                    <a:pt x="97631" y="89852"/>
                  </a:lnTo>
                  <a:lnTo>
                    <a:pt x="91254" y="76742"/>
                  </a:lnTo>
                  <a:close/>
                </a:path>
                <a:path w="97790" h="90170">
                  <a:moveTo>
                    <a:pt x="53924" y="0"/>
                  </a:moveTo>
                  <a:lnTo>
                    <a:pt x="0" y="36015"/>
                  </a:lnTo>
                  <a:lnTo>
                    <a:pt x="0" y="65022"/>
                  </a:lnTo>
                  <a:lnTo>
                    <a:pt x="58910" y="80004"/>
                  </a:lnTo>
                  <a:lnTo>
                    <a:pt x="58910" y="61087"/>
                  </a:lnTo>
                  <a:lnTo>
                    <a:pt x="83639" y="61087"/>
                  </a:lnTo>
                  <a:lnTo>
                    <a:pt x="65693" y="24193"/>
                  </a:lnTo>
                  <a:lnTo>
                    <a:pt x="58910" y="24193"/>
                  </a:lnTo>
                  <a:lnTo>
                    <a:pt x="58910" y="10250"/>
                  </a:lnTo>
                  <a:lnTo>
                    <a:pt x="53924" y="0"/>
                  </a:lnTo>
                  <a:close/>
                </a:path>
                <a:path w="97790" h="90170">
                  <a:moveTo>
                    <a:pt x="83639" y="61087"/>
                  </a:moveTo>
                  <a:lnTo>
                    <a:pt x="65186" y="61087"/>
                  </a:lnTo>
                  <a:lnTo>
                    <a:pt x="73629" y="61276"/>
                  </a:lnTo>
                  <a:lnTo>
                    <a:pt x="82239" y="62793"/>
                  </a:lnTo>
                  <a:lnTo>
                    <a:pt x="85471" y="64853"/>
                  </a:lnTo>
                  <a:lnTo>
                    <a:pt x="83639" y="61087"/>
                  </a:lnTo>
                  <a:close/>
                </a:path>
              </a:pathLst>
            </a:custGeom>
            <a:solidFill>
              <a:srgbClr val="52929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object 100"/>
            <p:cNvSpPr/>
            <p:nvPr/>
          </p:nvSpPr>
          <p:spPr>
            <a:xfrm>
              <a:off x="426045" y="387212"/>
              <a:ext cx="53975" cy="63500"/>
            </a:xfrm>
            <a:custGeom>
              <a:avLst/>
              <a:gdLst/>
              <a:ahLst/>
              <a:cxnLst/>
              <a:rect l="l" t="t" r="r" b="b"/>
              <a:pathLst>
                <a:path w="53975" h="63500">
                  <a:moveTo>
                    <a:pt x="0" y="0"/>
                  </a:moveTo>
                  <a:lnTo>
                    <a:pt x="0" y="63395"/>
                  </a:lnTo>
                  <a:lnTo>
                    <a:pt x="53924" y="273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777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object 101"/>
            <p:cNvSpPr/>
            <p:nvPr/>
          </p:nvSpPr>
          <p:spPr>
            <a:xfrm>
              <a:off x="522326" y="373233"/>
              <a:ext cx="49530" cy="131445"/>
            </a:xfrm>
            <a:custGeom>
              <a:avLst/>
              <a:gdLst/>
              <a:ahLst/>
              <a:cxnLst/>
              <a:rect l="l" t="t" r="r" b="b"/>
              <a:pathLst>
                <a:path w="49529" h="131445">
                  <a:moveTo>
                    <a:pt x="0" y="0"/>
                  </a:moveTo>
                  <a:lnTo>
                    <a:pt x="1350" y="131210"/>
                  </a:lnTo>
                  <a:lnTo>
                    <a:pt x="49427" y="105568"/>
                  </a:lnTo>
                  <a:lnTo>
                    <a:pt x="45874" y="98881"/>
                  </a:lnTo>
                  <a:lnTo>
                    <a:pt x="36075" y="89813"/>
                  </a:lnTo>
                  <a:lnTo>
                    <a:pt x="23178" y="83395"/>
                  </a:lnTo>
                  <a:lnTo>
                    <a:pt x="23178" y="82061"/>
                  </a:lnTo>
                  <a:lnTo>
                    <a:pt x="33227" y="76634"/>
                  </a:lnTo>
                  <a:lnTo>
                    <a:pt x="40414" y="68314"/>
                  </a:lnTo>
                  <a:lnTo>
                    <a:pt x="44731" y="58041"/>
                  </a:lnTo>
                  <a:lnTo>
                    <a:pt x="46171" y="46755"/>
                  </a:lnTo>
                  <a:lnTo>
                    <a:pt x="40239" y="22174"/>
                  </a:lnTo>
                  <a:lnTo>
                    <a:pt x="24647" y="7409"/>
                  </a:lnTo>
                  <a:lnTo>
                    <a:pt x="2702" y="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9CA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object 102"/>
            <p:cNvSpPr/>
            <p:nvPr/>
          </p:nvSpPr>
          <p:spPr>
            <a:xfrm>
              <a:off x="479970" y="371980"/>
              <a:ext cx="43815" cy="132715"/>
            </a:xfrm>
            <a:custGeom>
              <a:avLst/>
              <a:gdLst/>
              <a:ahLst/>
              <a:cxnLst/>
              <a:rect l="l" t="t" r="r" b="b"/>
              <a:pathLst>
                <a:path w="43815" h="132715">
                  <a:moveTo>
                    <a:pt x="42763" y="40833"/>
                  </a:moveTo>
                  <a:lnTo>
                    <a:pt x="30509" y="40833"/>
                  </a:lnTo>
                  <a:lnTo>
                    <a:pt x="30509" y="65915"/>
                  </a:lnTo>
                  <a:lnTo>
                    <a:pt x="20067" y="66804"/>
                  </a:lnTo>
                  <a:lnTo>
                    <a:pt x="11768" y="66804"/>
                  </a:lnTo>
                  <a:lnTo>
                    <a:pt x="31546" y="107465"/>
                  </a:lnTo>
                  <a:lnTo>
                    <a:pt x="35008" y="109672"/>
                  </a:lnTo>
                  <a:lnTo>
                    <a:pt x="37703" y="118112"/>
                  </a:lnTo>
                  <a:lnTo>
                    <a:pt x="37329" y="119353"/>
                  </a:lnTo>
                  <a:lnTo>
                    <a:pt x="43706" y="132463"/>
                  </a:lnTo>
                  <a:lnTo>
                    <a:pt x="42763" y="40833"/>
                  </a:lnTo>
                  <a:close/>
                </a:path>
                <a:path w="43815" h="132715">
                  <a:moveTo>
                    <a:pt x="25875" y="0"/>
                  </a:moveTo>
                  <a:lnTo>
                    <a:pt x="0" y="42611"/>
                  </a:lnTo>
                  <a:lnTo>
                    <a:pt x="4986" y="52861"/>
                  </a:lnTo>
                  <a:lnTo>
                    <a:pt x="4986" y="41785"/>
                  </a:lnTo>
                  <a:lnTo>
                    <a:pt x="18677" y="41785"/>
                  </a:lnTo>
                  <a:lnTo>
                    <a:pt x="30509" y="40833"/>
                  </a:lnTo>
                  <a:lnTo>
                    <a:pt x="42763" y="40833"/>
                  </a:lnTo>
                  <a:lnTo>
                    <a:pt x="42356" y="1252"/>
                  </a:lnTo>
                  <a:lnTo>
                    <a:pt x="25875" y="0"/>
                  </a:lnTo>
                  <a:close/>
                </a:path>
              </a:pathLst>
            </a:custGeom>
            <a:solidFill>
              <a:srgbClr val="52929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object 103"/>
            <p:cNvSpPr/>
            <p:nvPr/>
          </p:nvSpPr>
          <p:spPr>
            <a:xfrm>
              <a:off x="426045" y="484759"/>
              <a:ext cx="57150" cy="24130"/>
            </a:xfrm>
            <a:custGeom>
              <a:avLst/>
              <a:gdLst/>
              <a:ahLst/>
              <a:cxnLst/>
              <a:rect l="l" t="t" r="r" b="b"/>
              <a:pathLst>
                <a:path w="57150" h="24129">
                  <a:moveTo>
                    <a:pt x="0" y="0"/>
                  </a:moveTo>
                  <a:lnTo>
                    <a:pt x="0" y="11051"/>
                  </a:lnTo>
                  <a:lnTo>
                    <a:pt x="56827" y="23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D9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object 104"/>
            <p:cNvSpPr/>
            <p:nvPr/>
          </p:nvSpPr>
          <p:spPr>
            <a:xfrm>
              <a:off x="482873" y="504380"/>
              <a:ext cx="51435" cy="4445"/>
            </a:xfrm>
            <a:custGeom>
              <a:avLst/>
              <a:gdLst/>
              <a:ahLst/>
              <a:cxnLst/>
              <a:rect l="l" t="t" r="r" b="b"/>
              <a:pathLst>
                <a:path w="51434" h="4445">
                  <a:moveTo>
                    <a:pt x="40803" y="0"/>
                  </a:moveTo>
                  <a:lnTo>
                    <a:pt x="0" y="4127"/>
                  </a:lnTo>
                  <a:lnTo>
                    <a:pt x="51072" y="2857"/>
                  </a:lnTo>
                  <a:lnTo>
                    <a:pt x="40803" y="0"/>
                  </a:lnTo>
                  <a:close/>
                </a:path>
              </a:pathLst>
            </a:custGeom>
            <a:solidFill>
              <a:srgbClr val="69A4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object 105"/>
            <p:cNvSpPr/>
            <p:nvPr/>
          </p:nvSpPr>
          <p:spPr>
            <a:xfrm>
              <a:off x="426045" y="479598"/>
              <a:ext cx="97790" cy="29209"/>
            </a:xfrm>
            <a:custGeom>
              <a:avLst/>
              <a:gdLst/>
              <a:ahLst/>
              <a:cxnLst/>
              <a:rect l="l" t="t" r="r" b="b"/>
              <a:pathLst>
                <a:path w="97790" h="29209">
                  <a:moveTo>
                    <a:pt x="0" y="0"/>
                  </a:moveTo>
                  <a:lnTo>
                    <a:pt x="0" y="5160"/>
                  </a:lnTo>
                  <a:lnTo>
                    <a:pt x="56827" y="28909"/>
                  </a:lnTo>
                  <a:lnTo>
                    <a:pt x="94492" y="25099"/>
                  </a:lnTo>
                  <a:lnTo>
                    <a:pt x="58910" y="25099"/>
                  </a:lnTo>
                  <a:lnTo>
                    <a:pt x="58910" y="14953"/>
                  </a:lnTo>
                  <a:lnTo>
                    <a:pt x="0" y="0"/>
                  </a:lnTo>
                  <a:close/>
                </a:path>
                <a:path w="97790" h="29209">
                  <a:moveTo>
                    <a:pt x="85109" y="21603"/>
                  </a:moveTo>
                  <a:lnTo>
                    <a:pt x="82782" y="23202"/>
                  </a:lnTo>
                  <a:lnTo>
                    <a:pt x="74497" y="24844"/>
                  </a:lnTo>
                  <a:lnTo>
                    <a:pt x="66104" y="25099"/>
                  </a:lnTo>
                  <a:lnTo>
                    <a:pt x="94492" y="25099"/>
                  </a:lnTo>
                  <a:lnTo>
                    <a:pt x="97631" y="24782"/>
                  </a:lnTo>
                  <a:lnTo>
                    <a:pt x="85109" y="21603"/>
                  </a:lnTo>
                  <a:close/>
                </a:path>
              </a:pathLst>
            </a:custGeom>
            <a:solidFill>
              <a:srgbClr val="52949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object 106"/>
            <p:cNvSpPr/>
            <p:nvPr/>
          </p:nvSpPr>
          <p:spPr>
            <a:xfrm>
              <a:off x="533945" y="482315"/>
              <a:ext cx="43180" cy="36195"/>
            </a:xfrm>
            <a:custGeom>
              <a:avLst/>
              <a:gdLst/>
              <a:ahLst/>
              <a:cxnLst/>
              <a:rect l="l" t="t" r="r" b="b"/>
              <a:pathLst>
                <a:path w="43179" h="36195">
                  <a:moveTo>
                    <a:pt x="39674" y="0"/>
                  </a:moveTo>
                  <a:lnTo>
                    <a:pt x="0" y="24922"/>
                  </a:lnTo>
                  <a:lnTo>
                    <a:pt x="37655" y="35851"/>
                  </a:lnTo>
                  <a:lnTo>
                    <a:pt x="42664" y="15905"/>
                  </a:lnTo>
                  <a:lnTo>
                    <a:pt x="40483" y="1521"/>
                  </a:lnTo>
                  <a:lnTo>
                    <a:pt x="39674" y="0"/>
                  </a:lnTo>
                  <a:close/>
                </a:path>
              </a:pathLst>
            </a:custGeom>
            <a:solidFill>
              <a:srgbClr val="63A1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object 107"/>
            <p:cNvSpPr/>
            <p:nvPr/>
          </p:nvSpPr>
          <p:spPr>
            <a:xfrm>
              <a:off x="523676" y="478801"/>
              <a:ext cx="50165" cy="28575"/>
            </a:xfrm>
            <a:custGeom>
              <a:avLst/>
              <a:gdLst/>
              <a:ahLst/>
              <a:cxnLst/>
              <a:rect l="l" t="t" r="r" b="b"/>
              <a:pathLst>
                <a:path w="50165" h="28575">
                  <a:moveTo>
                    <a:pt x="48076" y="0"/>
                  </a:moveTo>
                  <a:lnTo>
                    <a:pt x="0" y="25642"/>
                  </a:lnTo>
                  <a:lnTo>
                    <a:pt x="10268" y="28436"/>
                  </a:lnTo>
                  <a:lnTo>
                    <a:pt x="49943" y="3513"/>
                  </a:lnTo>
                  <a:lnTo>
                    <a:pt x="48076" y="0"/>
                  </a:lnTo>
                  <a:close/>
                </a:path>
              </a:pathLst>
            </a:custGeom>
            <a:solidFill>
              <a:srgbClr val="70A7B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object 108"/>
            <p:cNvSpPr/>
            <p:nvPr/>
          </p:nvSpPr>
          <p:spPr>
            <a:xfrm>
              <a:off x="437965" y="508507"/>
              <a:ext cx="45085" cy="38100"/>
            </a:xfrm>
            <a:custGeom>
              <a:avLst/>
              <a:gdLst/>
              <a:ahLst/>
              <a:cxnLst/>
              <a:rect l="l" t="t" r="r" b="b"/>
              <a:pathLst>
                <a:path w="45084" h="38100">
                  <a:moveTo>
                    <a:pt x="44907" y="0"/>
                  </a:moveTo>
                  <a:lnTo>
                    <a:pt x="0" y="37909"/>
                  </a:lnTo>
                  <a:lnTo>
                    <a:pt x="44797" y="37909"/>
                  </a:lnTo>
                  <a:lnTo>
                    <a:pt x="44907" y="0"/>
                  </a:lnTo>
                  <a:close/>
                </a:path>
              </a:pathLst>
            </a:custGeom>
            <a:solidFill>
              <a:srgbClr val="5A9D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object 109"/>
            <p:cNvSpPr/>
            <p:nvPr/>
          </p:nvSpPr>
          <p:spPr>
            <a:xfrm>
              <a:off x="426045" y="495810"/>
              <a:ext cx="57150" cy="50800"/>
            </a:xfrm>
            <a:custGeom>
              <a:avLst/>
              <a:gdLst/>
              <a:ahLst/>
              <a:cxnLst/>
              <a:rect l="l" t="t" r="r" b="b"/>
              <a:pathLst>
                <a:path w="57150" h="50800">
                  <a:moveTo>
                    <a:pt x="0" y="0"/>
                  </a:moveTo>
                  <a:lnTo>
                    <a:pt x="0" y="50606"/>
                  </a:lnTo>
                  <a:lnTo>
                    <a:pt x="11920" y="50606"/>
                  </a:lnTo>
                  <a:lnTo>
                    <a:pt x="56827" y="12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D8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object 110"/>
            <p:cNvSpPr/>
            <p:nvPr/>
          </p:nvSpPr>
          <p:spPr>
            <a:xfrm>
              <a:off x="519649" y="50723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4295" y="0"/>
                  </a:moveTo>
                  <a:lnTo>
                    <a:pt x="0" y="38414"/>
                  </a:lnTo>
                  <a:lnTo>
                    <a:pt x="15845" y="36702"/>
                  </a:lnTo>
                  <a:lnTo>
                    <a:pt x="31341" y="30570"/>
                  </a:lnTo>
                  <a:lnTo>
                    <a:pt x="14295" y="0"/>
                  </a:lnTo>
                  <a:close/>
                </a:path>
              </a:pathLst>
            </a:custGeom>
            <a:solidFill>
              <a:srgbClr val="64A2A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object 111"/>
            <p:cNvSpPr/>
            <p:nvPr/>
          </p:nvSpPr>
          <p:spPr>
            <a:xfrm>
              <a:off x="482763" y="507237"/>
              <a:ext cx="51435" cy="39370"/>
            </a:xfrm>
            <a:custGeom>
              <a:avLst/>
              <a:gdLst/>
              <a:ahLst/>
              <a:cxnLst/>
              <a:rect l="l" t="t" r="r" b="b"/>
              <a:pathLst>
                <a:path w="51434" h="39370">
                  <a:moveTo>
                    <a:pt x="51182" y="0"/>
                  </a:moveTo>
                  <a:lnTo>
                    <a:pt x="109" y="1269"/>
                  </a:lnTo>
                  <a:lnTo>
                    <a:pt x="0" y="39179"/>
                  </a:lnTo>
                  <a:lnTo>
                    <a:pt x="29801" y="39179"/>
                  </a:lnTo>
                  <a:lnTo>
                    <a:pt x="36886" y="38414"/>
                  </a:lnTo>
                  <a:lnTo>
                    <a:pt x="51182" y="0"/>
                  </a:lnTo>
                  <a:close/>
                </a:path>
              </a:pathLst>
            </a:custGeom>
            <a:solidFill>
              <a:srgbClr val="559BA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object 112"/>
            <p:cNvSpPr/>
            <p:nvPr/>
          </p:nvSpPr>
          <p:spPr>
            <a:xfrm>
              <a:off x="533945" y="507237"/>
              <a:ext cx="38100" cy="31115"/>
            </a:xfrm>
            <a:custGeom>
              <a:avLst/>
              <a:gdLst/>
              <a:ahLst/>
              <a:cxnLst/>
              <a:rect l="l" t="t" r="r" b="b"/>
              <a:pathLst>
                <a:path w="38100" h="31115">
                  <a:moveTo>
                    <a:pt x="0" y="0"/>
                  </a:moveTo>
                  <a:lnTo>
                    <a:pt x="17045" y="30570"/>
                  </a:lnTo>
                  <a:lnTo>
                    <a:pt x="22129" y="28559"/>
                  </a:lnTo>
                  <a:lnTo>
                    <a:pt x="36965" y="13676"/>
                  </a:lnTo>
                  <a:lnTo>
                    <a:pt x="37655" y="1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AAB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object 113"/>
            <p:cNvSpPr/>
            <p:nvPr/>
          </p:nvSpPr>
          <p:spPr>
            <a:xfrm>
              <a:off x="426045" y="371538"/>
              <a:ext cx="150564" cy="17487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object 114"/>
            <p:cNvSpPr/>
            <p:nvPr/>
          </p:nvSpPr>
          <p:spPr>
            <a:xfrm>
              <a:off x="591343" y="371494"/>
              <a:ext cx="63574" cy="174922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object 115"/>
            <p:cNvSpPr/>
            <p:nvPr/>
          </p:nvSpPr>
          <p:spPr>
            <a:xfrm>
              <a:off x="682053" y="371538"/>
              <a:ext cx="38100" cy="53340"/>
            </a:xfrm>
            <a:custGeom>
              <a:avLst/>
              <a:gdLst/>
              <a:ahLst/>
              <a:cxnLst/>
              <a:rect l="l" t="t" r="r" b="b"/>
              <a:pathLst>
                <a:path w="38100" h="53340">
                  <a:moveTo>
                    <a:pt x="37826" y="0"/>
                  </a:moveTo>
                  <a:lnTo>
                    <a:pt x="0" y="0"/>
                  </a:lnTo>
                  <a:lnTo>
                    <a:pt x="0" y="47422"/>
                  </a:lnTo>
                  <a:lnTo>
                    <a:pt x="3891" y="52907"/>
                  </a:lnTo>
                  <a:lnTo>
                    <a:pt x="27050" y="52978"/>
                  </a:lnTo>
                  <a:lnTo>
                    <a:pt x="37826" y="0"/>
                  </a:lnTo>
                  <a:close/>
                </a:path>
              </a:pathLst>
            </a:custGeom>
            <a:solidFill>
              <a:srgbClr val="4F8B8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object 116"/>
            <p:cNvSpPr/>
            <p:nvPr/>
          </p:nvSpPr>
          <p:spPr>
            <a:xfrm>
              <a:off x="728816" y="371538"/>
              <a:ext cx="59055" cy="53340"/>
            </a:xfrm>
            <a:custGeom>
              <a:avLst/>
              <a:gdLst/>
              <a:ahLst/>
              <a:cxnLst/>
              <a:rect l="l" t="t" r="r" b="b"/>
              <a:pathLst>
                <a:path w="59054" h="53340">
                  <a:moveTo>
                    <a:pt x="58579" y="0"/>
                  </a:moveTo>
                  <a:lnTo>
                    <a:pt x="52209" y="0"/>
                  </a:lnTo>
                  <a:lnTo>
                    <a:pt x="0" y="53038"/>
                  </a:lnTo>
                  <a:lnTo>
                    <a:pt x="2054" y="53038"/>
                  </a:lnTo>
                  <a:lnTo>
                    <a:pt x="58579" y="0"/>
                  </a:lnTo>
                  <a:close/>
                </a:path>
              </a:pathLst>
            </a:custGeom>
            <a:solidFill>
              <a:srgbClr val="5292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object 117"/>
            <p:cNvSpPr/>
            <p:nvPr/>
          </p:nvSpPr>
          <p:spPr>
            <a:xfrm>
              <a:off x="709100" y="371538"/>
              <a:ext cx="78740" cy="53340"/>
            </a:xfrm>
            <a:custGeom>
              <a:avLst/>
              <a:gdLst/>
              <a:ahLst/>
              <a:cxnLst/>
              <a:rect l="l" t="t" r="r" b="b"/>
              <a:pathLst>
                <a:path w="78740" h="53340">
                  <a:moveTo>
                    <a:pt x="78294" y="0"/>
                  </a:moveTo>
                  <a:lnTo>
                    <a:pt x="10768" y="0"/>
                  </a:lnTo>
                  <a:lnTo>
                    <a:pt x="0" y="52978"/>
                  </a:lnTo>
                  <a:lnTo>
                    <a:pt x="21763" y="53045"/>
                  </a:lnTo>
                  <a:lnTo>
                    <a:pt x="78294" y="0"/>
                  </a:lnTo>
                  <a:close/>
                </a:path>
              </a:pathLst>
            </a:custGeom>
            <a:solidFill>
              <a:srgbClr val="3867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object 118"/>
            <p:cNvSpPr/>
            <p:nvPr/>
          </p:nvSpPr>
          <p:spPr>
            <a:xfrm>
              <a:off x="818343" y="371538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30" h="8254">
                  <a:moveTo>
                    <a:pt x="8351" y="0"/>
                  </a:moveTo>
                  <a:lnTo>
                    <a:pt x="0" y="0"/>
                  </a:lnTo>
                  <a:lnTo>
                    <a:pt x="21744" y="7678"/>
                  </a:lnTo>
                  <a:lnTo>
                    <a:pt x="23920" y="4224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4E8A8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object 119"/>
            <p:cNvSpPr/>
            <p:nvPr/>
          </p:nvSpPr>
          <p:spPr>
            <a:xfrm>
              <a:off x="818343" y="371538"/>
              <a:ext cx="26670" cy="8255"/>
            </a:xfrm>
            <a:custGeom>
              <a:avLst/>
              <a:gdLst/>
              <a:ahLst/>
              <a:cxnLst/>
              <a:rect l="l" t="t" r="r" b="b"/>
              <a:pathLst>
                <a:path w="26669" h="8254">
                  <a:moveTo>
                    <a:pt x="26580" y="0"/>
                  </a:moveTo>
                  <a:lnTo>
                    <a:pt x="0" y="0"/>
                  </a:lnTo>
                  <a:lnTo>
                    <a:pt x="21744" y="7678"/>
                  </a:lnTo>
                  <a:lnTo>
                    <a:pt x="26580" y="0"/>
                  </a:lnTo>
                  <a:close/>
                </a:path>
              </a:pathLst>
            </a:custGeom>
            <a:solidFill>
              <a:srgbClr val="52929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object 120"/>
            <p:cNvSpPr/>
            <p:nvPr/>
          </p:nvSpPr>
          <p:spPr>
            <a:xfrm>
              <a:off x="682053" y="392774"/>
              <a:ext cx="73025" cy="63500"/>
            </a:xfrm>
            <a:custGeom>
              <a:avLst/>
              <a:gdLst/>
              <a:ahLst/>
              <a:cxnLst/>
              <a:rect l="l" t="t" r="r" b="b"/>
              <a:pathLst>
                <a:path w="73025" h="63500">
                  <a:moveTo>
                    <a:pt x="53006" y="46185"/>
                  </a:moveTo>
                  <a:lnTo>
                    <a:pt x="42658" y="62517"/>
                  </a:lnTo>
                  <a:lnTo>
                    <a:pt x="72701" y="63345"/>
                  </a:lnTo>
                  <a:lnTo>
                    <a:pt x="53006" y="46185"/>
                  </a:lnTo>
                  <a:close/>
                </a:path>
                <a:path w="73025" h="63500">
                  <a:moveTo>
                    <a:pt x="0" y="0"/>
                  </a:moveTo>
                  <a:lnTo>
                    <a:pt x="0" y="31659"/>
                  </a:lnTo>
                  <a:lnTo>
                    <a:pt x="36463" y="3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B8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object 121"/>
            <p:cNvSpPr/>
            <p:nvPr/>
          </p:nvSpPr>
          <p:spPr>
            <a:xfrm>
              <a:off x="720593" y="452638"/>
              <a:ext cx="97155" cy="79375"/>
            </a:xfrm>
            <a:custGeom>
              <a:avLst/>
              <a:gdLst/>
              <a:ahLst/>
              <a:cxnLst/>
              <a:rect l="l" t="t" r="r" b="b"/>
              <a:pathLst>
                <a:path w="97155" h="79375">
                  <a:moveTo>
                    <a:pt x="5799" y="0"/>
                  </a:moveTo>
                  <a:lnTo>
                    <a:pt x="0" y="9153"/>
                  </a:lnTo>
                  <a:lnTo>
                    <a:pt x="96893" y="78792"/>
                  </a:lnTo>
                  <a:lnTo>
                    <a:pt x="64336" y="39740"/>
                  </a:lnTo>
                  <a:lnTo>
                    <a:pt x="48226" y="39740"/>
                  </a:lnTo>
                  <a:lnTo>
                    <a:pt x="55159" y="28732"/>
                  </a:lnTo>
                  <a:lnTo>
                    <a:pt x="34161" y="3545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5A9DA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object 122"/>
            <p:cNvSpPr/>
            <p:nvPr/>
          </p:nvSpPr>
          <p:spPr>
            <a:xfrm>
              <a:off x="682053" y="392800"/>
              <a:ext cx="73025" cy="63500"/>
            </a:xfrm>
            <a:custGeom>
              <a:avLst/>
              <a:gdLst/>
              <a:ahLst/>
              <a:cxnLst/>
              <a:rect l="l" t="t" r="r" b="b"/>
              <a:pathLst>
                <a:path w="73025" h="63500">
                  <a:moveTo>
                    <a:pt x="52984" y="46194"/>
                  </a:moveTo>
                  <a:lnTo>
                    <a:pt x="44339" y="59838"/>
                  </a:lnTo>
                  <a:lnTo>
                    <a:pt x="72701" y="63383"/>
                  </a:lnTo>
                  <a:lnTo>
                    <a:pt x="52984" y="46194"/>
                  </a:lnTo>
                  <a:close/>
                </a:path>
                <a:path w="73025" h="63500">
                  <a:moveTo>
                    <a:pt x="0" y="0"/>
                  </a:moveTo>
                  <a:lnTo>
                    <a:pt x="0" y="26160"/>
                  </a:lnTo>
                  <a:lnTo>
                    <a:pt x="3891" y="31645"/>
                  </a:lnTo>
                  <a:lnTo>
                    <a:pt x="36412" y="31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A1A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object 123"/>
            <p:cNvSpPr/>
            <p:nvPr/>
          </p:nvSpPr>
          <p:spPr>
            <a:xfrm>
              <a:off x="792173" y="371538"/>
              <a:ext cx="45085" cy="160020"/>
            </a:xfrm>
            <a:custGeom>
              <a:avLst/>
              <a:gdLst/>
              <a:ahLst/>
              <a:cxnLst/>
              <a:rect l="l" t="t" r="r" b="b"/>
              <a:pathLst>
                <a:path w="45084" h="160020">
                  <a:moveTo>
                    <a:pt x="7880" y="0"/>
                  </a:moveTo>
                  <a:lnTo>
                    <a:pt x="0" y="0"/>
                  </a:lnTo>
                  <a:lnTo>
                    <a:pt x="10596" y="66933"/>
                  </a:lnTo>
                  <a:lnTo>
                    <a:pt x="34993" y="28195"/>
                  </a:lnTo>
                  <a:lnTo>
                    <a:pt x="7880" y="0"/>
                  </a:lnTo>
                  <a:close/>
                </a:path>
                <a:path w="45084" h="160020">
                  <a:moveTo>
                    <a:pt x="45086" y="120840"/>
                  </a:moveTo>
                  <a:lnTo>
                    <a:pt x="19130" y="120840"/>
                  </a:lnTo>
                  <a:lnTo>
                    <a:pt x="25312" y="159893"/>
                  </a:lnTo>
                  <a:lnTo>
                    <a:pt x="45086" y="154320"/>
                  </a:lnTo>
                  <a:lnTo>
                    <a:pt x="45086" y="120840"/>
                  </a:lnTo>
                  <a:close/>
                </a:path>
              </a:pathLst>
            </a:custGeom>
            <a:solidFill>
              <a:srgbClr val="579CA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object 124"/>
            <p:cNvSpPr/>
            <p:nvPr/>
          </p:nvSpPr>
          <p:spPr>
            <a:xfrm>
              <a:off x="720593" y="371538"/>
              <a:ext cx="97155" cy="160020"/>
            </a:xfrm>
            <a:custGeom>
              <a:avLst/>
              <a:gdLst/>
              <a:ahLst/>
              <a:cxnLst/>
              <a:rect l="l" t="t" r="r" b="b"/>
              <a:pathLst>
                <a:path w="97155" h="160020">
                  <a:moveTo>
                    <a:pt x="71580" y="0"/>
                  </a:moveTo>
                  <a:lnTo>
                    <a:pt x="60432" y="0"/>
                  </a:lnTo>
                  <a:lnTo>
                    <a:pt x="8222" y="53038"/>
                  </a:lnTo>
                  <a:lnTo>
                    <a:pt x="23550" y="53085"/>
                  </a:lnTo>
                  <a:lnTo>
                    <a:pt x="0" y="90253"/>
                  </a:lnTo>
                  <a:lnTo>
                    <a:pt x="96893" y="159893"/>
                  </a:lnTo>
                  <a:lnTo>
                    <a:pt x="90710" y="120840"/>
                  </a:lnTo>
                  <a:lnTo>
                    <a:pt x="48226" y="120840"/>
                  </a:lnTo>
                  <a:lnTo>
                    <a:pt x="82176" y="66933"/>
                  </a:lnTo>
                  <a:lnTo>
                    <a:pt x="71580" y="0"/>
                  </a:lnTo>
                  <a:close/>
                </a:path>
              </a:pathLst>
            </a:custGeom>
            <a:solidFill>
              <a:srgbClr val="589DA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object 125"/>
            <p:cNvSpPr/>
            <p:nvPr/>
          </p:nvSpPr>
          <p:spPr>
            <a:xfrm>
              <a:off x="800054" y="371538"/>
              <a:ext cx="42545" cy="28575"/>
            </a:xfrm>
            <a:custGeom>
              <a:avLst/>
              <a:gdLst/>
              <a:ahLst/>
              <a:cxnLst/>
              <a:rect l="l" t="t" r="r" b="b"/>
              <a:pathLst>
                <a:path w="42544" h="28575">
                  <a:moveTo>
                    <a:pt x="26639" y="0"/>
                  </a:moveTo>
                  <a:lnTo>
                    <a:pt x="0" y="0"/>
                  </a:lnTo>
                  <a:lnTo>
                    <a:pt x="27112" y="28195"/>
                  </a:lnTo>
                  <a:lnTo>
                    <a:pt x="42209" y="4224"/>
                  </a:lnTo>
                  <a:lnTo>
                    <a:pt x="26639" y="0"/>
                  </a:lnTo>
                  <a:close/>
                </a:path>
              </a:pathLst>
            </a:custGeom>
            <a:solidFill>
              <a:srgbClr val="457A7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object 126"/>
            <p:cNvSpPr/>
            <p:nvPr/>
          </p:nvSpPr>
          <p:spPr>
            <a:xfrm>
              <a:off x="683270" y="456183"/>
              <a:ext cx="71755" cy="64769"/>
            </a:xfrm>
            <a:custGeom>
              <a:avLst/>
              <a:gdLst/>
              <a:ahLst/>
              <a:cxnLst/>
              <a:rect l="l" t="t" r="r" b="b"/>
              <a:pathLst>
                <a:path w="71754" h="64770">
                  <a:moveTo>
                    <a:pt x="71483" y="0"/>
                  </a:moveTo>
                  <a:lnTo>
                    <a:pt x="6060" y="54946"/>
                  </a:lnTo>
                  <a:lnTo>
                    <a:pt x="0" y="64510"/>
                  </a:lnTo>
                  <a:lnTo>
                    <a:pt x="71483" y="0"/>
                  </a:lnTo>
                  <a:close/>
                </a:path>
              </a:pathLst>
            </a:custGeom>
            <a:solidFill>
              <a:srgbClr val="53999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object 127"/>
            <p:cNvSpPr/>
            <p:nvPr/>
          </p:nvSpPr>
          <p:spPr>
            <a:xfrm>
              <a:off x="683270" y="455340"/>
              <a:ext cx="71755" cy="65405"/>
            </a:xfrm>
            <a:custGeom>
              <a:avLst/>
              <a:gdLst/>
              <a:ahLst/>
              <a:cxnLst/>
              <a:rect l="l" t="t" r="r" b="b"/>
              <a:pathLst>
                <a:path w="71754" h="65404">
                  <a:moveTo>
                    <a:pt x="41410" y="0"/>
                  </a:moveTo>
                  <a:lnTo>
                    <a:pt x="0" y="65354"/>
                  </a:lnTo>
                  <a:lnTo>
                    <a:pt x="71483" y="843"/>
                  </a:lnTo>
                  <a:lnTo>
                    <a:pt x="41410" y="0"/>
                  </a:lnTo>
                  <a:close/>
                </a:path>
              </a:pathLst>
            </a:custGeom>
            <a:solidFill>
              <a:srgbClr val="5295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object 128"/>
            <p:cNvSpPr/>
            <p:nvPr/>
          </p:nvSpPr>
          <p:spPr>
            <a:xfrm>
              <a:off x="684415" y="518576"/>
              <a:ext cx="133350" cy="16510"/>
            </a:xfrm>
            <a:custGeom>
              <a:avLst/>
              <a:gdLst/>
              <a:ahLst/>
              <a:cxnLst/>
              <a:rect l="l" t="t" r="r" b="b"/>
              <a:pathLst>
                <a:path w="133350" h="16509">
                  <a:moveTo>
                    <a:pt x="197" y="0"/>
                  </a:moveTo>
                  <a:lnTo>
                    <a:pt x="0" y="311"/>
                  </a:lnTo>
                  <a:lnTo>
                    <a:pt x="83686" y="16410"/>
                  </a:lnTo>
                  <a:lnTo>
                    <a:pt x="133070" y="1285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4ABB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object 129"/>
            <p:cNvSpPr/>
            <p:nvPr/>
          </p:nvSpPr>
          <p:spPr>
            <a:xfrm>
              <a:off x="684612" y="456120"/>
              <a:ext cx="133350" cy="75565"/>
            </a:xfrm>
            <a:custGeom>
              <a:avLst/>
              <a:gdLst/>
              <a:ahLst/>
              <a:cxnLst/>
              <a:rect l="l" t="t" r="r" b="b"/>
              <a:pathLst>
                <a:path w="133350" h="75565">
                  <a:moveTo>
                    <a:pt x="70141" y="0"/>
                  </a:moveTo>
                  <a:lnTo>
                    <a:pt x="4651" y="55115"/>
                  </a:lnTo>
                  <a:lnTo>
                    <a:pt x="0" y="62456"/>
                  </a:lnTo>
                  <a:lnTo>
                    <a:pt x="132873" y="75311"/>
                  </a:lnTo>
                  <a:lnTo>
                    <a:pt x="100343" y="36258"/>
                  </a:lnTo>
                  <a:lnTo>
                    <a:pt x="84206" y="36258"/>
                  </a:lnTo>
                  <a:lnTo>
                    <a:pt x="91154" y="25226"/>
                  </a:lnTo>
                  <a:lnTo>
                    <a:pt x="70141" y="0"/>
                  </a:lnTo>
                  <a:close/>
                </a:path>
              </a:pathLst>
            </a:custGeom>
            <a:solidFill>
              <a:srgbClr val="74AAB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object 130"/>
            <p:cNvSpPr/>
            <p:nvPr/>
          </p:nvSpPr>
          <p:spPr>
            <a:xfrm>
              <a:off x="768102" y="520070"/>
              <a:ext cx="69215" cy="26670"/>
            </a:xfrm>
            <a:custGeom>
              <a:avLst/>
              <a:gdLst/>
              <a:ahLst/>
              <a:cxnLst/>
              <a:rect l="l" t="t" r="r" b="b"/>
              <a:pathLst>
                <a:path w="69215" h="26670">
                  <a:moveTo>
                    <a:pt x="69157" y="0"/>
                  </a:moveTo>
                  <a:lnTo>
                    <a:pt x="0" y="14917"/>
                  </a:lnTo>
                  <a:lnTo>
                    <a:pt x="23876" y="26347"/>
                  </a:lnTo>
                  <a:lnTo>
                    <a:pt x="69157" y="26347"/>
                  </a:lnTo>
                  <a:lnTo>
                    <a:pt x="69157" y="0"/>
                  </a:lnTo>
                  <a:close/>
                </a:path>
              </a:pathLst>
            </a:custGeom>
            <a:solidFill>
              <a:srgbClr val="467E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object 131"/>
            <p:cNvSpPr/>
            <p:nvPr/>
          </p:nvSpPr>
          <p:spPr>
            <a:xfrm>
              <a:off x="768102" y="520070"/>
              <a:ext cx="69215" cy="15240"/>
            </a:xfrm>
            <a:custGeom>
              <a:avLst/>
              <a:gdLst/>
              <a:ahLst/>
              <a:cxnLst/>
              <a:rect l="l" t="t" r="r" b="b"/>
              <a:pathLst>
                <a:path w="69215" h="15240">
                  <a:moveTo>
                    <a:pt x="69157" y="0"/>
                  </a:moveTo>
                  <a:lnTo>
                    <a:pt x="0" y="14917"/>
                  </a:lnTo>
                  <a:lnTo>
                    <a:pt x="49383" y="11361"/>
                  </a:lnTo>
                  <a:lnTo>
                    <a:pt x="69157" y="5788"/>
                  </a:lnTo>
                  <a:lnTo>
                    <a:pt x="69157" y="0"/>
                  </a:lnTo>
                  <a:close/>
                </a:path>
              </a:pathLst>
            </a:custGeom>
            <a:solidFill>
              <a:srgbClr val="508E9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object 132"/>
            <p:cNvSpPr/>
            <p:nvPr/>
          </p:nvSpPr>
          <p:spPr>
            <a:xfrm>
              <a:off x="676151" y="520808"/>
              <a:ext cx="29209" cy="26034"/>
            </a:xfrm>
            <a:custGeom>
              <a:avLst/>
              <a:gdLst/>
              <a:ahLst/>
              <a:cxnLst/>
              <a:rect l="l" t="t" r="r" b="b"/>
              <a:pathLst>
                <a:path w="29209" h="26034">
                  <a:moveTo>
                    <a:pt x="7048" y="0"/>
                  </a:moveTo>
                  <a:lnTo>
                    <a:pt x="3371" y="5801"/>
                  </a:lnTo>
                  <a:lnTo>
                    <a:pt x="0" y="25609"/>
                  </a:lnTo>
                  <a:lnTo>
                    <a:pt x="28687" y="25609"/>
                  </a:lnTo>
                  <a:lnTo>
                    <a:pt x="7048" y="0"/>
                  </a:lnTo>
                  <a:close/>
                </a:path>
              </a:pathLst>
            </a:custGeom>
            <a:solidFill>
              <a:srgbClr val="71A9B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object 133"/>
            <p:cNvSpPr/>
            <p:nvPr/>
          </p:nvSpPr>
          <p:spPr>
            <a:xfrm>
              <a:off x="666972" y="526612"/>
              <a:ext cx="12700" cy="20320"/>
            </a:xfrm>
            <a:custGeom>
              <a:avLst/>
              <a:gdLst/>
              <a:ahLst/>
              <a:cxnLst/>
              <a:rect l="l" t="t" r="r" b="b"/>
              <a:pathLst>
                <a:path w="12700" h="20320">
                  <a:moveTo>
                    <a:pt x="12549" y="0"/>
                  </a:moveTo>
                  <a:lnTo>
                    <a:pt x="0" y="19805"/>
                  </a:lnTo>
                  <a:lnTo>
                    <a:pt x="9174" y="19805"/>
                  </a:lnTo>
                  <a:lnTo>
                    <a:pt x="12549" y="0"/>
                  </a:lnTo>
                  <a:close/>
                </a:path>
              </a:pathLst>
            </a:custGeom>
            <a:solidFill>
              <a:srgbClr val="68A2A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object 134"/>
            <p:cNvSpPr/>
            <p:nvPr/>
          </p:nvSpPr>
          <p:spPr>
            <a:xfrm>
              <a:off x="768127" y="534987"/>
              <a:ext cx="5715" cy="11430"/>
            </a:xfrm>
            <a:custGeom>
              <a:avLst/>
              <a:gdLst/>
              <a:ahLst/>
              <a:cxnLst/>
              <a:rect l="l" t="t" r="r" b="b"/>
              <a:pathLst>
                <a:path w="5715" h="11429">
                  <a:moveTo>
                    <a:pt x="0" y="0"/>
                  </a:moveTo>
                  <a:lnTo>
                    <a:pt x="3564" y="11429"/>
                  </a:lnTo>
                  <a:lnTo>
                    <a:pt x="5643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919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object 135"/>
            <p:cNvSpPr/>
            <p:nvPr/>
          </p:nvSpPr>
          <p:spPr>
            <a:xfrm>
              <a:off x="683199" y="518833"/>
              <a:ext cx="88900" cy="27940"/>
            </a:xfrm>
            <a:custGeom>
              <a:avLst/>
              <a:gdLst/>
              <a:ahLst/>
              <a:cxnLst/>
              <a:rect l="l" t="t" r="r" b="b"/>
              <a:pathLst>
                <a:path w="88900" h="27940">
                  <a:moveTo>
                    <a:pt x="1251" y="0"/>
                  </a:moveTo>
                  <a:lnTo>
                    <a:pt x="0" y="1974"/>
                  </a:lnTo>
                  <a:lnTo>
                    <a:pt x="21639" y="27583"/>
                  </a:lnTo>
                  <a:lnTo>
                    <a:pt x="88493" y="27583"/>
                  </a:lnTo>
                  <a:lnTo>
                    <a:pt x="84928" y="16153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rgbClr val="76AAB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object 136"/>
            <p:cNvSpPr/>
            <p:nvPr/>
          </p:nvSpPr>
          <p:spPr>
            <a:xfrm>
              <a:off x="768102" y="534987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29" h="11429">
                  <a:moveTo>
                    <a:pt x="0" y="0"/>
                  </a:moveTo>
                  <a:lnTo>
                    <a:pt x="5645" y="11429"/>
                  </a:lnTo>
                  <a:lnTo>
                    <a:pt x="23876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EA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object 137"/>
            <p:cNvSpPr/>
            <p:nvPr/>
          </p:nvSpPr>
          <p:spPr>
            <a:xfrm>
              <a:off x="666972" y="371538"/>
              <a:ext cx="177952" cy="17487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0" name="object 54"/>
          <p:cNvSpPr txBox="1"/>
          <p:nvPr/>
        </p:nvSpPr>
        <p:spPr>
          <a:xfrm>
            <a:off x="2541354" y="344209"/>
            <a:ext cx="1201411" cy="33396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ts val="1253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9" b="0" i="0" u="none" strike="noStrike" kern="1200" cap="none" spc="31" normalizeH="0" baseline="0" noProof="0" dirty="0">
                <a:ln>
                  <a:noFill/>
                </a:ln>
                <a:solidFill>
                  <a:srgbClr val="394589"/>
                </a:solidFill>
                <a:effectLst/>
                <a:uLnTx/>
                <a:uFillTx/>
                <a:latin typeface="ITC Kabel" pitchFamily="50" charset="0"/>
                <a:ea typeface="+mn-ea"/>
                <a:cs typeface="Gill Sans MT"/>
              </a:rPr>
              <a:t>La </a:t>
            </a:r>
            <a:r>
              <a:rPr kumimoji="0" sz="1059" b="0" i="0" u="none" strike="noStrike" kern="1200" cap="none" spc="26" normalizeH="0" baseline="0" noProof="0" dirty="0">
                <a:ln>
                  <a:noFill/>
                </a:ln>
                <a:solidFill>
                  <a:srgbClr val="394589"/>
                </a:solidFill>
                <a:effectLst/>
                <a:uLnTx/>
                <a:uFillTx/>
                <a:latin typeface="ITC Kabel" pitchFamily="50" charset="0"/>
                <a:ea typeface="+mn-ea"/>
                <a:cs typeface="Gill Sans MT"/>
              </a:rPr>
              <a:t>Era </a:t>
            </a:r>
            <a:r>
              <a:rPr kumimoji="0" sz="1059" b="0" i="0" u="none" strike="noStrike" kern="1200" cap="none" spc="110" normalizeH="0" baseline="0" noProof="0" dirty="0">
                <a:ln>
                  <a:noFill/>
                </a:ln>
                <a:solidFill>
                  <a:srgbClr val="394589"/>
                </a:solidFill>
                <a:effectLst/>
                <a:uLnTx/>
                <a:uFillTx/>
                <a:latin typeface="ITC Kabel" pitchFamily="50" charset="0"/>
                <a:ea typeface="+mn-ea"/>
                <a:cs typeface="Gill Sans MT"/>
              </a:rPr>
              <a:t>de</a:t>
            </a:r>
            <a:r>
              <a:rPr kumimoji="0" sz="1059" b="0" i="0" u="none" strike="noStrike" kern="1200" cap="none" spc="128" normalizeH="0" baseline="0" noProof="0" dirty="0">
                <a:ln>
                  <a:noFill/>
                </a:ln>
                <a:solidFill>
                  <a:srgbClr val="394589"/>
                </a:solidFill>
                <a:effectLst/>
                <a:uLnTx/>
                <a:uFillTx/>
                <a:latin typeface="ITC Kabel" pitchFamily="50" charset="0"/>
                <a:ea typeface="+mn-ea"/>
                <a:cs typeface="Gill Sans MT"/>
              </a:rPr>
              <a:t> </a:t>
            </a:r>
            <a:r>
              <a:rPr kumimoji="0" sz="1059" b="0" i="0" u="none" strike="noStrike" kern="1200" cap="none" spc="75" normalizeH="0" baseline="0" noProof="0" dirty="0">
                <a:ln>
                  <a:noFill/>
                </a:ln>
                <a:solidFill>
                  <a:srgbClr val="394589"/>
                </a:solidFill>
                <a:effectLst/>
                <a:uLnTx/>
                <a:uFillTx/>
                <a:latin typeface="ITC Kabel" pitchFamily="50" charset="0"/>
                <a:ea typeface="+mn-ea"/>
                <a:cs typeface="Gill Sans MT"/>
              </a:rPr>
              <a:t>la</a:t>
            </a:r>
            <a:endParaRPr kumimoji="0" sz="105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Kabel" pitchFamily="50" charset="0"/>
              <a:ea typeface="+mn-ea"/>
              <a:cs typeface="Gill Sans MT"/>
            </a:endParaRPr>
          </a:p>
          <a:p>
            <a:pPr marL="11206" marR="0" lvl="0" indent="0" algn="l" defTabSz="914400" rtl="0" eaLnBrk="1" fontAlgn="auto" latinLnBrk="0" hangingPunct="1">
              <a:lnSpc>
                <a:spcPts val="1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9" b="1" i="0" u="none" strike="noStrike" kern="1200" cap="none" spc="57" normalizeH="0" baseline="0" noProof="0" dirty="0">
                <a:ln>
                  <a:noFill/>
                </a:ln>
                <a:solidFill>
                  <a:srgbClr val="3945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Transformación</a:t>
            </a:r>
            <a:endParaRPr kumimoji="0" sz="105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1" name="object 138"/>
          <p:cNvSpPr/>
          <p:nvPr/>
        </p:nvSpPr>
        <p:spPr>
          <a:xfrm>
            <a:off x="3810000" y="402578"/>
            <a:ext cx="573382" cy="22467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object 194"/>
          <p:cNvSpPr txBox="1"/>
          <p:nvPr/>
        </p:nvSpPr>
        <p:spPr>
          <a:xfrm>
            <a:off x="3804145" y="254186"/>
            <a:ext cx="812679" cy="11993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6" b="0" i="0" u="none" strike="noStrike" kern="1200" cap="none" spc="18" normalizeH="0" baseline="0" noProof="0" dirty="0">
                <a:ln>
                  <a:noFill/>
                </a:ln>
                <a:solidFill>
                  <a:srgbClr val="3945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</a:t>
            </a:r>
            <a:r>
              <a:rPr kumimoji="0" sz="706" b="0" i="0" u="none" strike="noStrike" kern="1200" cap="none" spc="49" normalizeH="0" baseline="0" noProof="0" dirty="0">
                <a:ln>
                  <a:noFill/>
                </a:ln>
                <a:solidFill>
                  <a:srgbClr val="3945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evento</a:t>
            </a:r>
            <a:r>
              <a:rPr kumimoji="0" sz="706" b="0" i="0" u="none" strike="noStrike" kern="1200" cap="none" spc="-9" normalizeH="0" baseline="0" noProof="0" dirty="0">
                <a:ln>
                  <a:noFill/>
                </a:ln>
                <a:solidFill>
                  <a:srgbClr val="3945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706" b="0" i="0" u="none" strike="noStrike" kern="1200" cap="none" spc="49" normalizeH="0" baseline="0" noProof="0" dirty="0">
                <a:ln>
                  <a:noFill/>
                </a:ln>
                <a:solidFill>
                  <a:srgbClr val="3945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de:</a:t>
            </a:r>
            <a:endParaRPr kumimoji="0" sz="70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3" name="15 CuadroTexto">
            <a:extLst>
              <a:ext uri="{FF2B5EF4-FFF2-40B4-BE49-F238E27FC236}">
                <a16:creationId xmlns:a16="http://schemas.microsoft.com/office/drawing/2014/main" id="{08A25666-B424-4C55-953B-0540E26BD16B}"/>
              </a:ext>
            </a:extLst>
          </p:cNvPr>
          <p:cNvSpPr txBox="1"/>
          <p:nvPr/>
        </p:nvSpPr>
        <p:spPr>
          <a:xfrm>
            <a:off x="6253725" y="383887"/>
            <a:ext cx="3088045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71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CONFERENCISTAS</a:t>
            </a:r>
          </a:p>
        </p:txBody>
      </p:sp>
      <p:sp>
        <p:nvSpPr>
          <p:cNvPr id="344" name="CuadroTexto 180">
            <a:extLst>
              <a:ext uri="{FF2B5EF4-FFF2-40B4-BE49-F238E27FC236}">
                <a16:creationId xmlns:a16="http://schemas.microsoft.com/office/drawing/2014/main" id="{D73BDB71-CE2E-416F-B9E2-67E2D41A1EF0}"/>
              </a:ext>
            </a:extLst>
          </p:cNvPr>
          <p:cNvSpPr txBox="1"/>
          <p:nvPr/>
        </p:nvSpPr>
        <p:spPr>
          <a:xfrm>
            <a:off x="1658470" y="1113218"/>
            <a:ext cx="4502854" cy="30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3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1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Internacionales</a:t>
            </a:r>
            <a:endParaRPr kumimoji="0" lang="es-CO" sz="141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782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0B7CD67-ECFE-440E-B58E-863DB32C26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7EF2B8-EBE4-4002-AFAE-D7588658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444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AA49E78-DC89-492E-8CE0-00EB64158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4" t="11511" r="2438" b="69385"/>
          <a:stretch/>
        </p:blipFill>
        <p:spPr>
          <a:xfrm>
            <a:off x="0" y="0"/>
            <a:ext cx="12344400" cy="189570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3251101-2823-491E-B624-B3AE41FC5FF1}"/>
              </a:ext>
            </a:extLst>
          </p:cNvPr>
          <p:cNvSpPr/>
          <p:nvPr/>
        </p:nvSpPr>
        <p:spPr>
          <a:xfrm>
            <a:off x="11719930" y="1895708"/>
            <a:ext cx="583580" cy="546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4621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A345F63-E341-42D4-8721-D066D0585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459260" y="289932"/>
            <a:ext cx="11273480" cy="6344364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8D41291-73F0-4BD7-925A-CA8C0BF43B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F2425EF-A390-487F-A675-3B8758892131}"/>
              </a:ext>
            </a:extLst>
          </p:cNvPr>
          <p:cNvSpPr/>
          <p:nvPr/>
        </p:nvSpPr>
        <p:spPr>
          <a:xfrm>
            <a:off x="1291281" y="289932"/>
            <a:ext cx="10441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Entidades se unieron en 2 días con 21 espacios de conferencias para emprendedores, este año se hizo énfasis en la creación de empresas de economía naranja.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234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804BDD-3361-46F6-8591-57B5DF5A32A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298FA0-52A1-45E4-B1FB-632C5FBAB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707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75F7A0B-042F-42DF-B45D-AE961DEB1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59"/>
          <a:stretch/>
        </p:blipFill>
        <p:spPr>
          <a:xfrm>
            <a:off x="0" y="4530366"/>
            <a:ext cx="12243759" cy="232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394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8" y="0"/>
            <a:ext cx="12189149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B146B32-7A45-411D-A5B0-D2603E5203C3}"/>
              </a:ext>
            </a:extLst>
          </p:cNvPr>
          <p:cNvSpPr/>
          <p:nvPr/>
        </p:nvSpPr>
        <p:spPr>
          <a:xfrm>
            <a:off x="1141988" y="685596"/>
            <a:ext cx="567849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INCIDENCIA 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TEMAS DE INTERES NACIONAL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REGIONAL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Trabajo con cámaras 2030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Contracts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efactoring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s-CO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oordinamos el Consejo Regional de Cámaras del Caribe.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 Caribe en conjunto con Cámaras de Santa Marta , Cartagena y las entidades de inversión de cada ciudad.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Análisis de Departamentos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Región Caribe en salud y políticas públicas </a:t>
            </a:r>
          </a:p>
        </p:txBody>
      </p:sp>
    </p:spTree>
    <p:extLst>
      <p:ext uri="{BB962C8B-B14F-4D97-AF65-F5344CB8AC3E}">
        <p14:creationId xmlns:p14="http://schemas.microsoft.com/office/powerpoint/2010/main" val="2330107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" y="0"/>
            <a:ext cx="12192000" cy="6858000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8236232A-FCBF-4DEF-A981-F197CFF4CE93}"/>
              </a:ext>
            </a:extLst>
          </p:cNvPr>
          <p:cNvSpPr/>
          <p:nvPr/>
        </p:nvSpPr>
        <p:spPr>
          <a:xfrm>
            <a:off x="5942186" y="1834747"/>
            <a:ext cx="1892003" cy="1892003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F14FC85-3EDB-4D07-B2F7-DE02943CEAA9}"/>
              </a:ext>
            </a:extLst>
          </p:cNvPr>
          <p:cNvSpPr/>
          <p:nvPr/>
        </p:nvSpPr>
        <p:spPr>
          <a:xfrm>
            <a:off x="1697994" y="304800"/>
            <a:ext cx="9216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Campañas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Solidaridad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en el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marco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de la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Pandemia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AutoShape 2" descr="AQaton.com | La iniciativa ciudadana en Barranquilla y en el Atlá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4" descr="AQaton.com | La iniciativa ciudadana en Barranquilla y en el Atlán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EE1868A-F1F5-46E5-99CE-041377C65D3C}"/>
              </a:ext>
            </a:extLst>
          </p:cNvPr>
          <p:cNvSpPr/>
          <p:nvPr/>
        </p:nvSpPr>
        <p:spPr>
          <a:xfrm>
            <a:off x="953616" y="3852472"/>
            <a:ext cx="19433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$597.300.294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sector empresarial para alimentos e insumos médicos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C6A4F40-3500-4BB0-A985-F8C6358585C1}"/>
              </a:ext>
            </a:extLst>
          </p:cNvPr>
          <p:cNvSpPr/>
          <p:nvPr/>
        </p:nvSpPr>
        <p:spPr>
          <a:xfrm>
            <a:off x="2815725" y="3862417"/>
            <a:ext cx="27765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Aporte de $100 Millones para Laboratorio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Unisimón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Aporte de $100 Millones para Hospital Uninorte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5DCED33-F9AC-4384-8A5A-9E466E878636}"/>
              </a:ext>
            </a:extLst>
          </p:cNvPr>
          <p:cNvSpPr/>
          <p:nvPr/>
        </p:nvSpPr>
        <p:spPr>
          <a:xfrm>
            <a:off x="5813198" y="3866958"/>
            <a:ext cx="2103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itchFamily="50" charset="0"/>
                <a:ea typeface="+mn-ea"/>
                <a:cs typeface="+mn-cs"/>
              </a:rPr>
              <a:t>Se gestionó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itchFamily="50" charset="0"/>
                <a:ea typeface="+mn-ea"/>
                <a:cs typeface="+mn-cs"/>
              </a:rPr>
              <a:t>un total de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itchFamily="50" charset="0"/>
                <a:ea typeface="+mn-ea"/>
                <a:cs typeface="+mn-cs"/>
              </a:rPr>
              <a:t>$6.950.398.033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CE785E7-C006-4654-B361-F9AAFAF7E1A1}"/>
              </a:ext>
            </a:extLst>
          </p:cNvPr>
          <p:cNvSpPr/>
          <p:nvPr/>
        </p:nvSpPr>
        <p:spPr>
          <a:xfrm>
            <a:off x="3326434" y="1871236"/>
            <a:ext cx="1892003" cy="1892003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Aporte a Universidades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8236232A-FCBF-4DEF-A981-F197CFF4CE93}"/>
              </a:ext>
            </a:extLst>
          </p:cNvPr>
          <p:cNvSpPr/>
          <p:nvPr/>
        </p:nvSpPr>
        <p:spPr>
          <a:xfrm>
            <a:off x="773712" y="1967669"/>
            <a:ext cx="1892003" cy="1892003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94F886-B8CD-4501-AEFE-385F36C7C1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15" y="2630058"/>
            <a:ext cx="1123795" cy="5709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2" name="Picture 6" descr="AQATÓN, la campaña ciudadana que pone la solidaridad en acción –  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0036" y="2347381"/>
            <a:ext cx="1496302" cy="91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058E9031-B328-43DE-9B2D-9911D7C201B0}"/>
              </a:ext>
            </a:extLst>
          </p:cNvPr>
          <p:cNvSpPr/>
          <p:nvPr/>
        </p:nvSpPr>
        <p:spPr>
          <a:xfrm>
            <a:off x="8006862" y="3794189"/>
            <a:ext cx="2907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Kabel" pitchFamily="50" charset="0"/>
                <a:ea typeface="+mn-ea"/>
                <a:cs typeface="+mn-cs"/>
              </a:rPr>
              <a:t>La iniciativa, aspira a recaudar $500 millones de pesos y beneficiar a 3.500 familias del Departamento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Kabel" pitchFamily="50" charset="0"/>
              <a:ea typeface="+mn-ea"/>
              <a:cs typeface="+mn-cs"/>
            </a:endParaRPr>
          </a:p>
        </p:txBody>
      </p:sp>
      <p:pic>
        <p:nvPicPr>
          <p:cNvPr id="2" name="VIDEO NAVIDAD SIN HAMBRE">
            <a:hlinkClick r:id="" action="ppaction://media"/>
            <a:extLst>
              <a:ext uri="{FF2B5EF4-FFF2-40B4-BE49-F238E27FC236}">
                <a16:creationId xmlns:a16="http://schemas.microsoft.com/office/drawing/2014/main" id="{7B575E9C-C095-45AE-9796-C4063C5E2E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4189" y="4894281"/>
            <a:ext cx="1771415" cy="1771415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8236232A-FCBF-4DEF-A981-F197CFF4CE93}"/>
              </a:ext>
            </a:extLst>
          </p:cNvPr>
          <p:cNvSpPr/>
          <p:nvPr/>
        </p:nvSpPr>
        <p:spPr>
          <a:xfrm>
            <a:off x="8544871" y="1871236"/>
            <a:ext cx="1892003" cy="1892003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947" y="2137221"/>
            <a:ext cx="1082751" cy="139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7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C2428AA-488E-40A2-89FA-61939B6BF430}"/>
              </a:ext>
            </a:extLst>
          </p:cNvPr>
          <p:cNvSpPr/>
          <p:nvPr/>
        </p:nvSpPr>
        <p:spPr>
          <a:xfrm>
            <a:off x="1045604" y="2013567"/>
            <a:ext cx="62286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Revisión de contratos  y optimización de gastos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Mejoramiento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ajuste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 estructuración del Manual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81A2976-C103-45E3-84DD-E14F7842888A}"/>
              </a:ext>
            </a:extLst>
          </p:cNvPr>
          <p:cNvSpPr/>
          <p:nvPr/>
        </p:nvSpPr>
        <p:spPr>
          <a:xfrm>
            <a:off x="472397" y="1219940"/>
            <a:ext cx="8726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Gestión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Administrativa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Financiera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876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13" name="Marcador de contenido 4">
            <a:extLst>
              <a:ext uri="{FF2B5EF4-FFF2-40B4-BE49-F238E27FC236}">
                <a16:creationId xmlns:a16="http://schemas.microsoft.com/office/drawing/2014/main" id="{42751702-14D4-4950-B846-40F3FCC91DF4}"/>
              </a:ext>
            </a:extLst>
          </p:cNvPr>
          <p:cNvSpPr txBox="1">
            <a:spLocks/>
          </p:cNvSpPr>
          <p:nvPr/>
        </p:nvSpPr>
        <p:spPr>
          <a:xfrm>
            <a:off x="211691" y="1396690"/>
            <a:ext cx="7758602" cy="2697790"/>
          </a:xfrm>
          <a:prstGeom prst="rect">
            <a:avLst/>
          </a:prstGeom>
        </p:spPr>
        <p:txBody>
          <a:bodyPr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Disminución de gastos de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$660 millones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 partir de la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revisión y renegociación de 84 contratos, donde se hicieron  reducciones del 20%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y/o la suspensión definitiva  de hasta 2 meses del servicio, según el caso.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Disminución de un 24 % en la facturación del servicio de telefonía celular a partir de la renegociación de la propuesta.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FF17C30-A3AA-4648-84D5-8E238FD45DC2}"/>
              </a:ext>
            </a:extLst>
          </p:cNvPr>
          <p:cNvSpPr/>
          <p:nvPr/>
        </p:nvSpPr>
        <p:spPr>
          <a:xfrm>
            <a:off x="5111880" y="6031377"/>
            <a:ext cx="5167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2D3DF48-92B5-4FFC-8380-6D9355C077B3}"/>
              </a:ext>
            </a:extLst>
          </p:cNvPr>
          <p:cNvSpPr/>
          <p:nvPr/>
        </p:nvSpPr>
        <p:spPr>
          <a:xfrm>
            <a:off x="134620" y="281102"/>
            <a:ext cx="9486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Eficiente  de los Recursos.  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64C211-2D83-4713-9519-6C27210A8CE1}"/>
              </a:ext>
            </a:extLst>
          </p:cNvPr>
          <p:cNvSpPr/>
          <p:nvPr/>
        </p:nvSpPr>
        <p:spPr>
          <a:xfrm>
            <a:off x="765391" y="3902017"/>
            <a:ext cx="6651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Ajuste y revisión del proceso de compras y elaboración del Manual de compras, adquisiciones y  contratación.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Inicio de la facturación electrónica : 100% de pagos virtualizados</a:t>
            </a:r>
          </a:p>
        </p:txBody>
      </p:sp>
    </p:spTree>
    <p:extLst>
      <p:ext uri="{BB962C8B-B14F-4D97-AF65-F5344CB8AC3E}">
        <p14:creationId xmlns:p14="http://schemas.microsoft.com/office/powerpoint/2010/main" val="2179291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2C9FC0-3DFA-43A7-B634-CB9A03726B48}"/>
              </a:ext>
            </a:extLst>
          </p:cNvPr>
          <p:cNvSpPr txBox="1"/>
          <p:nvPr/>
        </p:nvSpPr>
        <p:spPr>
          <a:xfrm>
            <a:off x="703646" y="580519"/>
            <a:ext cx="5855672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/>
                <a:ea typeface="+mn-ea"/>
                <a:cs typeface="+mn-cs"/>
              </a:rPr>
              <a:t>Parrilla Integrada de Formación Virtual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/>
                <a:ea typeface="+mn-ea"/>
                <a:cs typeface="+mn-cs"/>
              </a:rPr>
              <a:t>Alianza de Gremios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/>
                <a:ea typeface="+mn-ea"/>
                <a:cs typeface="+mn-cs"/>
              </a:rPr>
              <a:t>Coordinadores de eventos de formación</a:t>
            </a:r>
          </a:p>
        </p:txBody>
      </p:sp>
      <p:pic>
        <p:nvPicPr>
          <p:cNvPr id="7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707D8050-DCDF-4A40-9F8F-28F44B2E7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96" y="5347847"/>
            <a:ext cx="8241565" cy="74846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6EDEE41-2652-4F04-9E6A-0D143BC0D5D8}"/>
              </a:ext>
            </a:extLst>
          </p:cNvPr>
          <p:cNvSpPr/>
          <p:nvPr/>
        </p:nvSpPr>
        <p:spPr>
          <a:xfrm>
            <a:off x="222496" y="3477045"/>
            <a:ext cx="7207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/>
                <a:ea typeface="+mn-ea"/>
                <a:cs typeface="+mn-cs"/>
              </a:rPr>
              <a:t>TEMAS: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/>
                <a:ea typeface="+mn-ea"/>
                <a:cs typeface="+mn-cs"/>
              </a:rPr>
              <a:t>Normativos Económicos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Kabel"/>
                <a:ea typeface="+mn-ea"/>
                <a:cs typeface="+mn-cs"/>
              </a:rPr>
              <a:t>Transformación Digital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TC Ka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75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149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D10F837-05D3-4CC1-83A5-48492CD3601F}"/>
              </a:ext>
            </a:extLst>
          </p:cNvPr>
          <p:cNvSpPr/>
          <p:nvPr/>
        </p:nvSpPr>
        <p:spPr>
          <a:xfrm>
            <a:off x="3086169" y="157949"/>
            <a:ext cx="6014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 de 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acceso al crédito </a:t>
            </a:r>
            <a:endParaRPr kumimoji="0" lang="es-CO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0662F34-BFFE-453C-BDA4-8C6BA6036729}"/>
              </a:ext>
            </a:extLst>
          </p:cNvPr>
          <p:cNvSpPr/>
          <p:nvPr/>
        </p:nvSpPr>
        <p:spPr>
          <a:xfrm>
            <a:off x="2556053" y="896826"/>
            <a:ext cx="7075211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Mantener y apoyar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prosperidad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la competitividad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 territorio Caribe, es la gran contribución de impacto del Plan Reactiva. 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98D046C-5E25-4EA3-A0F6-BBB5313F6F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4" t="14623" r="4874"/>
          <a:stretch/>
        </p:blipFill>
        <p:spPr>
          <a:xfrm>
            <a:off x="2078599" y="5825900"/>
            <a:ext cx="1415946" cy="856592"/>
          </a:xfrm>
          <a:prstGeom prst="rect">
            <a:avLst/>
          </a:prstGeom>
        </p:spPr>
      </p:pic>
      <p:pic>
        <p:nvPicPr>
          <p:cNvPr id="2" name="videoPlan Reactiva">
            <a:hlinkClick r:id="" action="ppaction://media"/>
            <a:extLst>
              <a:ext uri="{FF2B5EF4-FFF2-40B4-BE49-F238E27FC236}">
                <a16:creationId xmlns:a16="http://schemas.microsoft.com/office/drawing/2014/main" id="{685A04A9-4E1E-4EE5-B36E-447255CDE3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3999" y="2993981"/>
            <a:ext cx="3048000" cy="304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0736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" y="0"/>
            <a:ext cx="12185982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29039CE-C2E9-46DD-A796-322FF4910671}"/>
              </a:ext>
            </a:extLst>
          </p:cNvPr>
          <p:cNvSpPr txBox="1"/>
          <p:nvPr/>
        </p:nvSpPr>
        <p:spPr>
          <a:xfrm>
            <a:off x="226327" y="1053326"/>
            <a:ext cx="4774130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Barranquilla Responde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(Diciembre 9)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910 alivios financieros, por valor de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$349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millones.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93% a microempresas.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7% a pequeñas empresas.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Sectores beneficiados: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Comercio al por menor 37%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 Manufacturera 13%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Alojamiento y Restaurantes 9%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Comercio al por mayor 7%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Peluquerías y Belleza 5%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Comercio y reparación de automotores 5% Construcción 4%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Otros 20%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BFDF6E9-5A51-42E1-961D-8AFCBB3ECEC8}"/>
              </a:ext>
            </a:extLst>
          </p:cNvPr>
          <p:cNvSpPr txBox="1"/>
          <p:nvPr/>
        </p:nvSpPr>
        <p:spPr>
          <a:xfrm>
            <a:off x="5201100" y="1139763"/>
            <a:ext cx="4377508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Atlántico Responde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(Diciembre 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155 créditos desembolsados a pequeñas empresas por $7.743 millones.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$26.400 millones desembolsados a microfinancieras para colocar más créditos. $20.482 millones utilizados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Finsocial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Crezcamos, Banco Mundo Mujer, Fundación Santo Domingo.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Aún quedan  $5.857 millones disponibles para Pequeña empresa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Bancolombia, Davivienda, BBVA,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Serfinanzas, Bancoomeva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0D24CD2-E137-489A-9D81-41BA02B989F7}"/>
              </a:ext>
            </a:extLst>
          </p:cNvPr>
          <p:cNvSpPr/>
          <p:nvPr/>
        </p:nvSpPr>
        <p:spPr>
          <a:xfrm>
            <a:off x="1703672" y="494149"/>
            <a:ext cx="7565456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 de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acceso al crédito </a:t>
            </a:r>
            <a:endParaRPr kumimoji="0" lang="es-CO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50C0A1F-ED30-49EB-AF1E-E4444FDDC770}"/>
              </a:ext>
            </a:extLst>
          </p:cNvPr>
          <p:cNvSpPr/>
          <p:nvPr/>
        </p:nvSpPr>
        <p:spPr>
          <a:xfrm>
            <a:off x="1542540" y="5520520"/>
            <a:ext cx="711647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2.784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empresarios apoyados a través de talleres, para orientarlos en  la búsqueda de soluciones</a:t>
            </a:r>
          </a:p>
        </p:txBody>
      </p:sp>
    </p:spTree>
    <p:extLst>
      <p:ext uri="{BB962C8B-B14F-4D97-AF65-F5344CB8AC3E}">
        <p14:creationId xmlns:p14="http://schemas.microsoft.com/office/powerpoint/2010/main" val="2814792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EC8F56FD-6385-486A-BF6F-872BBAF92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66" y="0"/>
            <a:ext cx="1218598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49"/>
            <a:ext cx="12189149" cy="6858000"/>
          </a:xfrm>
          <a:prstGeom prst="rect">
            <a:avLst/>
          </a:prstGeom>
        </p:spPr>
      </p:pic>
      <p:sp>
        <p:nvSpPr>
          <p:cNvPr id="5" name="Flecha: pentágono 4">
            <a:extLst>
              <a:ext uri="{FF2B5EF4-FFF2-40B4-BE49-F238E27FC236}">
                <a16:creationId xmlns:a16="http://schemas.microsoft.com/office/drawing/2014/main" id="{5E40BFA9-73FB-45DC-9CF7-653CFDAFE6BC}"/>
              </a:ext>
            </a:extLst>
          </p:cNvPr>
          <p:cNvSpPr/>
          <p:nvPr/>
        </p:nvSpPr>
        <p:spPr>
          <a:xfrm>
            <a:off x="934141" y="2648762"/>
            <a:ext cx="2573267" cy="1268427"/>
          </a:xfrm>
          <a:prstGeom prst="homePlat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Talleres </a:t>
            </a:r>
            <a:r>
              <a:rPr kumimoji="0" lang="es-CO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Webinars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y Asesorías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327BDD0-79DC-4FF0-88B7-9AF16683EFAB}"/>
              </a:ext>
            </a:extLst>
          </p:cNvPr>
          <p:cNvSpPr txBox="1"/>
          <p:nvPr/>
        </p:nvSpPr>
        <p:spPr>
          <a:xfrm>
            <a:off x="4158755" y="2798987"/>
            <a:ext cx="15933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2.784 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Empresarios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CBDFCE1B-2A4A-4CE0-B781-EC3B5230D32E}"/>
              </a:ext>
            </a:extLst>
          </p:cNvPr>
          <p:cNvSpPr/>
          <p:nvPr/>
        </p:nvSpPr>
        <p:spPr>
          <a:xfrm>
            <a:off x="380875" y="-86263"/>
            <a:ext cx="10832469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Programa de Acceso a Crédito Barranquilla Responde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Programa de acompañamiento de </a:t>
            </a:r>
            <a:r>
              <a:rPr kumimoji="0" lang="es-C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Mypes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que Solicitaron Crédito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27328D4-8869-4BFA-BD01-1CF9B2436D74}"/>
              </a:ext>
            </a:extLst>
          </p:cNvPr>
          <p:cNvSpPr txBox="1"/>
          <p:nvPr/>
        </p:nvSpPr>
        <p:spPr>
          <a:xfrm>
            <a:off x="4211668" y="4415051"/>
            <a:ext cx="15933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910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Con Alivios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0607438-362C-4292-8326-13B288C1B062}"/>
              </a:ext>
            </a:extLst>
          </p:cNvPr>
          <p:cNvSpPr txBox="1"/>
          <p:nvPr/>
        </p:nvSpPr>
        <p:spPr>
          <a:xfrm>
            <a:off x="6221535" y="3917189"/>
            <a:ext cx="291734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343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Activados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en la Plataforma ConsigueloYapp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464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Acompañados con consultorías, talleres y webinars</a:t>
            </a:r>
          </a:p>
        </p:txBody>
      </p:sp>
      <p:sp>
        <p:nvSpPr>
          <p:cNvPr id="44" name="Flecha: pentágono 43">
            <a:extLst>
              <a:ext uri="{FF2B5EF4-FFF2-40B4-BE49-F238E27FC236}">
                <a16:creationId xmlns:a16="http://schemas.microsoft.com/office/drawing/2014/main" id="{0948593C-DF03-4327-BF7D-6BC85B382D73}"/>
              </a:ext>
            </a:extLst>
          </p:cNvPr>
          <p:cNvSpPr/>
          <p:nvPr/>
        </p:nvSpPr>
        <p:spPr>
          <a:xfrm>
            <a:off x="1638401" y="4162568"/>
            <a:ext cx="2573267" cy="1268427"/>
          </a:xfrm>
          <a:prstGeom prst="homePlat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Alivios Financieros</a:t>
            </a:r>
          </a:p>
        </p:txBody>
      </p:sp>
      <p:sp>
        <p:nvSpPr>
          <p:cNvPr id="46" name="Flecha: pentágono 45">
            <a:extLst>
              <a:ext uri="{FF2B5EF4-FFF2-40B4-BE49-F238E27FC236}">
                <a16:creationId xmlns:a16="http://schemas.microsoft.com/office/drawing/2014/main" id="{908BFF78-AD1F-4E8F-8F66-F618139F6BAC}"/>
              </a:ext>
            </a:extLst>
          </p:cNvPr>
          <p:cNvSpPr/>
          <p:nvPr/>
        </p:nvSpPr>
        <p:spPr>
          <a:xfrm>
            <a:off x="275608" y="1256612"/>
            <a:ext cx="2224327" cy="1223216"/>
          </a:xfrm>
          <a:prstGeom prst="homePlate">
            <a:avLst>
              <a:gd name="adj" fmla="val 41189"/>
            </a:avLst>
          </a:prstGeom>
          <a:solidFill>
            <a:srgbClr val="00206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Calibri" charset="0"/>
              </a:rPr>
              <a:t>Solicitudes de crédito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6E5E188-6661-49EE-9D63-2A7B4D6B6FBA}"/>
              </a:ext>
            </a:extLst>
          </p:cNvPr>
          <p:cNvSpPr/>
          <p:nvPr/>
        </p:nvSpPr>
        <p:spPr>
          <a:xfrm>
            <a:off x="3177636" y="1534247"/>
            <a:ext cx="1127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+mn-ea"/>
                <a:cs typeface="Calibri" charset="0"/>
              </a:rPr>
              <a:t>6.449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6DF7F54-7096-4731-BF1C-2A6CB41D81C5}"/>
              </a:ext>
            </a:extLst>
          </p:cNvPr>
          <p:cNvSpPr/>
          <p:nvPr/>
        </p:nvSpPr>
        <p:spPr>
          <a:xfrm>
            <a:off x="2772692" y="1981951"/>
            <a:ext cx="3024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remitidas por  la CCB a la FSD </a:t>
            </a:r>
          </a:p>
        </p:txBody>
      </p:sp>
    </p:spTree>
    <p:extLst>
      <p:ext uri="{BB962C8B-B14F-4D97-AF65-F5344CB8AC3E}">
        <p14:creationId xmlns:p14="http://schemas.microsoft.com/office/powerpoint/2010/main" val="23847606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2E77B430F3E3645B2C084F4B379EF8C" ma:contentTypeVersion="13" ma:contentTypeDescription="Crear nuevo documento." ma:contentTypeScope="" ma:versionID="d5e82f5e04dbaed911fe71ece2619588">
  <xsd:schema xmlns:xsd="http://www.w3.org/2001/XMLSchema" xmlns:xs="http://www.w3.org/2001/XMLSchema" xmlns:p="http://schemas.microsoft.com/office/2006/metadata/properties" xmlns:ns3="b83aaa3d-ad37-4b2b-af78-ac0b1f7ea692" xmlns:ns4="2261f3a6-8e9e-4853-9479-b4403c2e6a3a" targetNamespace="http://schemas.microsoft.com/office/2006/metadata/properties" ma:root="true" ma:fieldsID="d09c0dd6bd0f95a91b402180eb532642" ns3:_="" ns4:_="">
    <xsd:import namespace="b83aaa3d-ad37-4b2b-af78-ac0b1f7ea692"/>
    <xsd:import namespace="2261f3a6-8e9e-4853-9479-b4403c2e6a3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aaa3d-ad37-4b2b-af78-ac0b1f7ea6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1f3a6-8e9e-4853-9479-b4403c2e6a3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346B2C-1DD6-443A-B23D-512A98A291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A5EF5C-3A3E-4F88-84F4-C3737A8CE46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497B8E6-8738-497C-8E0D-DA6D08D821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aaa3d-ad37-4b2b-af78-ac0b1f7ea692"/>
    <ds:schemaRef ds:uri="2261f3a6-8e9e-4853-9479-b4403c2e6a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5130</Words>
  <Application>Microsoft Office PowerPoint</Application>
  <PresentationFormat>Panorámica</PresentationFormat>
  <Paragraphs>638</Paragraphs>
  <Slides>57</Slides>
  <Notes>21</Notes>
  <HiddenSlides>3</HiddenSlides>
  <MMClips>4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57</vt:i4>
      </vt:variant>
    </vt:vector>
  </HeadingPairs>
  <TitlesOfParts>
    <vt:vector size="59" baseType="lpstr">
      <vt:lpstr>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CAUSALES DE DESERCIÓN EMPRESARIOS EN RUTA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Desarrollo Local y Regional</vt:lpstr>
      <vt:lpstr>Presentación de PowerPoint</vt:lpstr>
      <vt:lpstr>Presentación de PowerPoint</vt:lpstr>
      <vt:lpstr>IMAGINA TU CIUDAD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Mireylle Julliard Amador</dc:creator>
  <cp:lastModifiedBy>Mireylle Julliard Amador</cp:lastModifiedBy>
  <cp:revision>2</cp:revision>
  <dcterms:created xsi:type="dcterms:W3CDTF">2020-12-18T23:59:47Z</dcterms:created>
  <dcterms:modified xsi:type="dcterms:W3CDTF">2021-01-12T23:32:46Z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0x01010022E77B430F3E3645B2C084F4B379EF8C</vt:lpwstr>
  </property>
</Properties>
</file>