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0" r:id="rId5"/>
    <p:sldId id="262" r:id="rId6"/>
    <p:sldId id="263" r:id="rId7"/>
    <p:sldId id="264" r:id="rId8"/>
    <p:sldId id="265" r:id="rId9"/>
  </p:sldIdLst>
  <p:sldSz cx="9144000" cy="6858000" type="screen4x3"/>
  <p:notesSz cx="7315200" cy="96012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74"/>
  </p:normalViewPr>
  <p:slideViewPr>
    <p:cSldViewPr snapToGrid="0" snapToObjects="1">
      <p:cViewPr varScale="1">
        <p:scale>
          <a:sx n="62" d="100"/>
          <a:sy n="62" d="100"/>
        </p:scale>
        <p:origin x="1308" y="56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996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554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666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280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52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411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159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119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478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21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246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6A705-EDBE-6640-B8A7-62679FD5E1E9}" type="datetimeFigureOut">
              <a:rPr lang="es-CO" smtClean="0"/>
              <a:t>3/02/2023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235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22979" y="1457881"/>
            <a:ext cx="79100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latin typeface="ITCKabel LT Book" panose="02000506020000020004" pitchFamily="2" charset="0"/>
              </a:rPr>
              <a:t>Presidencia Ejecutiva</a:t>
            </a:r>
            <a:r>
              <a:rPr lang="es-MX" sz="1600" dirty="0">
                <a:latin typeface="ITCKabel LT Book" panose="02000506020000020004" pitchFamily="2" charset="0"/>
              </a:rPr>
              <a:t>: </a:t>
            </a:r>
            <a:r>
              <a:rPr lang="es-ES" sz="1600" dirty="0">
                <a:latin typeface="ITCKabel LT Book" panose="02000506020000020004" pitchFamily="2" charset="0"/>
              </a:rPr>
              <a:t>Planifica y Gerencia  las actividades derivadas de su responsabilidad y aquellas designadas por la Junta Directiva , de acuerdo con las disposiciones de ley, para  dar cumplimiento al rol de la organización, impartiendo las instrucciones necesarias para lograr el buen funcionamiento de la misma y ejerciendo su representación judicial y extrajudicial con el fin de contribuir como Agencia de desarrollo a elevar el nivel de productividad y competitividad de las empresas. </a:t>
            </a:r>
            <a:endParaRPr lang="es-MX" sz="1600" b="1" dirty="0">
              <a:latin typeface="ITCKabel LT Book" panose="02000506020000020004" pitchFamily="2" charset="0"/>
            </a:endParaRPr>
          </a:p>
        </p:txBody>
      </p:sp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704" y="3184093"/>
            <a:ext cx="660271" cy="660271"/>
          </a:xfrm>
          <a:prstGeom prst="rect">
            <a:avLst/>
          </a:prstGeom>
        </p:spPr>
      </p:pic>
      <p:pic>
        <p:nvPicPr>
          <p:cNvPr id="2" name="Gráfico 1" descr="Cabeza con engranajes">
            <a:extLst>
              <a:ext uri="{FF2B5EF4-FFF2-40B4-BE49-F238E27FC236}">
                <a16:creationId xmlns:a16="http://schemas.microsoft.com/office/drawing/2014/main" id="{63DACFAC-2F23-CA3C-DEC4-28239A19B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017" y="1621752"/>
            <a:ext cx="745958" cy="74595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3D8B6E9-2FDA-ABAB-22E8-E88E9AF9F36F}"/>
              </a:ext>
            </a:extLst>
          </p:cNvPr>
          <p:cNvSpPr txBox="1"/>
          <p:nvPr/>
        </p:nvSpPr>
        <p:spPr>
          <a:xfrm>
            <a:off x="922979" y="3191412"/>
            <a:ext cx="78181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ITCKabel LT Book" panose="02000506020000020004" pitchFamily="2" charset="0"/>
              </a:rPr>
              <a:t>Líderes a cargo: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Secretaria general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Control Interno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comunicaciones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Vicepresidente de Registros y Transformación Digital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Vicepresidenta Administrativa y Financiera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Directora de conexiones empresariales </a:t>
            </a:r>
          </a:p>
        </p:txBody>
      </p:sp>
    </p:spTree>
    <p:extLst>
      <p:ext uri="{BB962C8B-B14F-4D97-AF65-F5344CB8AC3E}">
        <p14:creationId xmlns:p14="http://schemas.microsoft.com/office/powerpoint/2010/main" val="368889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67666" y="1442571"/>
            <a:ext cx="79100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ITCKabel LT Book" panose="02000506020000020004" pitchFamily="2" charset="0"/>
              </a:rPr>
              <a:t>Vicepresidencia de registros y transformación digital</a:t>
            </a:r>
            <a:r>
              <a:rPr lang="es-MX" sz="1600" dirty="0">
                <a:latin typeface="ITCKabel LT Book" panose="02000506020000020004" pitchFamily="2" charset="0"/>
              </a:rPr>
              <a:t>: </a:t>
            </a:r>
            <a:r>
              <a:rPr lang="es-MX" sz="1600" i="1" dirty="0">
                <a:latin typeface="ITCKabel LT Book" panose="02000506020000020004" pitchFamily="2" charset="0"/>
              </a:rPr>
              <a:t>“De un trámite obligatorio a instrumentos de competitividad” </a:t>
            </a:r>
            <a:r>
              <a:rPr lang="es-MX" sz="1600" dirty="0">
                <a:latin typeface="ITCKabel LT Book" panose="02000506020000020004" pitchFamily="2" charset="0"/>
              </a:rPr>
              <a:t>con el fin de posicionarnos más como una entidad que facilita el hacer negocios y menos tramites. Tiene como objetivo estratégico: lograr que los registros se conviertan en un instrumento de competitividad.</a:t>
            </a:r>
            <a:endParaRPr lang="es-CO" sz="1600" dirty="0">
              <a:latin typeface="ITCKabel LT Book" panose="02000506020000020004" pitchFamily="2" charset="0"/>
            </a:endParaRP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Líderes a cargo: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servicios registrales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infraestructura y ciberseguridad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promoción de servicios registrales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proyectos T.I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sistemas de información</a:t>
            </a:r>
          </a:p>
          <a:p>
            <a:r>
              <a:rPr lang="es-CO" sz="1600" dirty="0">
                <a:latin typeface="ITCKabel LT Book" panose="02000506020000020004" pitchFamily="2" charset="0"/>
              </a:rPr>
              <a:t>Jefe de procesos </a:t>
            </a:r>
          </a:p>
          <a:p>
            <a:r>
              <a:rPr lang="es-CO" sz="1600" dirty="0">
                <a:latin typeface="ITCKabel LT Book" panose="02000506020000020004" pitchFamily="2" charset="0"/>
              </a:rPr>
              <a:t>Jefe de operaciones </a:t>
            </a:r>
          </a:p>
          <a:p>
            <a:r>
              <a:rPr lang="es-CO" sz="1600" dirty="0">
                <a:latin typeface="ITCKabel LT Book" panose="02000506020000020004" pitchFamily="2" charset="0"/>
              </a:rPr>
              <a:t>Director de transformación digital</a:t>
            </a:r>
          </a:p>
        </p:txBody>
      </p: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685" y="1548830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157" y="2954459"/>
            <a:ext cx="660271" cy="6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5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67666" y="1369313"/>
            <a:ext cx="79100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ITCKabel LT Book" panose="02000506020000020004" pitchFamily="2" charset="0"/>
              </a:rPr>
              <a:t>Vicepresidencia ejecutiva y estrategia</a:t>
            </a:r>
            <a:r>
              <a:rPr lang="es-MX" sz="1600" dirty="0">
                <a:latin typeface="ITCKabel LT Book" panose="02000506020000020004" pitchFamily="2" charset="0"/>
              </a:rPr>
              <a:t>: “</a:t>
            </a:r>
            <a:r>
              <a:rPr lang="es-MX" sz="1600" i="1" dirty="0">
                <a:latin typeface="ITCKabel LT Book" panose="02000506020000020004" pitchFamily="2" charset="0"/>
              </a:rPr>
              <a:t>Reconectando la CCB con la estrategia y articular el desarrollo a partir de una visión prospectiva”. </a:t>
            </a:r>
            <a:r>
              <a:rPr lang="es-MX" sz="1600" dirty="0">
                <a:latin typeface="ITCKabel LT Book" panose="02000506020000020004" pitchFamily="2" charset="0"/>
              </a:rPr>
              <a:t>Tiene como objetivos estratégicos: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dirty="0">
                <a:latin typeface="ITCKabel LT Book" panose="02000506020000020004" pitchFamily="2" charset="0"/>
              </a:rPr>
              <a:t>Enfocar las conversaciones, las métricas y los procesos hacia el impacto y la coherencia estratégica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dirty="0">
                <a:latin typeface="ITCKabel LT Book" panose="02000506020000020004" pitchFamily="2" charset="0"/>
              </a:rPr>
              <a:t>Articular el desarrollo de la institución a partir de una visión prospectiva.</a:t>
            </a:r>
          </a:p>
          <a:p>
            <a:r>
              <a:rPr lang="es-CO" sz="1600" b="1" dirty="0">
                <a:latin typeface="ITCKabel LT Book" panose="02000506020000020004" pitchFamily="2" charset="0"/>
              </a:rPr>
              <a:t>Líderes a cargo: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proyectos de Alto impacto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relacionamiento empresarial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relacionamiento institucional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relacionamiento para la economía solidaria </a:t>
            </a:r>
          </a:p>
          <a:p>
            <a:r>
              <a:rPr lang="es-CO" sz="1600" dirty="0">
                <a:latin typeface="ITCKabel LT Book" panose="02000506020000020004" pitchFamily="2" charset="0"/>
              </a:rPr>
              <a:t>Jefe de investigaciones económicas</a:t>
            </a:r>
          </a:p>
          <a:p>
            <a:r>
              <a:rPr lang="es-CO" sz="1600" dirty="0">
                <a:latin typeface="ITCKabel LT Book" panose="02000506020000020004" pitchFamily="2" charset="0"/>
              </a:rPr>
              <a:t>Jefe de diseño de productos y servicios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relacionamiento Empresarial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clúster TEN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clúster de salud y  </a:t>
            </a:r>
            <a:r>
              <a:rPr lang="es-MX" sz="1600" dirty="0" err="1">
                <a:latin typeface="ITCKabel LT Book" panose="02000506020000020004" pitchFamily="2" charset="0"/>
              </a:rPr>
              <a:t>Farma</a:t>
            </a:r>
            <a:endParaRPr lang="es-MX" sz="1600" dirty="0">
              <a:latin typeface="ITCKabel LT Book" panose="02000506020000020004" pitchFamily="2" charset="0"/>
            </a:endParaRPr>
          </a:p>
          <a:p>
            <a:r>
              <a:rPr lang="es-MX" sz="1600" dirty="0">
                <a:latin typeface="ITCKabel LT Book" panose="02000506020000020004" pitchFamily="2" charset="0"/>
              </a:rPr>
              <a:t>Jefe clúster de espacios habitables y energía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relacionamiento institucional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relacionamiento institucional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desarrollo y prospectiva Director conexiones empresariales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activos empresariales</a:t>
            </a:r>
          </a:p>
          <a:p>
            <a:endParaRPr lang="es-MX" sz="1600" b="1" dirty="0">
              <a:latin typeface="ITCKabel LT Book" panose="02000506020000020004" pitchFamily="2" charset="0"/>
            </a:endParaRPr>
          </a:p>
        </p:txBody>
      </p: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685" y="1548830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975" y="2590485"/>
            <a:ext cx="660271" cy="6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0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67666" y="1442571"/>
            <a:ext cx="79046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ITCKabel LT Book" panose="02000506020000020004" pitchFamily="2" charset="0"/>
              </a:rPr>
              <a:t>Unidad de Conexiones Empresariales: </a:t>
            </a:r>
            <a:r>
              <a:rPr lang="es-MX" sz="1600" i="1" dirty="0">
                <a:latin typeface="ITCKabel LT Book" panose="02000506020000020004" pitchFamily="2" charset="0"/>
              </a:rPr>
              <a:t>“Construyendo una relación cercana, permanente y relevante con el empresario”. </a:t>
            </a:r>
            <a:r>
              <a:rPr lang="es-MX" sz="1600" dirty="0">
                <a:latin typeface="ITCKabel LT Book" panose="02000506020000020004" pitchFamily="2" charset="0"/>
              </a:rPr>
              <a:t>Tiene como objetivo estratégico: establecer una relación cercana, permanente y relevante con el empresario.</a:t>
            </a: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Líderes a cargo: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canales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Mercadeo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Inteligencia de mercados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experiencia del servicio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eventos y networking</a:t>
            </a:r>
          </a:p>
          <a:p>
            <a:endParaRPr lang="es-CO" sz="1600" dirty="0">
              <a:latin typeface="ITCKabel LT Book" panose="02000506020000020004" pitchFamily="2" charset="0"/>
            </a:endParaRPr>
          </a:p>
        </p:txBody>
      </p: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685" y="1408379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017" y="2377175"/>
            <a:ext cx="660271" cy="6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3417" y="1301328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3871038"/>
            <a:ext cx="660271" cy="66027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FB8D9A4-1B5D-F238-F459-DCCA4EC026FE}"/>
              </a:ext>
            </a:extLst>
          </p:cNvPr>
          <p:cNvSpPr txBox="1"/>
          <p:nvPr/>
        </p:nvSpPr>
        <p:spPr>
          <a:xfrm>
            <a:off x="945371" y="1366563"/>
            <a:ext cx="79135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 dirty="0">
                <a:latin typeface="ITCKabel LT Book" panose="02000506020000020004" pitchFamily="2" charset="0"/>
              </a:rPr>
              <a:t>Unidades Corporativas de Apoyo:</a:t>
            </a:r>
          </a:p>
          <a:p>
            <a:r>
              <a:rPr lang="es-MX" b="1" dirty="0">
                <a:latin typeface="ITCKabel LT Book" panose="02000506020000020004" pitchFamily="2" charset="0"/>
              </a:rPr>
              <a:t>Vicepresidencia </a:t>
            </a:r>
            <a:r>
              <a:rPr lang="es-MX" sz="1800" b="1" dirty="0">
                <a:latin typeface="ITCKabel LT Book" panose="02000506020000020004" pitchFamily="2" charset="0"/>
              </a:rPr>
              <a:t>Administrativa y Financiera, Comunicaciones, Secretaría General y control interno: </a:t>
            </a:r>
            <a:r>
              <a:rPr lang="es-MX" sz="1800" i="1" dirty="0">
                <a:latin typeface="ITCKabel LT Book" panose="02000506020000020004" pitchFamily="2" charset="0"/>
              </a:rPr>
              <a:t>“Configurando procesos eficientes”. </a:t>
            </a:r>
            <a:r>
              <a:rPr lang="es-MX" sz="1800" dirty="0">
                <a:latin typeface="ITCKabel LT Book" panose="02000506020000020004" pitchFamily="2" charset="0"/>
              </a:rPr>
              <a:t>Tiene como objetivos estratégicos:</a:t>
            </a:r>
            <a:r>
              <a:rPr lang="es-MX" sz="1800" b="1" dirty="0">
                <a:latin typeface="ITCKabel LT Book" panose="02000506020000020004" pitchFamily="2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dirty="0">
                <a:latin typeface="ITCKabel LT Book" panose="02000506020000020004" pitchFamily="2" charset="0"/>
              </a:rPr>
              <a:t>Satisfacer las necesidades, expectativas y requerimientos de los clientes internos para hacer de la CCB una institución eficiente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dirty="0">
                <a:latin typeface="ITCKabel LT Book" panose="02000506020000020004" pitchFamily="2" charset="0"/>
              </a:rPr>
              <a:t>Brindar soporte y acompañamiento a las Unidades Estratégicas de Negocio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dirty="0">
                <a:latin typeface="ITCKabel LT Book" panose="02000506020000020004" pitchFamily="2" charset="0"/>
              </a:rPr>
              <a:t>Posicionar a la CCB de acuerdo a la estrategia planteada.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69C867-FDBF-5055-BB7A-E2834D2FD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577218"/>
              </p:ext>
            </p:extLst>
          </p:nvPr>
        </p:nvGraphicFramePr>
        <p:xfrm>
          <a:off x="945372" y="3847173"/>
          <a:ext cx="6297909" cy="289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3380">
                  <a:extLst>
                    <a:ext uri="{9D8B030D-6E8A-4147-A177-3AD203B41FA5}">
                      <a16:colId xmlns:a16="http://schemas.microsoft.com/office/drawing/2014/main" val="644048130"/>
                    </a:ext>
                  </a:extLst>
                </a:gridCol>
                <a:gridCol w="1894636">
                  <a:extLst>
                    <a:ext uri="{9D8B030D-6E8A-4147-A177-3AD203B41FA5}">
                      <a16:colId xmlns:a16="http://schemas.microsoft.com/office/drawing/2014/main" val="773435475"/>
                    </a:ext>
                  </a:extLst>
                </a:gridCol>
                <a:gridCol w="1999893">
                  <a:extLst>
                    <a:ext uri="{9D8B030D-6E8A-4147-A177-3AD203B41FA5}">
                      <a16:colId xmlns:a16="http://schemas.microsoft.com/office/drawing/2014/main" val="224426935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u="none" strike="noStrike" dirty="0">
                          <a:effectLst/>
                          <a:latin typeface="ITC Kabel" panose="02000503000000000000" pitchFamily="50" charset="0"/>
                        </a:rPr>
                        <a:t>Administrativa y Financiera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u="none" strike="noStrike" dirty="0">
                          <a:effectLst/>
                          <a:latin typeface="ITC Kabel" panose="02000503000000000000" pitchFamily="50" charset="0"/>
                        </a:rPr>
                        <a:t>Secretaría General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u="none" strike="noStrike" dirty="0">
                          <a:effectLst/>
                          <a:latin typeface="ITC Kabel" panose="02000503000000000000" pitchFamily="50" charset="0"/>
                        </a:rPr>
                        <a:t>Control interno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4435709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Jefe de Gestión Humana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Secretaria general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Jefe de control interno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2775278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u="none" strike="noStrike">
                          <a:effectLst/>
                          <a:latin typeface="ITC Kabel" panose="02000503000000000000" pitchFamily="50" charset="0"/>
                        </a:rPr>
                        <a:t>Jefe de compras y CAD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Jefe asuntos legales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  <a:latin typeface="ITC Kabel" panose="02000503000000000000" pitchFamily="50" charset="0"/>
                        </a:rPr>
                        <a:t>Comunicaciones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71015159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Jefe de servicios Generales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Director conciliación y arbitraje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Jefe de comunicaciones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15914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Coordinador seguridad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Coordinador de secretaría general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 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3515588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Jefe de contabilidad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 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 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5899375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Jefe presupuesto y tesorería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 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9913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61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72E002A4842274799E482F0C2888918" ma:contentTypeVersion="0" ma:contentTypeDescription="Crear nuevo documento." ma:contentTypeScope="" ma:versionID="ad8fe06de71e41818beb6fd85f8a60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C462E8-F2C2-4E1F-AE75-82D16BF8ED35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3FD068B-1E2A-4CCD-9703-70238D217A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6263402-966B-45AB-BA57-B6E784E16B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536</Words>
  <Application>Microsoft Office PowerPoint</Application>
  <PresentationFormat>Presentación en pantalla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ITC Kabel</vt:lpstr>
      <vt:lpstr>ITCKabel LT Bold</vt:lpstr>
      <vt:lpstr>ITCKabel LT Book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Avendaño Avila</dc:creator>
  <cp:lastModifiedBy>Katherine Almanza Moreno</cp:lastModifiedBy>
  <cp:revision>42</cp:revision>
  <cp:lastPrinted>2019-08-27T20:28:41Z</cp:lastPrinted>
  <dcterms:created xsi:type="dcterms:W3CDTF">2018-02-22T16:05:38Z</dcterms:created>
  <dcterms:modified xsi:type="dcterms:W3CDTF">2023-02-03T15:12:43Z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0x010100B72E002A4842274799E482F0C2888918</vt:lpwstr>
  </property>
</Properties>
</file>