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sldIdLst>
    <p:sldId id="259" r:id="rId2"/>
    <p:sldId id="273" r:id="rId3"/>
    <p:sldId id="267" r:id="rId4"/>
    <p:sldId id="268" r:id="rId5"/>
    <p:sldId id="275" r:id="rId6"/>
    <p:sldId id="269" r:id="rId7"/>
    <p:sldId id="274" r:id="rId8"/>
    <p:sldId id="271" r:id="rId9"/>
    <p:sldId id="276" r:id="rId10"/>
  </p:sldIdLst>
  <p:sldSz cx="13716000" cy="9180513"/>
  <p:notesSz cx="9144000" cy="6858000"/>
  <p:embeddedFontLst>
    <p:embeddedFont>
      <p:font typeface="Segoe UI" panose="020B0502040204020203" pitchFamily="34" charset="0"/>
      <p:regular r:id="rId11"/>
      <p:bold r:id="rId12"/>
      <p:italic r:id="rId13"/>
      <p:boldItalic r:id="rId14"/>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92" userDrawn="1">
          <p15:clr>
            <a:srgbClr val="A4A3A4"/>
          </p15:clr>
        </p15:guide>
        <p15:guide id="2" pos="477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AB8"/>
    <a:srgbClr val="009D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AEA289-2734-432A-AC05-E357E229CB16}" v="1" dt="2026-08-04T01:55:07.6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985" autoAdjust="0"/>
    <p:restoredTop sz="94660"/>
  </p:normalViewPr>
  <p:slideViewPr>
    <p:cSldViewPr snapToGrid="0">
      <p:cViewPr>
        <p:scale>
          <a:sx n="70" d="100"/>
          <a:sy n="70" d="100"/>
        </p:scale>
        <p:origin x="1236" y="462"/>
      </p:cViewPr>
      <p:guideLst>
        <p:guide orient="horz" pos="2892"/>
        <p:guide pos="477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anie Santis Gomez" userId="dc8d21db-4590-4d8d-9823-97b50474bd87" providerId="ADAL" clId="{08368E11-0CD0-47A1-9F29-2D8D351419D4}"/>
    <pc:docChg chg="custSel modSld">
      <pc:chgData name="Stephanie Santis Gomez" userId="dc8d21db-4590-4d8d-9823-97b50474bd87" providerId="ADAL" clId="{08368E11-0CD0-47A1-9F29-2D8D351419D4}" dt="2026-08-04T02:10:39.356" v="220" actId="20577"/>
      <pc:docMkLst>
        <pc:docMk/>
      </pc:docMkLst>
      <pc:sldChg chg="modSp mod">
        <pc:chgData name="Stephanie Santis Gomez" userId="dc8d21db-4590-4d8d-9823-97b50474bd87" providerId="ADAL" clId="{08368E11-0CD0-47A1-9F29-2D8D351419D4}" dt="2026-08-04T01:55:07.615" v="25"/>
        <pc:sldMkLst>
          <pc:docMk/>
          <pc:sldMk cId="2982835671" sldId="275"/>
        </pc:sldMkLst>
        <pc:spChg chg="mod">
          <ac:chgData name="Stephanie Santis Gomez" userId="dc8d21db-4590-4d8d-9823-97b50474bd87" providerId="ADAL" clId="{08368E11-0CD0-47A1-9F29-2D8D351419D4}" dt="2026-08-04T01:55:07.615" v="25"/>
          <ac:spMkLst>
            <pc:docMk/>
            <pc:sldMk cId="2982835671" sldId="275"/>
            <ac:spMk id="24" creationId="{E19F730A-9B45-6BE9-CBF3-B9B81CEA9A5D}"/>
          </ac:spMkLst>
        </pc:spChg>
        <pc:spChg chg="mod">
          <ac:chgData name="Stephanie Santis Gomez" userId="dc8d21db-4590-4d8d-9823-97b50474bd87" providerId="ADAL" clId="{08368E11-0CD0-47A1-9F29-2D8D351419D4}" dt="2026-08-04T01:52:45.992" v="7" actId="20577"/>
          <ac:spMkLst>
            <pc:docMk/>
            <pc:sldMk cId="2982835671" sldId="275"/>
            <ac:spMk id="26" creationId="{A77D348C-133F-CC7D-A03A-7760E58B0A84}"/>
          </ac:spMkLst>
        </pc:spChg>
      </pc:sldChg>
      <pc:sldChg chg="modSp mod">
        <pc:chgData name="Stephanie Santis Gomez" userId="dc8d21db-4590-4d8d-9823-97b50474bd87" providerId="ADAL" clId="{08368E11-0CD0-47A1-9F29-2D8D351419D4}" dt="2026-08-04T02:10:39.356" v="220" actId="20577"/>
        <pc:sldMkLst>
          <pc:docMk/>
          <pc:sldMk cId="2982835671" sldId="276"/>
        </pc:sldMkLst>
        <pc:spChg chg="mod">
          <ac:chgData name="Stephanie Santis Gomez" userId="dc8d21db-4590-4d8d-9823-97b50474bd87" providerId="ADAL" clId="{08368E11-0CD0-47A1-9F29-2D8D351419D4}" dt="2026-08-04T02:07:45.915" v="182" actId="6549"/>
          <ac:spMkLst>
            <pc:docMk/>
            <pc:sldMk cId="2982835671" sldId="276"/>
            <ac:spMk id="25" creationId="{26EAF690-8146-20EF-7958-916CBC3E36A6}"/>
          </ac:spMkLst>
        </pc:spChg>
        <pc:spChg chg="mod">
          <ac:chgData name="Stephanie Santis Gomez" userId="dc8d21db-4590-4d8d-9823-97b50474bd87" providerId="ADAL" clId="{08368E11-0CD0-47A1-9F29-2D8D351419D4}" dt="2026-08-04T02:07:19.183" v="158" actId="5793"/>
          <ac:spMkLst>
            <pc:docMk/>
            <pc:sldMk cId="2982835671" sldId="276"/>
            <ac:spMk id="26" creationId="{A77D348C-133F-CC7D-A03A-7760E58B0A84}"/>
          </ac:spMkLst>
        </pc:spChg>
        <pc:spChg chg="mod">
          <ac:chgData name="Stephanie Santis Gomez" userId="dc8d21db-4590-4d8d-9823-97b50474bd87" providerId="ADAL" clId="{08368E11-0CD0-47A1-9F29-2D8D351419D4}" dt="2026-08-04T02:10:39.356" v="220" actId="20577"/>
          <ac:spMkLst>
            <pc:docMk/>
            <pc:sldMk cId="2982835671" sldId="276"/>
            <ac:spMk id="31" creationId="{D39FC3FD-2139-10B7-33C6-AF7A3784DC5B}"/>
          </ac:spMkLst>
        </pc:spChg>
        <pc:spChg chg="mod">
          <ac:chgData name="Stephanie Santis Gomez" userId="dc8d21db-4590-4d8d-9823-97b50474bd87" providerId="ADAL" clId="{08368E11-0CD0-47A1-9F29-2D8D351419D4}" dt="2026-08-04T02:04:28.220" v="52" actId="20577"/>
          <ac:spMkLst>
            <pc:docMk/>
            <pc:sldMk cId="2982835671" sldId="276"/>
            <ac:spMk id="32" creationId="{FF6FE888-B0FB-72E2-4944-3E2D2E62BBAF}"/>
          </ac:spMkLst>
        </pc:spChg>
        <pc:picChg chg="mod">
          <ac:chgData name="Stephanie Santis Gomez" userId="dc8d21db-4590-4d8d-9823-97b50474bd87" providerId="ADAL" clId="{08368E11-0CD0-47A1-9F29-2D8D351419D4}" dt="2026-08-04T02:10:04.682" v="211" actId="1076"/>
          <ac:picMkLst>
            <pc:docMk/>
            <pc:sldMk cId="2982835671" sldId="276"/>
            <ac:picMk id="33" creationId="{EA28E592-E839-83DA-69B9-9AF6B9E6E27F}"/>
          </ac:picMkLst>
        </pc:picChg>
        <pc:picChg chg="mod">
          <ac:chgData name="Stephanie Santis Gomez" userId="dc8d21db-4590-4d8d-9823-97b50474bd87" providerId="ADAL" clId="{08368E11-0CD0-47A1-9F29-2D8D351419D4}" dt="2026-08-04T02:10:02.171" v="210" actId="1076"/>
          <ac:picMkLst>
            <pc:docMk/>
            <pc:sldMk cId="2982835671" sldId="276"/>
            <ac:picMk id="36" creationId="{3EFFC5F0-2BA7-E22B-8A29-3CF0C3F9E600}"/>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028700" y="1502460"/>
            <a:ext cx="11658600" cy="3196179"/>
          </a:xfrm>
        </p:spPr>
        <p:txBody>
          <a:bodyPr anchor="b"/>
          <a:lstStyle>
            <a:lvl1pPr algn="ctr">
              <a:defRPr sz="8032"/>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714500" y="4821896"/>
            <a:ext cx="10287000" cy="2216498"/>
          </a:xfrm>
        </p:spPr>
        <p:txBody>
          <a:bodyPr/>
          <a:lstStyle>
            <a:lvl1pPr marL="0" indent="0" algn="ctr">
              <a:buNone/>
              <a:defRPr sz="3213"/>
            </a:lvl1pPr>
            <a:lvl2pPr marL="612068" indent="0" algn="ctr">
              <a:buNone/>
              <a:defRPr sz="2677"/>
            </a:lvl2pPr>
            <a:lvl3pPr marL="1224136" indent="0" algn="ctr">
              <a:buNone/>
              <a:defRPr sz="2410"/>
            </a:lvl3pPr>
            <a:lvl4pPr marL="1836205" indent="0" algn="ctr">
              <a:buNone/>
              <a:defRPr sz="2142"/>
            </a:lvl4pPr>
            <a:lvl5pPr marL="2448273" indent="0" algn="ctr">
              <a:buNone/>
              <a:defRPr sz="2142"/>
            </a:lvl5pPr>
            <a:lvl6pPr marL="3060340" indent="0" algn="ctr">
              <a:buNone/>
              <a:defRPr sz="2142"/>
            </a:lvl6pPr>
            <a:lvl7pPr marL="3672409" indent="0" algn="ctr">
              <a:buNone/>
              <a:defRPr sz="2142"/>
            </a:lvl7pPr>
            <a:lvl8pPr marL="4284477" indent="0" algn="ctr">
              <a:buNone/>
              <a:defRPr sz="2142"/>
            </a:lvl8pPr>
            <a:lvl9pPr marL="4896545" indent="0" algn="ctr">
              <a:buNone/>
              <a:defRPr sz="2142"/>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6400CC70-6DC5-42A1-84C3-268FD44394D7}" type="datetimeFigureOut">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4E1DF7-4345-4657-81EC-2F2AA046D848}" type="slidenum">
              <a:rPr lang="en-US" smtClean="0"/>
              <a:t>‹Nº›</a:t>
            </a:fld>
            <a:endParaRPr lang="en-US"/>
          </a:p>
        </p:txBody>
      </p:sp>
    </p:spTree>
    <p:extLst>
      <p:ext uri="{BB962C8B-B14F-4D97-AF65-F5344CB8AC3E}">
        <p14:creationId xmlns:p14="http://schemas.microsoft.com/office/powerpoint/2010/main" val="2634099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400CC70-6DC5-42A1-84C3-268FD44394D7}" type="datetimeFigureOut">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4E1DF7-4345-4657-81EC-2F2AA046D848}" type="slidenum">
              <a:rPr lang="en-US" smtClean="0"/>
              <a:t>‹Nº›</a:t>
            </a:fld>
            <a:endParaRPr lang="en-US"/>
          </a:p>
        </p:txBody>
      </p:sp>
    </p:spTree>
    <p:extLst>
      <p:ext uri="{BB962C8B-B14F-4D97-AF65-F5344CB8AC3E}">
        <p14:creationId xmlns:p14="http://schemas.microsoft.com/office/powerpoint/2010/main" val="3412074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15515" y="488778"/>
            <a:ext cx="2957513" cy="778006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942976" y="488778"/>
            <a:ext cx="8701088" cy="7780060"/>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400CC70-6DC5-42A1-84C3-268FD44394D7}" type="datetimeFigureOut">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4E1DF7-4345-4657-81EC-2F2AA046D848}" type="slidenum">
              <a:rPr lang="en-US" smtClean="0"/>
              <a:t>‹Nº›</a:t>
            </a:fld>
            <a:endParaRPr lang="en-US"/>
          </a:p>
        </p:txBody>
      </p:sp>
    </p:spTree>
    <p:extLst>
      <p:ext uri="{BB962C8B-B14F-4D97-AF65-F5344CB8AC3E}">
        <p14:creationId xmlns:p14="http://schemas.microsoft.com/office/powerpoint/2010/main" val="1299583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400CC70-6DC5-42A1-84C3-268FD44394D7}" type="datetimeFigureOut">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4E1DF7-4345-4657-81EC-2F2AA046D848}" type="slidenum">
              <a:rPr lang="en-US" smtClean="0"/>
              <a:t>‹Nº›</a:t>
            </a:fld>
            <a:endParaRPr lang="en-US"/>
          </a:p>
        </p:txBody>
      </p:sp>
    </p:spTree>
    <p:extLst>
      <p:ext uri="{BB962C8B-B14F-4D97-AF65-F5344CB8AC3E}">
        <p14:creationId xmlns:p14="http://schemas.microsoft.com/office/powerpoint/2010/main" val="3481851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935832" y="2288755"/>
            <a:ext cx="11830050" cy="3818838"/>
          </a:xfrm>
        </p:spPr>
        <p:txBody>
          <a:bodyPr anchor="b"/>
          <a:lstStyle>
            <a:lvl1pPr>
              <a:defRPr sz="8032"/>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935832" y="6143722"/>
            <a:ext cx="11830050" cy="2008237"/>
          </a:xfrm>
        </p:spPr>
        <p:txBody>
          <a:bodyPr/>
          <a:lstStyle>
            <a:lvl1pPr marL="0" indent="0">
              <a:buNone/>
              <a:defRPr sz="3213">
                <a:solidFill>
                  <a:schemeClr val="tx1"/>
                </a:solidFill>
              </a:defRPr>
            </a:lvl1pPr>
            <a:lvl2pPr marL="612068" indent="0">
              <a:buNone/>
              <a:defRPr sz="2677">
                <a:solidFill>
                  <a:schemeClr val="tx1">
                    <a:tint val="75000"/>
                  </a:schemeClr>
                </a:solidFill>
              </a:defRPr>
            </a:lvl2pPr>
            <a:lvl3pPr marL="1224136" indent="0">
              <a:buNone/>
              <a:defRPr sz="2410">
                <a:solidFill>
                  <a:schemeClr val="tx1">
                    <a:tint val="75000"/>
                  </a:schemeClr>
                </a:solidFill>
              </a:defRPr>
            </a:lvl3pPr>
            <a:lvl4pPr marL="1836205" indent="0">
              <a:buNone/>
              <a:defRPr sz="2142">
                <a:solidFill>
                  <a:schemeClr val="tx1">
                    <a:tint val="75000"/>
                  </a:schemeClr>
                </a:solidFill>
              </a:defRPr>
            </a:lvl4pPr>
            <a:lvl5pPr marL="2448273" indent="0">
              <a:buNone/>
              <a:defRPr sz="2142">
                <a:solidFill>
                  <a:schemeClr val="tx1">
                    <a:tint val="75000"/>
                  </a:schemeClr>
                </a:solidFill>
              </a:defRPr>
            </a:lvl5pPr>
            <a:lvl6pPr marL="3060340" indent="0">
              <a:buNone/>
              <a:defRPr sz="2142">
                <a:solidFill>
                  <a:schemeClr val="tx1">
                    <a:tint val="75000"/>
                  </a:schemeClr>
                </a:solidFill>
              </a:defRPr>
            </a:lvl6pPr>
            <a:lvl7pPr marL="3672409" indent="0">
              <a:buNone/>
              <a:defRPr sz="2142">
                <a:solidFill>
                  <a:schemeClr val="tx1">
                    <a:tint val="75000"/>
                  </a:schemeClr>
                </a:solidFill>
              </a:defRPr>
            </a:lvl7pPr>
            <a:lvl8pPr marL="4284477" indent="0">
              <a:buNone/>
              <a:defRPr sz="2142">
                <a:solidFill>
                  <a:schemeClr val="tx1">
                    <a:tint val="75000"/>
                  </a:schemeClr>
                </a:solidFill>
              </a:defRPr>
            </a:lvl8pPr>
            <a:lvl9pPr marL="4896545" indent="0">
              <a:buNone/>
              <a:defRPr sz="2142">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6400CC70-6DC5-42A1-84C3-268FD44394D7}" type="datetimeFigureOut">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4E1DF7-4345-4657-81EC-2F2AA046D848}" type="slidenum">
              <a:rPr lang="en-US" smtClean="0"/>
              <a:t>‹Nº›</a:t>
            </a:fld>
            <a:endParaRPr lang="en-US"/>
          </a:p>
        </p:txBody>
      </p:sp>
    </p:spTree>
    <p:extLst>
      <p:ext uri="{BB962C8B-B14F-4D97-AF65-F5344CB8AC3E}">
        <p14:creationId xmlns:p14="http://schemas.microsoft.com/office/powerpoint/2010/main" val="146855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942975" y="2443887"/>
            <a:ext cx="5829300" cy="5824951"/>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943725" y="2443887"/>
            <a:ext cx="5829300" cy="5824951"/>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6400CC70-6DC5-42A1-84C3-268FD44394D7}" type="datetimeFigureOut">
              <a:rPr lang="en-US" smtClean="0"/>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4E1DF7-4345-4657-81EC-2F2AA046D848}" type="slidenum">
              <a:rPr lang="en-US" smtClean="0"/>
              <a:t>‹Nº›</a:t>
            </a:fld>
            <a:endParaRPr lang="en-US"/>
          </a:p>
        </p:txBody>
      </p:sp>
    </p:spTree>
    <p:extLst>
      <p:ext uri="{BB962C8B-B14F-4D97-AF65-F5344CB8AC3E}">
        <p14:creationId xmlns:p14="http://schemas.microsoft.com/office/powerpoint/2010/main" val="3153736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944762" y="488780"/>
            <a:ext cx="11830050" cy="1774475"/>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944763" y="2250501"/>
            <a:ext cx="5802510" cy="1102936"/>
          </a:xfrm>
        </p:spPr>
        <p:txBody>
          <a:bodyPr anchor="b"/>
          <a:lstStyle>
            <a:lvl1pPr marL="0" indent="0">
              <a:buNone/>
              <a:defRPr sz="3213" b="1"/>
            </a:lvl1pPr>
            <a:lvl2pPr marL="612068" indent="0">
              <a:buNone/>
              <a:defRPr sz="2677" b="1"/>
            </a:lvl2pPr>
            <a:lvl3pPr marL="1224136" indent="0">
              <a:buNone/>
              <a:defRPr sz="2410" b="1"/>
            </a:lvl3pPr>
            <a:lvl4pPr marL="1836205" indent="0">
              <a:buNone/>
              <a:defRPr sz="2142" b="1"/>
            </a:lvl4pPr>
            <a:lvl5pPr marL="2448273" indent="0">
              <a:buNone/>
              <a:defRPr sz="2142" b="1"/>
            </a:lvl5pPr>
            <a:lvl6pPr marL="3060340" indent="0">
              <a:buNone/>
              <a:defRPr sz="2142" b="1"/>
            </a:lvl6pPr>
            <a:lvl7pPr marL="3672409" indent="0">
              <a:buNone/>
              <a:defRPr sz="2142" b="1"/>
            </a:lvl7pPr>
            <a:lvl8pPr marL="4284477" indent="0">
              <a:buNone/>
              <a:defRPr sz="2142" b="1"/>
            </a:lvl8pPr>
            <a:lvl9pPr marL="4896545" indent="0">
              <a:buNone/>
              <a:defRPr sz="2142" b="1"/>
            </a:lvl9pPr>
          </a:lstStyle>
          <a:p>
            <a:pPr lvl="0"/>
            <a:r>
              <a:rPr lang="es-ES"/>
              <a:t>Editar los estilos de texto del patrón</a:t>
            </a:r>
          </a:p>
        </p:txBody>
      </p:sp>
      <p:sp>
        <p:nvSpPr>
          <p:cNvPr id="4" name="Content Placeholder 3"/>
          <p:cNvSpPr>
            <a:spLocks noGrp="1"/>
          </p:cNvSpPr>
          <p:nvPr>
            <p:ph sz="half" idx="2"/>
          </p:nvPr>
        </p:nvSpPr>
        <p:spPr>
          <a:xfrm>
            <a:off x="944763" y="3353439"/>
            <a:ext cx="5802510" cy="4932401"/>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943728" y="2250501"/>
            <a:ext cx="5831087" cy="1102936"/>
          </a:xfrm>
        </p:spPr>
        <p:txBody>
          <a:bodyPr anchor="b"/>
          <a:lstStyle>
            <a:lvl1pPr marL="0" indent="0">
              <a:buNone/>
              <a:defRPr sz="3213" b="1"/>
            </a:lvl1pPr>
            <a:lvl2pPr marL="612068" indent="0">
              <a:buNone/>
              <a:defRPr sz="2677" b="1"/>
            </a:lvl2pPr>
            <a:lvl3pPr marL="1224136" indent="0">
              <a:buNone/>
              <a:defRPr sz="2410" b="1"/>
            </a:lvl3pPr>
            <a:lvl4pPr marL="1836205" indent="0">
              <a:buNone/>
              <a:defRPr sz="2142" b="1"/>
            </a:lvl4pPr>
            <a:lvl5pPr marL="2448273" indent="0">
              <a:buNone/>
              <a:defRPr sz="2142" b="1"/>
            </a:lvl5pPr>
            <a:lvl6pPr marL="3060340" indent="0">
              <a:buNone/>
              <a:defRPr sz="2142" b="1"/>
            </a:lvl6pPr>
            <a:lvl7pPr marL="3672409" indent="0">
              <a:buNone/>
              <a:defRPr sz="2142" b="1"/>
            </a:lvl7pPr>
            <a:lvl8pPr marL="4284477" indent="0">
              <a:buNone/>
              <a:defRPr sz="2142" b="1"/>
            </a:lvl8pPr>
            <a:lvl9pPr marL="4896545" indent="0">
              <a:buNone/>
              <a:defRPr sz="2142" b="1"/>
            </a:lvl9pPr>
          </a:lstStyle>
          <a:p>
            <a:pPr lvl="0"/>
            <a:r>
              <a:rPr lang="es-ES"/>
              <a:t>Editar los estilos de texto del patrón</a:t>
            </a:r>
          </a:p>
        </p:txBody>
      </p:sp>
      <p:sp>
        <p:nvSpPr>
          <p:cNvPr id="6" name="Content Placeholder 5"/>
          <p:cNvSpPr>
            <a:spLocks noGrp="1"/>
          </p:cNvSpPr>
          <p:nvPr>
            <p:ph sz="quarter" idx="4"/>
          </p:nvPr>
        </p:nvSpPr>
        <p:spPr>
          <a:xfrm>
            <a:off x="6943728" y="3353439"/>
            <a:ext cx="5831087" cy="4932401"/>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6400CC70-6DC5-42A1-84C3-268FD44394D7}" type="datetimeFigureOut">
              <a:rPr lang="en-US" smtClean="0"/>
              <a:t>8/5/2026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94E1DF7-4345-4657-81EC-2F2AA046D848}" type="slidenum">
              <a:rPr lang="en-US" smtClean="0"/>
              <a:t>‹Nº›</a:t>
            </a:fld>
            <a:endParaRPr lang="en-US"/>
          </a:p>
        </p:txBody>
      </p:sp>
    </p:spTree>
    <p:extLst>
      <p:ext uri="{BB962C8B-B14F-4D97-AF65-F5344CB8AC3E}">
        <p14:creationId xmlns:p14="http://schemas.microsoft.com/office/powerpoint/2010/main" val="2840857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6400CC70-6DC5-42A1-84C3-268FD44394D7}" type="datetimeFigureOut">
              <a:rPr lang="en-US" smtClean="0"/>
              <a:t>8/5/2026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94E1DF7-4345-4657-81EC-2F2AA046D848}" type="slidenum">
              <a:rPr lang="en-US" smtClean="0"/>
              <a:t>‹Nº›</a:t>
            </a:fld>
            <a:endParaRPr lang="en-US"/>
          </a:p>
        </p:txBody>
      </p:sp>
    </p:spTree>
    <p:extLst>
      <p:ext uri="{BB962C8B-B14F-4D97-AF65-F5344CB8AC3E}">
        <p14:creationId xmlns:p14="http://schemas.microsoft.com/office/powerpoint/2010/main" val="305316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00CC70-6DC5-42A1-84C3-268FD44394D7}" type="datetimeFigureOut">
              <a:rPr lang="en-US" smtClean="0"/>
              <a:t>8/5/2026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94E1DF7-4345-4657-81EC-2F2AA046D848}" type="slidenum">
              <a:rPr lang="en-US" smtClean="0"/>
              <a:t>‹Nº›</a:t>
            </a:fld>
            <a:endParaRPr lang="en-US"/>
          </a:p>
        </p:txBody>
      </p:sp>
    </p:spTree>
    <p:extLst>
      <p:ext uri="{BB962C8B-B14F-4D97-AF65-F5344CB8AC3E}">
        <p14:creationId xmlns:p14="http://schemas.microsoft.com/office/powerpoint/2010/main" val="1235841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944764" y="612035"/>
            <a:ext cx="4423767" cy="2142120"/>
          </a:xfrm>
        </p:spPr>
        <p:txBody>
          <a:bodyPr anchor="b"/>
          <a:lstStyle>
            <a:lvl1pPr>
              <a:defRPr sz="4284"/>
            </a:lvl1pPr>
          </a:lstStyle>
          <a:p>
            <a:r>
              <a:rPr lang="es-ES"/>
              <a:t>Haga clic para modificar el estilo de título del patrón</a:t>
            </a:r>
            <a:endParaRPr lang="en-US" dirty="0"/>
          </a:p>
        </p:txBody>
      </p:sp>
      <p:sp>
        <p:nvSpPr>
          <p:cNvPr id="3" name="Content Placeholder 2"/>
          <p:cNvSpPr>
            <a:spLocks noGrp="1"/>
          </p:cNvSpPr>
          <p:nvPr>
            <p:ph idx="1"/>
          </p:nvPr>
        </p:nvSpPr>
        <p:spPr>
          <a:xfrm>
            <a:off x="5831089" y="1321827"/>
            <a:ext cx="6943725" cy="6524115"/>
          </a:xfrm>
        </p:spPr>
        <p:txBody>
          <a:bodyPr/>
          <a:lstStyle>
            <a:lvl1pPr>
              <a:defRPr sz="4284"/>
            </a:lvl1pPr>
            <a:lvl2pPr>
              <a:defRPr sz="3748"/>
            </a:lvl2pPr>
            <a:lvl3pPr>
              <a:defRPr sz="3213"/>
            </a:lvl3pPr>
            <a:lvl4pPr>
              <a:defRPr sz="2677"/>
            </a:lvl4pPr>
            <a:lvl5pPr>
              <a:defRPr sz="2677"/>
            </a:lvl5pPr>
            <a:lvl6pPr>
              <a:defRPr sz="2677"/>
            </a:lvl6pPr>
            <a:lvl7pPr>
              <a:defRPr sz="2677"/>
            </a:lvl7pPr>
            <a:lvl8pPr>
              <a:defRPr sz="2677"/>
            </a:lvl8pPr>
            <a:lvl9pPr>
              <a:defRPr sz="2677"/>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944764" y="2754155"/>
            <a:ext cx="4423767" cy="5102411"/>
          </a:xfrm>
        </p:spPr>
        <p:txBody>
          <a:bodyPr/>
          <a:lstStyle>
            <a:lvl1pPr marL="0" indent="0">
              <a:buNone/>
              <a:defRPr sz="2142"/>
            </a:lvl1pPr>
            <a:lvl2pPr marL="612068" indent="0">
              <a:buNone/>
              <a:defRPr sz="1874"/>
            </a:lvl2pPr>
            <a:lvl3pPr marL="1224136" indent="0">
              <a:buNone/>
              <a:defRPr sz="1606"/>
            </a:lvl3pPr>
            <a:lvl4pPr marL="1836205" indent="0">
              <a:buNone/>
              <a:defRPr sz="1339"/>
            </a:lvl4pPr>
            <a:lvl5pPr marL="2448273" indent="0">
              <a:buNone/>
              <a:defRPr sz="1339"/>
            </a:lvl5pPr>
            <a:lvl6pPr marL="3060340" indent="0">
              <a:buNone/>
              <a:defRPr sz="1339"/>
            </a:lvl6pPr>
            <a:lvl7pPr marL="3672409" indent="0">
              <a:buNone/>
              <a:defRPr sz="1339"/>
            </a:lvl7pPr>
            <a:lvl8pPr marL="4284477" indent="0">
              <a:buNone/>
              <a:defRPr sz="1339"/>
            </a:lvl8pPr>
            <a:lvl9pPr marL="4896545" indent="0">
              <a:buNone/>
              <a:defRPr sz="1339"/>
            </a:lvl9pPr>
          </a:lstStyle>
          <a:p>
            <a:pPr lvl="0"/>
            <a:r>
              <a:rPr lang="es-ES"/>
              <a:t>Editar los estilos de texto del patrón</a:t>
            </a:r>
          </a:p>
        </p:txBody>
      </p:sp>
      <p:sp>
        <p:nvSpPr>
          <p:cNvPr id="5" name="Date Placeholder 4"/>
          <p:cNvSpPr>
            <a:spLocks noGrp="1"/>
          </p:cNvSpPr>
          <p:nvPr>
            <p:ph type="dt" sz="half" idx="10"/>
          </p:nvPr>
        </p:nvSpPr>
        <p:spPr/>
        <p:txBody>
          <a:bodyPr/>
          <a:lstStyle/>
          <a:p>
            <a:fld id="{6400CC70-6DC5-42A1-84C3-268FD44394D7}" type="datetimeFigureOut">
              <a:rPr lang="en-US" smtClean="0"/>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4E1DF7-4345-4657-81EC-2F2AA046D848}" type="slidenum">
              <a:rPr lang="en-US" smtClean="0"/>
              <a:t>‹Nº›</a:t>
            </a:fld>
            <a:endParaRPr lang="en-US"/>
          </a:p>
        </p:txBody>
      </p:sp>
    </p:spTree>
    <p:extLst>
      <p:ext uri="{BB962C8B-B14F-4D97-AF65-F5344CB8AC3E}">
        <p14:creationId xmlns:p14="http://schemas.microsoft.com/office/powerpoint/2010/main" val="3699370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944764" y="612035"/>
            <a:ext cx="4423767" cy="2142120"/>
          </a:xfrm>
        </p:spPr>
        <p:txBody>
          <a:bodyPr anchor="b"/>
          <a:lstStyle>
            <a:lvl1pPr>
              <a:defRPr sz="4284"/>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831089" y="1321827"/>
            <a:ext cx="6943725" cy="6524115"/>
          </a:xfrm>
        </p:spPr>
        <p:txBody>
          <a:bodyPr anchor="t"/>
          <a:lstStyle>
            <a:lvl1pPr marL="0" indent="0">
              <a:buNone/>
              <a:defRPr sz="4284"/>
            </a:lvl1pPr>
            <a:lvl2pPr marL="612068" indent="0">
              <a:buNone/>
              <a:defRPr sz="3748"/>
            </a:lvl2pPr>
            <a:lvl3pPr marL="1224136" indent="0">
              <a:buNone/>
              <a:defRPr sz="3213"/>
            </a:lvl3pPr>
            <a:lvl4pPr marL="1836205" indent="0">
              <a:buNone/>
              <a:defRPr sz="2677"/>
            </a:lvl4pPr>
            <a:lvl5pPr marL="2448273" indent="0">
              <a:buNone/>
              <a:defRPr sz="2677"/>
            </a:lvl5pPr>
            <a:lvl6pPr marL="3060340" indent="0">
              <a:buNone/>
              <a:defRPr sz="2677"/>
            </a:lvl6pPr>
            <a:lvl7pPr marL="3672409" indent="0">
              <a:buNone/>
              <a:defRPr sz="2677"/>
            </a:lvl7pPr>
            <a:lvl8pPr marL="4284477" indent="0">
              <a:buNone/>
              <a:defRPr sz="2677"/>
            </a:lvl8pPr>
            <a:lvl9pPr marL="4896545" indent="0">
              <a:buNone/>
              <a:defRPr sz="2677"/>
            </a:lvl9pPr>
          </a:lstStyle>
          <a:p>
            <a:r>
              <a:rPr lang="es-ES"/>
              <a:t>Haga clic en el icono para agregar una imagen</a:t>
            </a:r>
            <a:endParaRPr lang="en-US" dirty="0"/>
          </a:p>
        </p:txBody>
      </p:sp>
      <p:sp>
        <p:nvSpPr>
          <p:cNvPr id="4" name="Text Placeholder 3"/>
          <p:cNvSpPr>
            <a:spLocks noGrp="1"/>
          </p:cNvSpPr>
          <p:nvPr>
            <p:ph type="body" sz="half" idx="2"/>
          </p:nvPr>
        </p:nvSpPr>
        <p:spPr>
          <a:xfrm>
            <a:off x="944764" y="2754155"/>
            <a:ext cx="4423767" cy="5102411"/>
          </a:xfrm>
        </p:spPr>
        <p:txBody>
          <a:bodyPr/>
          <a:lstStyle>
            <a:lvl1pPr marL="0" indent="0">
              <a:buNone/>
              <a:defRPr sz="2142"/>
            </a:lvl1pPr>
            <a:lvl2pPr marL="612068" indent="0">
              <a:buNone/>
              <a:defRPr sz="1874"/>
            </a:lvl2pPr>
            <a:lvl3pPr marL="1224136" indent="0">
              <a:buNone/>
              <a:defRPr sz="1606"/>
            </a:lvl3pPr>
            <a:lvl4pPr marL="1836205" indent="0">
              <a:buNone/>
              <a:defRPr sz="1339"/>
            </a:lvl4pPr>
            <a:lvl5pPr marL="2448273" indent="0">
              <a:buNone/>
              <a:defRPr sz="1339"/>
            </a:lvl5pPr>
            <a:lvl6pPr marL="3060340" indent="0">
              <a:buNone/>
              <a:defRPr sz="1339"/>
            </a:lvl6pPr>
            <a:lvl7pPr marL="3672409" indent="0">
              <a:buNone/>
              <a:defRPr sz="1339"/>
            </a:lvl7pPr>
            <a:lvl8pPr marL="4284477" indent="0">
              <a:buNone/>
              <a:defRPr sz="1339"/>
            </a:lvl8pPr>
            <a:lvl9pPr marL="4896545" indent="0">
              <a:buNone/>
              <a:defRPr sz="1339"/>
            </a:lvl9pPr>
          </a:lstStyle>
          <a:p>
            <a:pPr lvl="0"/>
            <a:r>
              <a:rPr lang="es-ES"/>
              <a:t>Editar los estilos de texto del patrón</a:t>
            </a:r>
          </a:p>
        </p:txBody>
      </p:sp>
      <p:sp>
        <p:nvSpPr>
          <p:cNvPr id="5" name="Date Placeholder 4"/>
          <p:cNvSpPr>
            <a:spLocks noGrp="1"/>
          </p:cNvSpPr>
          <p:nvPr>
            <p:ph type="dt" sz="half" idx="10"/>
          </p:nvPr>
        </p:nvSpPr>
        <p:spPr/>
        <p:txBody>
          <a:bodyPr/>
          <a:lstStyle/>
          <a:p>
            <a:fld id="{6400CC70-6DC5-42A1-84C3-268FD44394D7}" type="datetimeFigureOut">
              <a:rPr lang="en-US" smtClean="0"/>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4E1DF7-4345-4657-81EC-2F2AA046D848}" type="slidenum">
              <a:rPr lang="en-US" smtClean="0"/>
              <a:t>‹Nº›</a:t>
            </a:fld>
            <a:endParaRPr lang="en-US"/>
          </a:p>
        </p:txBody>
      </p:sp>
    </p:spTree>
    <p:extLst>
      <p:ext uri="{BB962C8B-B14F-4D97-AF65-F5344CB8AC3E}">
        <p14:creationId xmlns:p14="http://schemas.microsoft.com/office/powerpoint/2010/main" val="1202073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42975" y="488780"/>
            <a:ext cx="11830050" cy="1774475"/>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942975" y="2443887"/>
            <a:ext cx="11830050" cy="5824951"/>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942975" y="8508979"/>
            <a:ext cx="3086100" cy="488777"/>
          </a:xfrm>
          <a:prstGeom prst="rect">
            <a:avLst/>
          </a:prstGeom>
        </p:spPr>
        <p:txBody>
          <a:bodyPr vert="horz" lIns="91440" tIns="45720" rIns="91440" bIns="45720" rtlCol="0" anchor="ctr"/>
          <a:lstStyle>
            <a:lvl1pPr algn="l">
              <a:defRPr sz="1606">
                <a:solidFill>
                  <a:schemeClr val="tx1">
                    <a:tint val="75000"/>
                  </a:schemeClr>
                </a:solidFill>
              </a:defRPr>
            </a:lvl1pPr>
          </a:lstStyle>
          <a:p>
            <a:fld id="{6400CC70-6DC5-42A1-84C3-268FD44394D7}" type="datetimeFigureOut">
              <a:rPr lang="en-US" smtClean="0"/>
              <a:t>8/5/2026</a:t>
            </a:fld>
            <a:endParaRPr lang="en-US"/>
          </a:p>
        </p:txBody>
      </p:sp>
      <p:sp>
        <p:nvSpPr>
          <p:cNvPr id="5" name="Footer Placeholder 4"/>
          <p:cNvSpPr>
            <a:spLocks noGrp="1"/>
          </p:cNvSpPr>
          <p:nvPr>
            <p:ph type="ftr" sz="quarter" idx="3"/>
          </p:nvPr>
        </p:nvSpPr>
        <p:spPr>
          <a:xfrm>
            <a:off x="4543425" y="8508979"/>
            <a:ext cx="4629150" cy="488777"/>
          </a:xfrm>
          <a:prstGeom prst="rect">
            <a:avLst/>
          </a:prstGeom>
        </p:spPr>
        <p:txBody>
          <a:bodyPr vert="horz" lIns="91440" tIns="45720" rIns="91440" bIns="45720" rtlCol="0" anchor="ctr"/>
          <a:lstStyle>
            <a:lvl1pPr algn="ctr">
              <a:defRPr sz="160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686925" y="8508979"/>
            <a:ext cx="3086100" cy="488777"/>
          </a:xfrm>
          <a:prstGeom prst="rect">
            <a:avLst/>
          </a:prstGeom>
        </p:spPr>
        <p:txBody>
          <a:bodyPr vert="horz" lIns="91440" tIns="45720" rIns="91440" bIns="45720" rtlCol="0" anchor="ctr"/>
          <a:lstStyle>
            <a:lvl1pPr algn="r">
              <a:defRPr sz="1606">
                <a:solidFill>
                  <a:schemeClr val="tx1">
                    <a:tint val="75000"/>
                  </a:schemeClr>
                </a:solidFill>
              </a:defRPr>
            </a:lvl1pPr>
          </a:lstStyle>
          <a:p>
            <a:fld id="{994E1DF7-4345-4657-81EC-2F2AA046D848}" type="slidenum">
              <a:rPr lang="en-US" smtClean="0"/>
              <a:t>‹Nº›</a:t>
            </a:fld>
            <a:endParaRPr lang="en-US"/>
          </a:p>
        </p:txBody>
      </p:sp>
    </p:spTree>
    <p:extLst>
      <p:ext uri="{BB962C8B-B14F-4D97-AF65-F5344CB8AC3E}">
        <p14:creationId xmlns:p14="http://schemas.microsoft.com/office/powerpoint/2010/main" val="8031916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224136" rtl="0" eaLnBrk="1" latinLnBrk="0" hangingPunct="1">
        <a:lnSpc>
          <a:spcPct val="90000"/>
        </a:lnSpc>
        <a:spcBef>
          <a:spcPct val="0"/>
        </a:spcBef>
        <a:buNone/>
        <a:defRPr sz="5890" kern="1200">
          <a:solidFill>
            <a:schemeClr val="tx1"/>
          </a:solidFill>
          <a:latin typeface="+mj-lt"/>
          <a:ea typeface="+mj-ea"/>
          <a:cs typeface="+mj-cs"/>
        </a:defRPr>
      </a:lvl1pPr>
    </p:titleStyle>
    <p:bodyStyle>
      <a:lvl1pPr marL="306035" indent="-306035" algn="l" defTabSz="1224136" rtl="0" eaLnBrk="1" latinLnBrk="0" hangingPunct="1">
        <a:lnSpc>
          <a:spcPct val="90000"/>
        </a:lnSpc>
        <a:spcBef>
          <a:spcPts val="1339"/>
        </a:spcBef>
        <a:buFont typeface="Arial" panose="020B0604020202020204" pitchFamily="34" charset="0"/>
        <a:buChar char="•"/>
        <a:defRPr sz="3748" kern="1200">
          <a:solidFill>
            <a:schemeClr val="tx1"/>
          </a:solidFill>
          <a:latin typeface="+mn-lt"/>
          <a:ea typeface="+mn-ea"/>
          <a:cs typeface="+mn-cs"/>
        </a:defRPr>
      </a:lvl1pPr>
      <a:lvl2pPr marL="918102" indent="-306035" algn="l" defTabSz="1224136" rtl="0" eaLnBrk="1" latinLnBrk="0" hangingPunct="1">
        <a:lnSpc>
          <a:spcPct val="90000"/>
        </a:lnSpc>
        <a:spcBef>
          <a:spcPts val="669"/>
        </a:spcBef>
        <a:buFont typeface="Arial" panose="020B0604020202020204" pitchFamily="34" charset="0"/>
        <a:buChar char="•"/>
        <a:defRPr sz="3213" kern="1200">
          <a:solidFill>
            <a:schemeClr val="tx1"/>
          </a:solidFill>
          <a:latin typeface="+mn-lt"/>
          <a:ea typeface="+mn-ea"/>
          <a:cs typeface="+mn-cs"/>
        </a:defRPr>
      </a:lvl2pPr>
      <a:lvl3pPr marL="1530170" indent="-306035" algn="l" defTabSz="1224136" rtl="0" eaLnBrk="1" latinLnBrk="0" hangingPunct="1">
        <a:lnSpc>
          <a:spcPct val="90000"/>
        </a:lnSpc>
        <a:spcBef>
          <a:spcPts val="669"/>
        </a:spcBef>
        <a:buFont typeface="Arial" panose="020B0604020202020204" pitchFamily="34" charset="0"/>
        <a:buChar char="•"/>
        <a:defRPr sz="2677" kern="1200">
          <a:solidFill>
            <a:schemeClr val="tx1"/>
          </a:solidFill>
          <a:latin typeface="+mn-lt"/>
          <a:ea typeface="+mn-ea"/>
          <a:cs typeface="+mn-cs"/>
        </a:defRPr>
      </a:lvl3pPr>
      <a:lvl4pPr marL="2142239" indent="-306035" algn="l" defTabSz="1224136" rtl="0" eaLnBrk="1" latinLnBrk="0" hangingPunct="1">
        <a:lnSpc>
          <a:spcPct val="90000"/>
        </a:lnSpc>
        <a:spcBef>
          <a:spcPts val="669"/>
        </a:spcBef>
        <a:buFont typeface="Arial" panose="020B0604020202020204" pitchFamily="34" charset="0"/>
        <a:buChar char="•"/>
        <a:defRPr sz="2410" kern="1200">
          <a:solidFill>
            <a:schemeClr val="tx1"/>
          </a:solidFill>
          <a:latin typeface="+mn-lt"/>
          <a:ea typeface="+mn-ea"/>
          <a:cs typeface="+mn-cs"/>
        </a:defRPr>
      </a:lvl4pPr>
      <a:lvl5pPr marL="2754307" indent="-306035" algn="l" defTabSz="1224136" rtl="0" eaLnBrk="1" latinLnBrk="0" hangingPunct="1">
        <a:lnSpc>
          <a:spcPct val="90000"/>
        </a:lnSpc>
        <a:spcBef>
          <a:spcPts val="669"/>
        </a:spcBef>
        <a:buFont typeface="Arial" panose="020B0604020202020204" pitchFamily="34" charset="0"/>
        <a:buChar char="•"/>
        <a:defRPr sz="2410" kern="1200">
          <a:solidFill>
            <a:schemeClr val="tx1"/>
          </a:solidFill>
          <a:latin typeface="+mn-lt"/>
          <a:ea typeface="+mn-ea"/>
          <a:cs typeface="+mn-cs"/>
        </a:defRPr>
      </a:lvl5pPr>
      <a:lvl6pPr marL="3366375" indent="-306035" algn="l" defTabSz="1224136" rtl="0" eaLnBrk="1" latinLnBrk="0" hangingPunct="1">
        <a:lnSpc>
          <a:spcPct val="90000"/>
        </a:lnSpc>
        <a:spcBef>
          <a:spcPts val="669"/>
        </a:spcBef>
        <a:buFont typeface="Arial" panose="020B0604020202020204" pitchFamily="34" charset="0"/>
        <a:buChar char="•"/>
        <a:defRPr sz="2410" kern="1200">
          <a:solidFill>
            <a:schemeClr val="tx1"/>
          </a:solidFill>
          <a:latin typeface="+mn-lt"/>
          <a:ea typeface="+mn-ea"/>
          <a:cs typeface="+mn-cs"/>
        </a:defRPr>
      </a:lvl6pPr>
      <a:lvl7pPr marL="3978443" indent="-306035" algn="l" defTabSz="1224136" rtl="0" eaLnBrk="1" latinLnBrk="0" hangingPunct="1">
        <a:lnSpc>
          <a:spcPct val="90000"/>
        </a:lnSpc>
        <a:spcBef>
          <a:spcPts val="669"/>
        </a:spcBef>
        <a:buFont typeface="Arial" panose="020B0604020202020204" pitchFamily="34" charset="0"/>
        <a:buChar char="•"/>
        <a:defRPr sz="2410" kern="1200">
          <a:solidFill>
            <a:schemeClr val="tx1"/>
          </a:solidFill>
          <a:latin typeface="+mn-lt"/>
          <a:ea typeface="+mn-ea"/>
          <a:cs typeface="+mn-cs"/>
        </a:defRPr>
      </a:lvl7pPr>
      <a:lvl8pPr marL="4590511" indent="-306035" algn="l" defTabSz="1224136" rtl="0" eaLnBrk="1" latinLnBrk="0" hangingPunct="1">
        <a:lnSpc>
          <a:spcPct val="90000"/>
        </a:lnSpc>
        <a:spcBef>
          <a:spcPts val="669"/>
        </a:spcBef>
        <a:buFont typeface="Arial" panose="020B0604020202020204" pitchFamily="34" charset="0"/>
        <a:buChar char="•"/>
        <a:defRPr sz="2410" kern="1200">
          <a:solidFill>
            <a:schemeClr val="tx1"/>
          </a:solidFill>
          <a:latin typeface="+mn-lt"/>
          <a:ea typeface="+mn-ea"/>
          <a:cs typeface="+mn-cs"/>
        </a:defRPr>
      </a:lvl8pPr>
      <a:lvl9pPr marL="5202580" indent="-306035" algn="l" defTabSz="1224136" rtl="0" eaLnBrk="1" latinLnBrk="0" hangingPunct="1">
        <a:lnSpc>
          <a:spcPct val="90000"/>
        </a:lnSpc>
        <a:spcBef>
          <a:spcPts val="669"/>
        </a:spcBef>
        <a:buFont typeface="Arial" panose="020B0604020202020204" pitchFamily="34" charset="0"/>
        <a:buChar char="•"/>
        <a:defRPr sz="2410" kern="1200">
          <a:solidFill>
            <a:schemeClr val="tx1"/>
          </a:solidFill>
          <a:latin typeface="+mn-lt"/>
          <a:ea typeface="+mn-ea"/>
          <a:cs typeface="+mn-cs"/>
        </a:defRPr>
      </a:lvl9pPr>
    </p:bodyStyle>
    <p:otherStyle>
      <a:defPPr>
        <a:defRPr lang="en-US"/>
      </a:defPPr>
      <a:lvl1pPr marL="0" algn="l" defTabSz="1224136" rtl="0" eaLnBrk="1" latinLnBrk="0" hangingPunct="1">
        <a:defRPr sz="2410" kern="1200">
          <a:solidFill>
            <a:schemeClr val="tx1"/>
          </a:solidFill>
          <a:latin typeface="+mn-lt"/>
          <a:ea typeface="+mn-ea"/>
          <a:cs typeface="+mn-cs"/>
        </a:defRPr>
      </a:lvl1pPr>
      <a:lvl2pPr marL="612068" algn="l" defTabSz="1224136" rtl="0" eaLnBrk="1" latinLnBrk="0" hangingPunct="1">
        <a:defRPr sz="2410" kern="1200">
          <a:solidFill>
            <a:schemeClr val="tx1"/>
          </a:solidFill>
          <a:latin typeface="+mn-lt"/>
          <a:ea typeface="+mn-ea"/>
          <a:cs typeface="+mn-cs"/>
        </a:defRPr>
      </a:lvl2pPr>
      <a:lvl3pPr marL="1224136" algn="l" defTabSz="1224136" rtl="0" eaLnBrk="1" latinLnBrk="0" hangingPunct="1">
        <a:defRPr sz="2410" kern="1200">
          <a:solidFill>
            <a:schemeClr val="tx1"/>
          </a:solidFill>
          <a:latin typeface="+mn-lt"/>
          <a:ea typeface="+mn-ea"/>
          <a:cs typeface="+mn-cs"/>
        </a:defRPr>
      </a:lvl3pPr>
      <a:lvl4pPr marL="1836205" algn="l" defTabSz="1224136" rtl="0" eaLnBrk="1" latinLnBrk="0" hangingPunct="1">
        <a:defRPr sz="2410" kern="1200">
          <a:solidFill>
            <a:schemeClr val="tx1"/>
          </a:solidFill>
          <a:latin typeface="+mn-lt"/>
          <a:ea typeface="+mn-ea"/>
          <a:cs typeface="+mn-cs"/>
        </a:defRPr>
      </a:lvl4pPr>
      <a:lvl5pPr marL="2448273" algn="l" defTabSz="1224136" rtl="0" eaLnBrk="1" latinLnBrk="0" hangingPunct="1">
        <a:defRPr sz="2410" kern="1200">
          <a:solidFill>
            <a:schemeClr val="tx1"/>
          </a:solidFill>
          <a:latin typeface="+mn-lt"/>
          <a:ea typeface="+mn-ea"/>
          <a:cs typeface="+mn-cs"/>
        </a:defRPr>
      </a:lvl5pPr>
      <a:lvl6pPr marL="3060340" algn="l" defTabSz="1224136" rtl="0" eaLnBrk="1" latinLnBrk="0" hangingPunct="1">
        <a:defRPr sz="2410" kern="1200">
          <a:solidFill>
            <a:schemeClr val="tx1"/>
          </a:solidFill>
          <a:latin typeface="+mn-lt"/>
          <a:ea typeface="+mn-ea"/>
          <a:cs typeface="+mn-cs"/>
        </a:defRPr>
      </a:lvl6pPr>
      <a:lvl7pPr marL="3672409" algn="l" defTabSz="1224136" rtl="0" eaLnBrk="1" latinLnBrk="0" hangingPunct="1">
        <a:defRPr sz="2410" kern="1200">
          <a:solidFill>
            <a:schemeClr val="tx1"/>
          </a:solidFill>
          <a:latin typeface="+mn-lt"/>
          <a:ea typeface="+mn-ea"/>
          <a:cs typeface="+mn-cs"/>
        </a:defRPr>
      </a:lvl7pPr>
      <a:lvl8pPr marL="4284477" algn="l" defTabSz="1224136" rtl="0" eaLnBrk="1" latinLnBrk="0" hangingPunct="1">
        <a:defRPr sz="2410" kern="1200">
          <a:solidFill>
            <a:schemeClr val="tx1"/>
          </a:solidFill>
          <a:latin typeface="+mn-lt"/>
          <a:ea typeface="+mn-ea"/>
          <a:cs typeface="+mn-cs"/>
        </a:defRPr>
      </a:lvl8pPr>
      <a:lvl9pPr marL="4896545" algn="l" defTabSz="1224136" rtl="0" eaLnBrk="1" latinLnBrk="0" hangingPunct="1">
        <a:defRPr sz="241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8.sv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svg"/></Relationships>
</file>

<file path=ppt/slides/_rels/slide6.xml.rels><?xml version="1.0" encoding="UTF-8" standalone="yes"?>
<Relationships xmlns="http://schemas.openxmlformats.org/package/2006/relationships"><Relationship Id="rId3" Type="http://schemas.openxmlformats.org/officeDocument/2006/relationships/hyperlink" Target="mailto:agarcia@camarabaq.org.co" TargetMode="External"/><Relationship Id="rId7"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6.svg"/><Relationship Id="rId5" Type="http://schemas.openxmlformats.org/officeDocument/2006/relationships/image" Target="../media/image15.svg"/><Relationship Id="rId4" Type="http://schemas.openxmlformats.org/officeDocument/2006/relationships/image" Target="../media/image14.jpg"/></Relationships>
</file>

<file path=ppt/slides/_rels/slide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mailto:comunica@camarabaq.org.co" TargetMode="External"/><Relationship Id="rId7" Type="http://schemas.openxmlformats.org/officeDocument/2006/relationships/image" Target="../media/image18.sv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9.svg"/><Relationship Id="rId5" Type="http://schemas.openxmlformats.org/officeDocument/2006/relationships/image" Target="../media/image17.svg"/><Relationship Id="rId4" Type="http://schemas.openxmlformats.org/officeDocument/2006/relationships/hyperlink" Target="http://www.camarabaq.org.co/"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svg"/></Relationships>
</file>

<file path=ppt/slides/_rels/slide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0F0C877-0B02-44D2-97A0-1BBF8FE864F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247584" y="212570"/>
            <a:ext cx="4468416" cy="964405"/>
          </a:xfrm>
          <a:prstGeom prst="rect">
            <a:avLst/>
          </a:prstGeom>
        </p:spPr>
      </p:pic>
      <p:sp>
        <p:nvSpPr>
          <p:cNvPr id="37" name="Rectángulo 36">
            <a:extLst>
              <a:ext uri="{FF2B5EF4-FFF2-40B4-BE49-F238E27FC236}">
                <a16:creationId xmlns:a16="http://schemas.microsoft.com/office/drawing/2014/main" id="{878A0E7A-10EC-40D3-82DF-12274B61F553}"/>
              </a:ext>
            </a:extLst>
          </p:cNvPr>
          <p:cNvSpPr/>
          <p:nvPr/>
        </p:nvSpPr>
        <p:spPr>
          <a:xfrm>
            <a:off x="7631126" y="2488791"/>
            <a:ext cx="4979404" cy="358816"/>
          </a:xfrm>
          <a:prstGeom prst="rect">
            <a:avLst/>
          </a:prstGeom>
        </p:spPr>
        <p:txBody>
          <a:bodyPr wrap="square">
            <a:spAutoFit/>
          </a:bodyPr>
          <a:lstStyle/>
          <a:p>
            <a:pPr lvl="0" algn="just">
              <a:lnSpc>
                <a:spcPct val="115000"/>
              </a:lnSpc>
              <a:spcAft>
                <a:spcPts val="0"/>
              </a:spcAft>
            </a:pPr>
            <a:r>
              <a:rPr lang="es-MX" sz="1600" b="1" i="1" dirty="0">
                <a:solidFill>
                  <a:srgbClr val="006AB8"/>
                </a:solidFill>
                <a:latin typeface="+mj-lt"/>
                <a:cs typeface="Segoe UI" panose="020B0502040204020203" pitchFamily="34" charset="0"/>
              </a:rPr>
              <a:t>¿DÓNDE SE PUEDE VOTAR?</a:t>
            </a:r>
            <a:endParaRPr lang="en-US" sz="1600" b="1" i="1" dirty="0">
              <a:solidFill>
                <a:srgbClr val="006AB8"/>
              </a:solidFill>
              <a:latin typeface="+mj-lt"/>
              <a:cs typeface="Segoe UI" panose="020B0502040204020203" pitchFamily="34" charset="0"/>
            </a:endParaRPr>
          </a:p>
        </p:txBody>
      </p:sp>
      <p:pic>
        <p:nvPicPr>
          <p:cNvPr id="20" name="Picture 31">
            <a:extLst>
              <a:ext uri="{FF2B5EF4-FFF2-40B4-BE49-F238E27FC236}">
                <a16:creationId xmlns:a16="http://schemas.microsoft.com/office/drawing/2014/main" id="{6ED0C674-09C5-4449-BBAF-120B127A06D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0826" y="6054399"/>
            <a:ext cx="722953" cy="516395"/>
          </a:xfrm>
          <a:prstGeom prst="rect">
            <a:avLst/>
          </a:prstGeom>
        </p:spPr>
      </p:pic>
      <p:sp>
        <p:nvSpPr>
          <p:cNvPr id="22" name="Rectángulo 21">
            <a:extLst>
              <a:ext uri="{FF2B5EF4-FFF2-40B4-BE49-F238E27FC236}">
                <a16:creationId xmlns:a16="http://schemas.microsoft.com/office/drawing/2014/main" id="{36155482-D389-4089-8F01-65A51E054855}"/>
              </a:ext>
            </a:extLst>
          </p:cNvPr>
          <p:cNvSpPr/>
          <p:nvPr/>
        </p:nvSpPr>
        <p:spPr>
          <a:xfrm>
            <a:off x="1182550" y="6103316"/>
            <a:ext cx="4907613" cy="358816"/>
          </a:xfrm>
          <a:prstGeom prst="rect">
            <a:avLst/>
          </a:prstGeom>
        </p:spPr>
        <p:txBody>
          <a:bodyPr wrap="square">
            <a:spAutoFit/>
          </a:bodyPr>
          <a:lstStyle/>
          <a:p>
            <a:pPr lvl="0" algn="just">
              <a:lnSpc>
                <a:spcPct val="115000"/>
              </a:lnSpc>
              <a:spcAft>
                <a:spcPts val="0"/>
              </a:spcAft>
            </a:pPr>
            <a:r>
              <a:rPr lang="es-MX" sz="1600" b="1" i="1" dirty="0">
                <a:solidFill>
                  <a:srgbClr val="006AB8"/>
                </a:solidFill>
                <a:latin typeface="+mj-lt"/>
                <a:cs typeface="Segoe UI" panose="020B0502040204020203" pitchFamily="34" charset="0"/>
              </a:rPr>
              <a:t>¿CUÁNDO SON LAS ELECCIONES DE JUNTA DIRECTIVA?</a:t>
            </a:r>
            <a:endParaRPr lang="en-US" sz="1600" b="1" i="1" dirty="0">
              <a:solidFill>
                <a:srgbClr val="006AB8"/>
              </a:solidFill>
              <a:latin typeface="+mj-lt"/>
              <a:cs typeface="Segoe UI" panose="020B0502040204020203" pitchFamily="34" charset="0"/>
            </a:endParaRPr>
          </a:p>
        </p:txBody>
      </p:sp>
      <p:sp>
        <p:nvSpPr>
          <p:cNvPr id="24" name="Rectángulo 23">
            <a:extLst>
              <a:ext uri="{FF2B5EF4-FFF2-40B4-BE49-F238E27FC236}">
                <a16:creationId xmlns:a16="http://schemas.microsoft.com/office/drawing/2014/main" id="{8814A1FC-AE29-418D-8AE9-A3EC023FDE3D}"/>
              </a:ext>
            </a:extLst>
          </p:cNvPr>
          <p:cNvSpPr/>
          <p:nvPr/>
        </p:nvSpPr>
        <p:spPr>
          <a:xfrm>
            <a:off x="1105470" y="6461556"/>
            <a:ext cx="5061292" cy="738664"/>
          </a:xfrm>
          <a:prstGeom prst="rect">
            <a:avLst/>
          </a:prstGeom>
        </p:spPr>
        <p:txBody>
          <a:bodyPr wrap="square">
            <a:spAutoFit/>
          </a:bodyPr>
          <a:lstStyle/>
          <a:p>
            <a:pPr algn="just"/>
            <a:r>
              <a:rPr lang="es-MX" sz="1400" i="1" dirty="0">
                <a:latin typeface="+mj-lt"/>
                <a:cs typeface="Segoe UI" panose="020B0502040204020203" pitchFamily="34" charset="0"/>
              </a:rPr>
              <a:t>Las elecciones de Junta Directiva de la Cámara de Comercio de Barranquilla se realizarán el día </a:t>
            </a:r>
            <a:r>
              <a:rPr lang="es-MX" sz="1400" i="1" u="sng" dirty="0">
                <a:latin typeface="+mj-lt"/>
                <a:cs typeface="Segoe UI" panose="020B0502040204020203" pitchFamily="34" charset="0"/>
              </a:rPr>
              <a:t>Jueves, 3 de diciembre de este año, en el horario de 8 am a 4 pm</a:t>
            </a:r>
            <a:r>
              <a:rPr lang="es-MX" sz="1400" u="sng" dirty="0"/>
              <a:t>.</a:t>
            </a:r>
            <a:endParaRPr lang="en-US" sz="1400" u="sng" dirty="0"/>
          </a:p>
        </p:txBody>
      </p:sp>
      <p:sp>
        <p:nvSpPr>
          <p:cNvPr id="25" name="Rectángulo 24">
            <a:extLst>
              <a:ext uri="{FF2B5EF4-FFF2-40B4-BE49-F238E27FC236}">
                <a16:creationId xmlns:a16="http://schemas.microsoft.com/office/drawing/2014/main" id="{C6B5495B-5359-463C-82C5-0B0C3FE9A35B}"/>
              </a:ext>
            </a:extLst>
          </p:cNvPr>
          <p:cNvSpPr/>
          <p:nvPr/>
        </p:nvSpPr>
        <p:spPr>
          <a:xfrm>
            <a:off x="7631126" y="3607285"/>
            <a:ext cx="5061292" cy="2307619"/>
          </a:xfrm>
          <a:prstGeom prst="rect">
            <a:avLst/>
          </a:prstGeom>
        </p:spPr>
        <p:txBody>
          <a:bodyPr wrap="square">
            <a:spAutoFit/>
          </a:bodyPr>
          <a:lstStyle/>
          <a:p>
            <a:pPr marL="285750" lvl="0" indent="-285750" algn="just">
              <a:lnSpc>
                <a:spcPct val="115000"/>
              </a:lnSpc>
              <a:spcAft>
                <a:spcPts val="0"/>
              </a:spcAft>
              <a:buFont typeface="Wingdings" panose="05000000000000000000" pitchFamily="2" charset="2"/>
              <a:buChar char="v"/>
            </a:pPr>
            <a:r>
              <a:rPr lang="es-MX" sz="1400" b="1" i="1" dirty="0">
                <a:solidFill>
                  <a:srgbClr val="006AB8"/>
                </a:solidFill>
                <a:latin typeface="+mj-lt"/>
                <a:cs typeface="Segoe UI" panose="020B0502040204020203" pitchFamily="34" charset="0"/>
              </a:rPr>
              <a:t>Sede Aduana: </a:t>
            </a:r>
            <a:r>
              <a:rPr lang="es-MX" sz="1400" i="1" dirty="0">
                <a:latin typeface="+mj-lt"/>
                <a:cs typeface="Segoe UI" panose="020B0502040204020203" pitchFamily="34" charset="0"/>
              </a:rPr>
              <a:t>Vía 40 No. 36 - 135 </a:t>
            </a:r>
            <a:endParaRPr lang="en-US" sz="1400" i="1" dirty="0">
              <a:latin typeface="+mj-lt"/>
              <a:cs typeface="Segoe UI" panose="020B0502040204020203" pitchFamily="34" charset="0"/>
            </a:endParaRPr>
          </a:p>
          <a:p>
            <a:pPr marL="285750" indent="-285750" algn="just">
              <a:lnSpc>
                <a:spcPct val="115000"/>
              </a:lnSpc>
              <a:spcAft>
                <a:spcPts val="0"/>
              </a:spcAft>
              <a:buFont typeface="Wingdings" panose="05000000000000000000" pitchFamily="2" charset="2"/>
              <a:buChar char="v"/>
            </a:pPr>
            <a:r>
              <a:rPr lang="es-MX" sz="1400" b="1" i="1" dirty="0">
                <a:solidFill>
                  <a:srgbClr val="006AB8"/>
                </a:solidFill>
                <a:latin typeface="+mj-lt"/>
                <a:cs typeface="Segoe UI" panose="020B0502040204020203" pitchFamily="34" charset="0"/>
              </a:rPr>
              <a:t>Punto Empresario Puerta de Oro: </a:t>
            </a:r>
            <a:r>
              <a:rPr lang="es-MX" sz="1400" i="1" dirty="0">
                <a:latin typeface="+mj-lt"/>
                <a:cs typeface="Segoe UI" panose="020B0502040204020203" pitchFamily="34" charset="0"/>
              </a:rPr>
              <a:t>Vía 40 No. 79 B – 06 Patio de las Luciérnagas</a:t>
            </a:r>
            <a:endParaRPr lang="en-US" sz="1400" i="1" dirty="0">
              <a:latin typeface="+mj-lt"/>
              <a:cs typeface="Segoe UI" panose="020B0502040204020203" pitchFamily="34" charset="0"/>
            </a:endParaRPr>
          </a:p>
          <a:p>
            <a:pPr marL="285750" indent="-285750" algn="just">
              <a:lnSpc>
                <a:spcPct val="115000"/>
              </a:lnSpc>
              <a:spcAft>
                <a:spcPts val="0"/>
              </a:spcAft>
              <a:buFont typeface="Wingdings" panose="05000000000000000000" pitchFamily="2" charset="2"/>
              <a:buChar char="v"/>
            </a:pPr>
            <a:r>
              <a:rPr lang="es-MX" sz="1400" b="1" i="1" dirty="0">
                <a:solidFill>
                  <a:srgbClr val="006AB8"/>
                </a:solidFill>
                <a:latin typeface="+mj-lt"/>
                <a:cs typeface="Segoe UI" panose="020B0502040204020203" pitchFamily="34" charset="0"/>
              </a:rPr>
              <a:t>Punto Empresario Buenavista: </a:t>
            </a:r>
            <a:r>
              <a:rPr lang="es-MX" sz="1400" i="1" dirty="0">
                <a:latin typeface="+mj-lt"/>
                <a:cs typeface="Segoe UI" panose="020B0502040204020203" pitchFamily="34" charset="0"/>
              </a:rPr>
              <a:t>Carrera 53 No. 106-280</a:t>
            </a:r>
            <a:endParaRPr lang="en-US" sz="1400" b="1" i="1" dirty="0">
              <a:solidFill>
                <a:srgbClr val="006AB8"/>
              </a:solidFill>
              <a:latin typeface="+mj-lt"/>
              <a:cs typeface="Segoe UI" panose="020B0502040204020203" pitchFamily="34" charset="0"/>
            </a:endParaRPr>
          </a:p>
          <a:p>
            <a:pPr marL="285750" indent="-285750" algn="just">
              <a:lnSpc>
                <a:spcPct val="115000"/>
              </a:lnSpc>
              <a:spcAft>
                <a:spcPts val="0"/>
              </a:spcAft>
              <a:buFont typeface="Wingdings" panose="05000000000000000000" pitchFamily="2" charset="2"/>
              <a:buChar char="v"/>
            </a:pPr>
            <a:r>
              <a:rPr lang="es-MX" sz="1400" b="1" i="1" dirty="0">
                <a:solidFill>
                  <a:srgbClr val="006AB8"/>
                </a:solidFill>
                <a:latin typeface="+mj-lt"/>
                <a:cs typeface="Segoe UI" panose="020B0502040204020203" pitchFamily="34" charset="0"/>
              </a:rPr>
              <a:t>Punto Empresario Centro: </a:t>
            </a:r>
            <a:r>
              <a:rPr lang="es-MX" sz="1400" i="1" dirty="0">
                <a:latin typeface="+mj-lt"/>
                <a:cs typeface="Segoe UI" panose="020B0502040204020203" pitchFamily="34" charset="0"/>
              </a:rPr>
              <a:t>Calle 40 No. 44-39</a:t>
            </a:r>
            <a:endParaRPr lang="en-US" sz="1400" i="1" dirty="0">
              <a:latin typeface="+mj-lt"/>
              <a:cs typeface="Segoe UI" panose="020B0502040204020203" pitchFamily="34" charset="0"/>
            </a:endParaRPr>
          </a:p>
          <a:p>
            <a:pPr marL="285750" indent="-285750" algn="just">
              <a:lnSpc>
                <a:spcPct val="115000"/>
              </a:lnSpc>
              <a:spcAft>
                <a:spcPts val="0"/>
              </a:spcAft>
              <a:buFont typeface="Wingdings" panose="05000000000000000000" pitchFamily="2" charset="2"/>
              <a:buChar char="v"/>
            </a:pPr>
            <a:r>
              <a:rPr lang="es-MX" sz="1400" b="1" i="1" dirty="0">
                <a:solidFill>
                  <a:srgbClr val="006AB8"/>
                </a:solidFill>
                <a:latin typeface="+mj-lt"/>
                <a:cs typeface="Segoe UI" panose="020B0502040204020203" pitchFamily="34" charset="0"/>
              </a:rPr>
              <a:t>Punto Empresario Soledad:  </a:t>
            </a:r>
            <a:r>
              <a:rPr lang="es-MX" sz="1400" i="1" dirty="0">
                <a:latin typeface="+mj-lt"/>
                <a:cs typeface="Segoe UI" panose="020B0502040204020203" pitchFamily="34" charset="0"/>
              </a:rPr>
              <a:t>Centro Comercial Sol Real – Carrera 19 No. 25ª -77 Local 9</a:t>
            </a:r>
            <a:endParaRPr lang="en-US" sz="1400" i="1" dirty="0">
              <a:latin typeface="+mj-lt"/>
              <a:cs typeface="Segoe UI" panose="020B0502040204020203" pitchFamily="34" charset="0"/>
            </a:endParaRPr>
          </a:p>
          <a:p>
            <a:pPr marL="285750" indent="-285750" algn="just">
              <a:lnSpc>
                <a:spcPct val="115000"/>
              </a:lnSpc>
              <a:spcAft>
                <a:spcPts val="1000"/>
              </a:spcAft>
              <a:buFont typeface="Wingdings" panose="05000000000000000000" pitchFamily="2" charset="2"/>
              <a:buChar char="v"/>
            </a:pPr>
            <a:r>
              <a:rPr lang="es-MX" sz="1400" b="1" i="1" dirty="0">
                <a:solidFill>
                  <a:srgbClr val="006AB8"/>
                </a:solidFill>
                <a:latin typeface="+mj-lt"/>
                <a:cs typeface="Segoe UI" panose="020B0502040204020203" pitchFamily="34" charset="0"/>
              </a:rPr>
              <a:t>Punto Empresario Sabanalarga: </a:t>
            </a:r>
            <a:r>
              <a:rPr lang="es-MX" sz="1400" i="1" dirty="0">
                <a:latin typeface="+mj-lt"/>
                <a:cs typeface="Segoe UI" panose="020B0502040204020203" pitchFamily="34" charset="0"/>
              </a:rPr>
              <a:t>Centro Comercial Plaza 21 - Calle 21 No. 17-07 Esquina – Local 6</a:t>
            </a:r>
            <a:endParaRPr lang="en-US" sz="1400" i="1" dirty="0">
              <a:latin typeface="+mj-lt"/>
              <a:cs typeface="Segoe UI" panose="020B0502040204020203" pitchFamily="34" charset="0"/>
            </a:endParaRPr>
          </a:p>
        </p:txBody>
      </p:sp>
      <p:sp>
        <p:nvSpPr>
          <p:cNvPr id="28" name="Rectángulo 27">
            <a:extLst>
              <a:ext uri="{FF2B5EF4-FFF2-40B4-BE49-F238E27FC236}">
                <a16:creationId xmlns:a16="http://schemas.microsoft.com/office/drawing/2014/main" id="{48F00399-38B4-43AA-BC98-6630BFDF1669}"/>
              </a:ext>
            </a:extLst>
          </p:cNvPr>
          <p:cNvSpPr/>
          <p:nvPr/>
        </p:nvSpPr>
        <p:spPr>
          <a:xfrm>
            <a:off x="7631126" y="2828174"/>
            <a:ext cx="4979404" cy="523220"/>
          </a:xfrm>
          <a:prstGeom prst="rect">
            <a:avLst/>
          </a:prstGeom>
        </p:spPr>
        <p:txBody>
          <a:bodyPr wrap="square">
            <a:spAutoFit/>
          </a:bodyPr>
          <a:lstStyle/>
          <a:p>
            <a:pPr algn="just"/>
            <a:r>
              <a:rPr lang="es-ES" sz="1400" b="1" i="1" dirty="0">
                <a:latin typeface="+mj-lt"/>
                <a:cs typeface="Segoe UI" panose="020B0502040204020203" pitchFamily="34" charset="0"/>
              </a:rPr>
              <a:t>De manera física: </a:t>
            </a:r>
            <a:r>
              <a:rPr lang="es-ES" sz="1400" i="1" dirty="0">
                <a:latin typeface="+mj-lt"/>
                <a:cs typeface="Segoe UI" panose="020B0502040204020203" pitchFamily="34" charset="0"/>
              </a:rPr>
              <a:t>En todos nuestros puntos empresario y sede Aduana, que se relacionan a continuación:</a:t>
            </a:r>
          </a:p>
        </p:txBody>
      </p:sp>
      <p:pic>
        <p:nvPicPr>
          <p:cNvPr id="1026" name="Picture 2" descr="Image result for multiple location black and white icon">
            <a:extLst>
              <a:ext uri="{FF2B5EF4-FFF2-40B4-BE49-F238E27FC236}">
                <a16:creationId xmlns:a16="http://schemas.microsoft.com/office/drawing/2014/main" id="{F4C49644-E614-4595-8E08-CAE7B5D14F76}"/>
              </a:ext>
            </a:extLst>
          </p:cNvPr>
          <p:cNvPicPr>
            <a:picLocks noChangeAspect="1" noChangeArrowheads="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688987" y="2481383"/>
            <a:ext cx="742214" cy="742214"/>
          </a:xfrm>
          <a:prstGeom prst="rect">
            <a:avLst/>
          </a:prstGeom>
          <a:noFill/>
          <a:extLst>
            <a:ext uri="{909E8E84-426E-40DD-AFC4-6F175D3DCCD1}">
              <a14:hiddenFill xmlns:a14="http://schemas.microsoft.com/office/drawing/2010/main">
                <a:solidFill>
                  <a:srgbClr val="FFFFFF"/>
                </a:solidFill>
              </a14:hiddenFill>
            </a:ext>
          </a:extLst>
        </p:spPr>
      </p:pic>
      <p:sp>
        <p:nvSpPr>
          <p:cNvPr id="12" name="Rectángulo 11">
            <a:extLst>
              <a:ext uri="{FF2B5EF4-FFF2-40B4-BE49-F238E27FC236}">
                <a16:creationId xmlns:a16="http://schemas.microsoft.com/office/drawing/2014/main" id="{F632F5F8-6BDF-41D9-BB84-949A693796EE}"/>
              </a:ext>
            </a:extLst>
          </p:cNvPr>
          <p:cNvSpPr/>
          <p:nvPr/>
        </p:nvSpPr>
        <p:spPr>
          <a:xfrm>
            <a:off x="638708" y="252260"/>
            <a:ext cx="1750800" cy="1200329"/>
          </a:xfrm>
          <a:prstGeom prst="rect">
            <a:avLst/>
          </a:prstGeom>
        </p:spPr>
        <p:txBody>
          <a:bodyPr wrap="none">
            <a:spAutoFit/>
          </a:bodyPr>
          <a:lstStyle/>
          <a:p>
            <a:r>
              <a:rPr lang="es-MX" sz="7200" b="1" dirty="0">
                <a:solidFill>
                  <a:srgbClr val="006AB8"/>
                </a:solidFill>
                <a:ea typeface="Calibri" panose="020F0502020204030204" pitchFamily="34" charset="0"/>
                <a:cs typeface="Segoe UI" panose="020B0502040204020203" pitchFamily="34" charset="0"/>
              </a:rPr>
              <a:t>A</a:t>
            </a:r>
            <a:r>
              <a:rPr lang="es-MX" sz="7200" b="1" dirty="0">
                <a:solidFill>
                  <a:schemeClr val="bg2">
                    <a:lumMod val="25000"/>
                  </a:schemeClr>
                </a:solidFill>
                <a:ea typeface="Calibri" panose="020F0502020204030204" pitchFamily="34" charset="0"/>
                <a:cs typeface="Segoe UI" panose="020B0502040204020203" pitchFamily="34" charset="0"/>
              </a:rPr>
              <a:t>B</a:t>
            </a:r>
            <a:r>
              <a:rPr lang="es-MX" sz="7200" b="1" dirty="0">
                <a:solidFill>
                  <a:srgbClr val="006AB8"/>
                </a:solidFill>
                <a:ea typeface="Calibri" panose="020F0502020204030204" pitchFamily="34" charset="0"/>
                <a:cs typeface="Segoe UI" panose="020B0502040204020203" pitchFamily="34" charset="0"/>
              </a:rPr>
              <a:t>C</a:t>
            </a:r>
            <a:endParaRPr lang="en-US" sz="7200" dirty="0"/>
          </a:p>
        </p:txBody>
      </p:sp>
      <p:sp>
        <p:nvSpPr>
          <p:cNvPr id="13" name="Rectángulo 12">
            <a:extLst>
              <a:ext uri="{FF2B5EF4-FFF2-40B4-BE49-F238E27FC236}">
                <a16:creationId xmlns:a16="http://schemas.microsoft.com/office/drawing/2014/main" id="{3CD889B3-0099-4466-8FC1-E5735BE21F76}"/>
              </a:ext>
            </a:extLst>
          </p:cNvPr>
          <p:cNvSpPr/>
          <p:nvPr/>
        </p:nvSpPr>
        <p:spPr>
          <a:xfrm>
            <a:off x="2389508" y="409729"/>
            <a:ext cx="8309014" cy="838948"/>
          </a:xfrm>
          <a:prstGeom prst="rect">
            <a:avLst/>
          </a:prstGeom>
        </p:spPr>
        <p:txBody>
          <a:bodyPr wrap="square">
            <a:spAutoFit/>
          </a:bodyPr>
          <a:lstStyle/>
          <a:p>
            <a:pPr algn="just">
              <a:lnSpc>
                <a:spcPct val="115000"/>
              </a:lnSpc>
              <a:spcAft>
                <a:spcPts val="1000"/>
              </a:spcAft>
            </a:pPr>
            <a:r>
              <a:rPr lang="es-MX" b="1" i="1" dirty="0">
                <a:solidFill>
                  <a:schemeClr val="accent5">
                    <a:lumMod val="75000"/>
                  </a:schemeClr>
                </a:solidFill>
                <a:ea typeface="Calibri" panose="020F0502020204030204" pitchFamily="34" charset="0"/>
                <a:cs typeface="Segoe UI" panose="020B0502040204020203" pitchFamily="34" charset="0"/>
              </a:rPr>
              <a:t>ELECCIONES JUNTA DIRECTIVA CÁMARA DE COMERCIO DE BARRANQUILLA 2027-2030</a:t>
            </a:r>
          </a:p>
          <a:p>
            <a:pPr algn="ctr">
              <a:lnSpc>
                <a:spcPct val="115000"/>
              </a:lnSpc>
              <a:spcAft>
                <a:spcPts val="1000"/>
              </a:spcAft>
            </a:pPr>
            <a:r>
              <a:rPr lang="es-MX" b="1" i="1" dirty="0">
                <a:solidFill>
                  <a:schemeClr val="accent5">
                    <a:lumMod val="75000"/>
                  </a:schemeClr>
                </a:solidFill>
                <a:ea typeface="Calibri" panose="020F0502020204030204" pitchFamily="34" charset="0"/>
                <a:cs typeface="Segoe UI" panose="020B0502040204020203" pitchFamily="34" charset="0"/>
              </a:rPr>
              <a:t>Diciembre 3 de 2026</a:t>
            </a:r>
            <a:endParaRPr lang="en-US" b="1" i="1" dirty="0">
              <a:solidFill>
                <a:schemeClr val="accent5">
                  <a:lumMod val="75000"/>
                </a:schemeClr>
              </a:solidFill>
              <a:ea typeface="Calibri" panose="020F0502020204030204" pitchFamily="34" charset="0"/>
              <a:cs typeface="Segoe UI" panose="020B0502040204020203" pitchFamily="34" charset="0"/>
            </a:endParaRPr>
          </a:p>
        </p:txBody>
      </p:sp>
      <p:cxnSp>
        <p:nvCxnSpPr>
          <p:cNvPr id="16" name="Conector recto 15">
            <a:extLst>
              <a:ext uri="{FF2B5EF4-FFF2-40B4-BE49-F238E27FC236}">
                <a16:creationId xmlns:a16="http://schemas.microsoft.com/office/drawing/2014/main" id="{E67CB149-1082-4893-BC79-C041A590A034}"/>
              </a:ext>
            </a:extLst>
          </p:cNvPr>
          <p:cNvCxnSpPr>
            <a:cxnSpLocks/>
          </p:cNvCxnSpPr>
          <p:nvPr/>
        </p:nvCxnSpPr>
        <p:spPr>
          <a:xfrm>
            <a:off x="698355" y="1176975"/>
            <a:ext cx="5849239" cy="0"/>
          </a:xfrm>
          <a:prstGeom prst="line">
            <a:avLst/>
          </a:prstGeom>
        </p:spPr>
        <p:style>
          <a:lnRef idx="1">
            <a:schemeClr val="accent1"/>
          </a:lnRef>
          <a:fillRef idx="0">
            <a:schemeClr val="accent1"/>
          </a:fillRef>
          <a:effectRef idx="0">
            <a:schemeClr val="accent1"/>
          </a:effectRef>
          <a:fontRef idx="minor">
            <a:schemeClr val="tx1"/>
          </a:fontRef>
        </p:style>
      </p:cxnSp>
      <p:sp>
        <p:nvSpPr>
          <p:cNvPr id="26" name="Rectángulo 25">
            <a:extLst>
              <a:ext uri="{FF2B5EF4-FFF2-40B4-BE49-F238E27FC236}">
                <a16:creationId xmlns:a16="http://schemas.microsoft.com/office/drawing/2014/main" id="{47D2F733-C7C1-4916-A3CA-201BC55EDE4A}"/>
              </a:ext>
            </a:extLst>
          </p:cNvPr>
          <p:cNvSpPr/>
          <p:nvPr/>
        </p:nvSpPr>
        <p:spPr>
          <a:xfrm>
            <a:off x="1105470" y="2485583"/>
            <a:ext cx="5061368" cy="925125"/>
          </a:xfrm>
          <a:prstGeom prst="rect">
            <a:avLst/>
          </a:prstGeom>
        </p:spPr>
        <p:txBody>
          <a:bodyPr wrap="square">
            <a:spAutoFit/>
          </a:bodyPr>
          <a:lstStyle/>
          <a:p>
            <a:pPr algn="ctr">
              <a:lnSpc>
                <a:spcPct val="115000"/>
              </a:lnSpc>
            </a:pPr>
            <a:r>
              <a:rPr lang="es-MX" sz="1600" b="1" i="1" dirty="0">
                <a:solidFill>
                  <a:srgbClr val="006AB8"/>
                </a:solidFill>
                <a:latin typeface="+mj-lt"/>
                <a:cs typeface="Segoe UI" panose="020B0502040204020203" pitchFamily="34" charset="0"/>
              </a:rPr>
              <a:t>¿QUIÉNES INTEGRAN LA JUNTA DIRECTIVA DE LA CÁMARA DE COMERCIO Y POR CUÁNTO TIEMPO SON ELEGIDOS SUS MIEMBROS?</a:t>
            </a:r>
            <a:endParaRPr lang="en-US" sz="1600" b="1" i="1" dirty="0">
              <a:solidFill>
                <a:srgbClr val="006AB8"/>
              </a:solidFill>
              <a:latin typeface="+mj-lt"/>
              <a:cs typeface="Segoe UI" panose="020B0502040204020203" pitchFamily="34" charset="0"/>
            </a:endParaRPr>
          </a:p>
        </p:txBody>
      </p:sp>
      <p:sp>
        <p:nvSpPr>
          <p:cNvPr id="27" name="Rectángulo 26">
            <a:extLst>
              <a:ext uri="{FF2B5EF4-FFF2-40B4-BE49-F238E27FC236}">
                <a16:creationId xmlns:a16="http://schemas.microsoft.com/office/drawing/2014/main" id="{9A9EE32C-E527-4E70-A4E5-D9CE4EFD6B35}"/>
              </a:ext>
            </a:extLst>
          </p:cNvPr>
          <p:cNvSpPr/>
          <p:nvPr/>
        </p:nvSpPr>
        <p:spPr>
          <a:xfrm>
            <a:off x="844063" y="3424561"/>
            <a:ext cx="5322776" cy="2319128"/>
          </a:xfrm>
          <a:prstGeom prst="rect">
            <a:avLst/>
          </a:prstGeom>
        </p:spPr>
        <p:txBody>
          <a:bodyPr wrap="square">
            <a:spAutoFit/>
          </a:bodyPr>
          <a:lstStyle/>
          <a:p>
            <a:pPr algn="just"/>
            <a:r>
              <a:rPr lang="es-CO" sz="1400" i="1" dirty="0">
                <a:latin typeface="+mj-lt"/>
                <a:cs typeface="Segoe UI" panose="020B0502040204020203" pitchFamily="34" charset="0"/>
              </a:rPr>
              <a:t>La Junta Directiva está conformada por ocho (8) miembros  principales con sus respectivos suplentes que se encuentren incluidos en el censo electoral, y cuatro (4) representantes con sus suplentes, designados por el Gobierno Nacional.  </a:t>
            </a:r>
          </a:p>
          <a:p>
            <a:pPr algn="just"/>
            <a:endParaRPr lang="es-CO" sz="1400" i="1" dirty="0">
              <a:latin typeface="+mj-lt"/>
              <a:cs typeface="Segoe UI" panose="020B0502040204020203" pitchFamily="34" charset="0"/>
            </a:endParaRPr>
          </a:p>
          <a:p>
            <a:pPr algn="just"/>
            <a:r>
              <a:rPr lang="es-CO" sz="1400" i="1" dirty="0">
                <a:latin typeface="+mj-lt"/>
                <a:cs typeface="Segoe UI" panose="020B0502040204020203" pitchFamily="34" charset="0"/>
              </a:rPr>
              <a:t>Los miembros elegidos de entre los afiliados (que deben pertenecer al censo electoral)  tendrán un período institucional de 4 años, con posibilidad de reelección inmediata, por una sola vez. Los miembros designados por el Gobierno Nacional no tendrán período y serán designados y removidos en cualquier tiempo.</a:t>
            </a:r>
          </a:p>
        </p:txBody>
      </p:sp>
      <p:sp>
        <p:nvSpPr>
          <p:cNvPr id="35" name="Rectángulo 41">
            <a:extLst>
              <a:ext uri="{FF2B5EF4-FFF2-40B4-BE49-F238E27FC236}">
                <a16:creationId xmlns:a16="http://schemas.microsoft.com/office/drawing/2014/main" id="{2528A428-598D-4F6D-B6D1-99660B94B101}"/>
              </a:ext>
            </a:extLst>
          </p:cNvPr>
          <p:cNvSpPr/>
          <p:nvPr/>
        </p:nvSpPr>
        <p:spPr>
          <a:xfrm>
            <a:off x="7631125" y="7378663"/>
            <a:ext cx="5061292" cy="358816"/>
          </a:xfrm>
          <a:prstGeom prst="rect">
            <a:avLst/>
          </a:prstGeom>
        </p:spPr>
        <p:txBody>
          <a:bodyPr wrap="square">
            <a:spAutoFit/>
          </a:bodyPr>
          <a:lstStyle/>
          <a:p>
            <a:pPr algn="just">
              <a:lnSpc>
                <a:spcPct val="115000"/>
              </a:lnSpc>
            </a:pPr>
            <a:r>
              <a:rPr lang="es-MX" sz="1600" b="1" i="1" dirty="0">
                <a:solidFill>
                  <a:srgbClr val="006AB8"/>
                </a:solidFill>
                <a:latin typeface="+mj-lt"/>
                <a:cs typeface="Segoe UI" panose="020B0502040204020203" pitchFamily="34" charset="0"/>
              </a:rPr>
              <a:t>¿CÓMO SE DEBE VOTAR?</a:t>
            </a:r>
            <a:endParaRPr lang="en-US" sz="1600" b="1" i="1" dirty="0">
              <a:solidFill>
                <a:srgbClr val="006AB8"/>
              </a:solidFill>
              <a:latin typeface="+mj-lt"/>
              <a:cs typeface="Segoe UI" panose="020B0502040204020203" pitchFamily="34" charset="0"/>
            </a:endParaRPr>
          </a:p>
        </p:txBody>
      </p:sp>
      <p:sp>
        <p:nvSpPr>
          <p:cNvPr id="36" name="Rectángulo 42">
            <a:extLst>
              <a:ext uri="{FF2B5EF4-FFF2-40B4-BE49-F238E27FC236}">
                <a16:creationId xmlns:a16="http://schemas.microsoft.com/office/drawing/2014/main" id="{9E9BE53A-150A-47A3-932E-505E81CE0AE4}"/>
              </a:ext>
            </a:extLst>
          </p:cNvPr>
          <p:cNvSpPr/>
          <p:nvPr/>
        </p:nvSpPr>
        <p:spPr>
          <a:xfrm>
            <a:off x="7631125" y="7771301"/>
            <a:ext cx="5061292" cy="954107"/>
          </a:xfrm>
          <a:prstGeom prst="rect">
            <a:avLst/>
          </a:prstGeom>
        </p:spPr>
        <p:txBody>
          <a:bodyPr wrap="square">
            <a:spAutoFit/>
          </a:bodyPr>
          <a:lstStyle/>
          <a:p>
            <a:pPr lvl="0" algn="just"/>
            <a:r>
              <a:rPr lang="es-MX" sz="1400" i="1" dirty="0">
                <a:latin typeface="+mj-lt"/>
                <a:cs typeface="Segoe UI" panose="020B0502040204020203" pitchFamily="34" charset="0"/>
              </a:rPr>
              <a:t>El voto en las elecciones de Junta Directiva será personal, indelegable y secreto. N</a:t>
            </a:r>
            <a:r>
              <a:rPr lang="es-MX" sz="1400" i="1" dirty="0">
                <a:cs typeface="Segoe UI" panose="020B0502040204020203" pitchFamily="34" charset="0"/>
              </a:rPr>
              <a:t>o se podrá votar a través de apoderado</a:t>
            </a:r>
            <a:r>
              <a:rPr lang="es-MX" sz="1400" i="1" dirty="0">
                <a:latin typeface="+mj-lt"/>
                <a:cs typeface="Segoe UI" panose="020B0502040204020203" pitchFamily="34" charset="0"/>
              </a:rPr>
              <a:t>. Las personas jurídicas votarán a través de cualquiera de sus representantes legales inscritos en el Registro Mercantil.</a:t>
            </a:r>
            <a:endParaRPr lang="en-US" sz="1400" i="1" dirty="0">
              <a:latin typeface="+mj-lt"/>
              <a:cs typeface="Segoe UI" panose="020B0502040204020203" pitchFamily="34" charset="0"/>
            </a:endParaRPr>
          </a:p>
        </p:txBody>
      </p:sp>
      <p:sp>
        <p:nvSpPr>
          <p:cNvPr id="6" name="5 Rectángulo"/>
          <p:cNvSpPr/>
          <p:nvPr/>
        </p:nvSpPr>
        <p:spPr>
          <a:xfrm>
            <a:off x="1105470" y="1397537"/>
            <a:ext cx="11586948" cy="646331"/>
          </a:xfrm>
          <a:prstGeom prst="rect">
            <a:avLst/>
          </a:prstGeom>
        </p:spPr>
        <p:txBody>
          <a:bodyPr wrap="square">
            <a:spAutoFit/>
          </a:bodyPr>
          <a:lstStyle/>
          <a:p>
            <a:pPr algn="ctr"/>
            <a:r>
              <a:rPr lang="es-ES" b="1" i="1" dirty="0">
                <a:solidFill>
                  <a:schemeClr val="accent1">
                    <a:lumMod val="75000"/>
                  </a:schemeClr>
                </a:solidFill>
                <a:latin typeface="+mj-lt"/>
              </a:rPr>
              <a:t>Las Cámaras de Comercio son administradas y gobernadas por los comerciantes inscritos en el registro mercantil que tengan la calidad de afiliados. La Junta Directiva de la Cámara de Comercio de Barranquilla  es el  máximo órgano de la entidad. </a:t>
            </a:r>
            <a:endParaRPr lang="es-CO" b="1" i="1" dirty="0">
              <a:solidFill>
                <a:schemeClr val="accent1">
                  <a:lumMod val="75000"/>
                </a:schemeClr>
              </a:solidFill>
              <a:latin typeface="+mj-lt"/>
            </a:endParaRPr>
          </a:p>
        </p:txBody>
      </p:sp>
      <p:sp>
        <p:nvSpPr>
          <p:cNvPr id="7" name="6 CuadroTexto"/>
          <p:cNvSpPr txBox="1"/>
          <p:nvPr/>
        </p:nvSpPr>
        <p:spPr>
          <a:xfrm>
            <a:off x="1105470" y="7322359"/>
            <a:ext cx="4979403" cy="138499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CO" sz="1400" i="1" dirty="0">
                <a:latin typeface="+mj-lt"/>
              </a:rPr>
              <a:t>La Cámara de Comercio publicará de manera detallada los requisitos y  procedimientos para ser elegir y </a:t>
            </a:r>
            <a:r>
              <a:rPr lang="es-CO" sz="1400" i="1">
                <a:latin typeface="+mj-lt"/>
              </a:rPr>
              <a:t>ser elegido </a:t>
            </a:r>
            <a:r>
              <a:rPr lang="es-CO" sz="1400" i="1" dirty="0">
                <a:latin typeface="+mj-lt"/>
              </a:rPr>
              <a:t>miembro de Junta Directiva, en la primera quincena del mes de octubre de 2026 en los medios de comunicación establecidos en la ley (periódico local o nacional de amplia circulación, emisora local o nacional de amplia cobertura, boletines, puntos empresario). </a:t>
            </a:r>
          </a:p>
        </p:txBody>
      </p:sp>
      <p:pic>
        <p:nvPicPr>
          <p:cNvPr id="3" name="Gráfico 2" descr="Grupo de mujeres con relleno sólido">
            <a:extLst>
              <a:ext uri="{FF2B5EF4-FFF2-40B4-BE49-F238E27FC236}">
                <a16:creationId xmlns:a16="http://schemas.microsoft.com/office/drawing/2014/main" id="{44A801F2-AA1D-5737-1FFD-2C606B19F47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35063" y="2499435"/>
            <a:ext cx="724162" cy="724162"/>
          </a:xfrm>
          <a:prstGeom prst="rect">
            <a:avLst/>
          </a:prstGeom>
        </p:spPr>
      </p:pic>
      <p:pic>
        <p:nvPicPr>
          <p:cNvPr id="11" name="Gráfico 10" descr="Bandeja de entrada marcada con relleno sólido">
            <a:extLst>
              <a:ext uri="{FF2B5EF4-FFF2-40B4-BE49-F238E27FC236}">
                <a16:creationId xmlns:a16="http://schemas.microsoft.com/office/drawing/2014/main" id="{98A5028E-44E3-E8B6-496A-D3CFD9A55FA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39153" y="7167002"/>
            <a:ext cx="841881" cy="841881"/>
          </a:xfrm>
          <a:prstGeom prst="rect">
            <a:avLst/>
          </a:prstGeom>
        </p:spPr>
      </p:pic>
      <p:sp>
        <p:nvSpPr>
          <p:cNvPr id="4" name="CuadroTexto 3">
            <a:extLst>
              <a:ext uri="{FF2B5EF4-FFF2-40B4-BE49-F238E27FC236}">
                <a16:creationId xmlns:a16="http://schemas.microsoft.com/office/drawing/2014/main" id="{3DDC5B6B-B253-5015-8B3D-EB6E72466865}"/>
              </a:ext>
            </a:extLst>
          </p:cNvPr>
          <p:cNvSpPr txBox="1"/>
          <p:nvPr/>
        </p:nvSpPr>
        <p:spPr>
          <a:xfrm>
            <a:off x="7659392" y="6170795"/>
            <a:ext cx="5520262" cy="1169551"/>
          </a:xfrm>
          <a:prstGeom prst="rect">
            <a:avLst/>
          </a:prstGeom>
          <a:noFill/>
        </p:spPr>
        <p:txBody>
          <a:bodyPr wrap="square">
            <a:spAutoFit/>
          </a:bodyPr>
          <a:lstStyle/>
          <a:p>
            <a:r>
              <a:rPr lang="es-ES" sz="1400" b="1" i="1" dirty="0">
                <a:latin typeface="+mj-lt"/>
                <a:cs typeface="Segoe UI" panose="020B0502040204020203" pitchFamily="34" charset="0"/>
              </a:rPr>
              <a:t>De manera virtual: </a:t>
            </a:r>
            <a:r>
              <a:rPr lang="es-ES" sz="1400" i="1" dirty="0">
                <a:latin typeface="+mj-lt"/>
                <a:cs typeface="Segoe UI" panose="020B0502040204020203" pitchFamily="34" charset="0"/>
              </a:rPr>
              <a:t>A través de plataforma tecnológica:</a:t>
            </a:r>
          </a:p>
          <a:p>
            <a:endParaRPr lang="es-ES" sz="1400" i="1" dirty="0">
              <a:latin typeface="+mj-lt"/>
              <a:cs typeface="Segoe UI" panose="020B0502040204020203" pitchFamily="34" charset="0"/>
            </a:endParaRPr>
          </a:p>
          <a:p>
            <a:r>
              <a:rPr lang="es-ES" sz="1400" i="1" dirty="0">
                <a:latin typeface="+mj-lt"/>
                <a:cs typeface="Segoe UI" panose="020B0502040204020203" pitchFamily="34" charset="0"/>
              </a:rPr>
              <a:t>• Sin hacer presencia física en ningún punto.</a:t>
            </a:r>
          </a:p>
          <a:p>
            <a:r>
              <a:rPr lang="es-ES" sz="1400" i="1" dirty="0">
                <a:latin typeface="+mj-lt"/>
                <a:cs typeface="Segoe UI" panose="020B0502040204020203" pitchFamily="34" charset="0"/>
              </a:rPr>
              <a:t>• El instructivo para votar por este medio se publicará en la página web de la Entidad.</a:t>
            </a:r>
            <a:endParaRPr lang="es-CO" sz="1400" i="1" dirty="0">
              <a:latin typeface="+mj-lt"/>
              <a:cs typeface="Segoe UI" panose="020B0502040204020203" pitchFamily="34" charset="0"/>
            </a:endParaRPr>
          </a:p>
        </p:txBody>
      </p:sp>
    </p:spTree>
    <p:extLst>
      <p:ext uri="{BB962C8B-B14F-4D97-AF65-F5344CB8AC3E}">
        <p14:creationId xmlns:p14="http://schemas.microsoft.com/office/powerpoint/2010/main" val="2889011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sp>
        <p:nvSpPr>
          <p:cNvPr id="12" name="Rectángulo 11">
            <a:extLst>
              <a:ext uri="{FF2B5EF4-FFF2-40B4-BE49-F238E27FC236}">
                <a16:creationId xmlns:a16="http://schemas.microsoft.com/office/drawing/2014/main" id="{F632F5F8-6BDF-41D9-BB84-949A693796EE}"/>
              </a:ext>
            </a:extLst>
          </p:cNvPr>
          <p:cNvSpPr/>
          <p:nvPr/>
        </p:nvSpPr>
        <p:spPr>
          <a:xfrm>
            <a:off x="638708" y="252260"/>
            <a:ext cx="1750800" cy="1200329"/>
          </a:xfrm>
          <a:prstGeom prst="rect">
            <a:avLst/>
          </a:prstGeom>
        </p:spPr>
        <p:txBody>
          <a:bodyPr wrap="none">
            <a:spAutoFit/>
          </a:bodyPr>
          <a:lstStyle/>
          <a:p>
            <a:r>
              <a:rPr lang="es-MX" sz="7200" b="1" dirty="0">
                <a:solidFill>
                  <a:srgbClr val="006AB8"/>
                </a:solidFill>
                <a:ea typeface="Calibri" panose="020F0502020204030204" pitchFamily="34" charset="0"/>
                <a:cs typeface="Segoe UI" panose="020B0502040204020203" pitchFamily="34" charset="0"/>
              </a:rPr>
              <a:t>A</a:t>
            </a:r>
            <a:r>
              <a:rPr lang="es-MX" sz="7200" b="1" dirty="0">
                <a:solidFill>
                  <a:schemeClr val="bg2">
                    <a:lumMod val="25000"/>
                  </a:schemeClr>
                </a:solidFill>
                <a:ea typeface="Calibri" panose="020F0502020204030204" pitchFamily="34" charset="0"/>
                <a:cs typeface="Segoe UI" panose="020B0502040204020203" pitchFamily="34" charset="0"/>
              </a:rPr>
              <a:t>B</a:t>
            </a:r>
            <a:r>
              <a:rPr lang="es-MX" sz="7200" b="1" dirty="0">
                <a:solidFill>
                  <a:srgbClr val="006AB8"/>
                </a:solidFill>
                <a:ea typeface="Calibri" panose="020F0502020204030204" pitchFamily="34" charset="0"/>
                <a:cs typeface="Segoe UI" panose="020B0502040204020203" pitchFamily="34" charset="0"/>
              </a:rPr>
              <a:t>C</a:t>
            </a:r>
            <a:endParaRPr lang="en-US" sz="7200" dirty="0"/>
          </a:p>
        </p:txBody>
      </p:sp>
      <p:sp>
        <p:nvSpPr>
          <p:cNvPr id="13" name="Rectángulo 12">
            <a:extLst>
              <a:ext uri="{FF2B5EF4-FFF2-40B4-BE49-F238E27FC236}">
                <a16:creationId xmlns:a16="http://schemas.microsoft.com/office/drawing/2014/main" id="{3CD889B3-0099-4466-8FC1-E5735BE21F76}"/>
              </a:ext>
            </a:extLst>
          </p:cNvPr>
          <p:cNvSpPr/>
          <p:nvPr/>
        </p:nvSpPr>
        <p:spPr>
          <a:xfrm>
            <a:off x="2391070" y="464634"/>
            <a:ext cx="4669025" cy="729430"/>
          </a:xfrm>
          <a:prstGeom prst="rect">
            <a:avLst/>
          </a:prstGeom>
        </p:spPr>
        <p:txBody>
          <a:bodyPr wrap="square">
            <a:spAutoFit/>
          </a:bodyPr>
          <a:lstStyle/>
          <a:p>
            <a:pPr algn="just">
              <a:lnSpc>
                <a:spcPct val="115000"/>
              </a:lnSpc>
              <a:spcAft>
                <a:spcPts val="1000"/>
              </a:spcAft>
            </a:pPr>
            <a:r>
              <a:rPr lang="es-MX" b="1" i="1" dirty="0">
                <a:solidFill>
                  <a:schemeClr val="accent5">
                    <a:lumMod val="75000"/>
                  </a:schemeClr>
                </a:solidFill>
                <a:ea typeface="Calibri" panose="020F0502020204030204" pitchFamily="34" charset="0"/>
                <a:cs typeface="Segoe UI" panose="020B0502040204020203" pitchFamily="34" charset="0"/>
              </a:rPr>
              <a:t>ELECCIONES JUNTA DIRECTIVA CÁMARA DE COMERCIO DE BARRANQUILLA 2027-2030</a:t>
            </a:r>
            <a:endParaRPr lang="en-US" b="1" i="1" dirty="0">
              <a:solidFill>
                <a:schemeClr val="accent5">
                  <a:lumMod val="75000"/>
                </a:schemeClr>
              </a:solidFill>
              <a:ea typeface="Calibri" panose="020F0502020204030204" pitchFamily="34" charset="0"/>
              <a:cs typeface="Segoe UI" panose="020B0502040204020203" pitchFamily="34" charset="0"/>
            </a:endParaRPr>
          </a:p>
        </p:txBody>
      </p:sp>
      <p:cxnSp>
        <p:nvCxnSpPr>
          <p:cNvPr id="16" name="Conector recto 15">
            <a:extLst>
              <a:ext uri="{FF2B5EF4-FFF2-40B4-BE49-F238E27FC236}">
                <a16:creationId xmlns:a16="http://schemas.microsoft.com/office/drawing/2014/main" id="{E67CB149-1082-4893-BC79-C041A590A034}"/>
              </a:ext>
            </a:extLst>
          </p:cNvPr>
          <p:cNvCxnSpPr>
            <a:cxnSpLocks/>
          </p:cNvCxnSpPr>
          <p:nvPr/>
        </p:nvCxnSpPr>
        <p:spPr>
          <a:xfrm>
            <a:off x="698355" y="1176975"/>
            <a:ext cx="5849239" cy="0"/>
          </a:xfrm>
          <a:prstGeom prst="line">
            <a:avLst/>
          </a:prstGeom>
        </p:spPr>
        <p:style>
          <a:lnRef idx="1">
            <a:schemeClr val="accent1"/>
          </a:lnRef>
          <a:fillRef idx="0">
            <a:schemeClr val="accent1"/>
          </a:fillRef>
          <a:effectRef idx="0">
            <a:schemeClr val="accent1"/>
          </a:effectRef>
          <a:fontRef idx="minor">
            <a:schemeClr val="tx1"/>
          </a:fontRef>
        </p:style>
      </p:cxnSp>
      <p:sp>
        <p:nvSpPr>
          <p:cNvPr id="29" name="1 Rectángulo">
            <a:extLst>
              <a:ext uri="{FF2B5EF4-FFF2-40B4-BE49-F238E27FC236}">
                <a16:creationId xmlns:a16="http://schemas.microsoft.com/office/drawing/2014/main" id="{D38197B0-31A5-24E9-0A93-E0DD70912E99}"/>
              </a:ext>
            </a:extLst>
          </p:cNvPr>
          <p:cNvSpPr/>
          <p:nvPr/>
        </p:nvSpPr>
        <p:spPr>
          <a:xfrm>
            <a:off x="7314845" y="1311503"/>
            <a:ext cx="5239949" cy="369332"/>
          </a:xfrm>
          <a:prstGeom prst="rect">
            <a:avLst/>
          </a:prstGeom>
        </p:spPr>
        <p:txBody>
          <a:bodyPr wrap="square">
            <a:spAutoFit/>
          </a:bodyPr>
          <a:lstStyle/>
          <a:p>
            <a:pPr algn="ctr"/>
            <a:r>
              <a:rPr lang="en-US" b="1" i="1" dirty="0">
                <a:solidFill>
                  <a:srgbClr val="006AB8"/>
                </a:solidFill>
                <a:latin typeface="+mj-lt"/>
                <a:cs typeface="Segoe UI" panose="020B0502040204020203" pitchFamily="34" charset="0"/>
              </a:rPr>
              <a:t>¿QUIÉNES PUEDEN  SER ELEGIDOS ?</a:t>
            </a:r>
            <a:endParaRPr lang="es-CO" b="1" i="1" dirty="0">
              <a:solidFill>
                <a:srgbClr val="006AB8"/>
              </a:solidFill>
              <a:latin typeface="+mj-lt"/>
              <a:cs typeface="Segoe UI" panose="020B0502040204020203" pitchFamily="34" charset="0"/>
            </a:endParaRPr>
          </a:p>
        </p:txBody>
      </p:sp>
      <p:sp>
        <p:nvSpPr>
          <p:cNvPr id="30" name="Rectángulo 46">
            <a:extLst>
              <a:ext uri="{FF2B5EF4-FFF2-40B4-BE49-F238E27FC236}">
                <a16:creationId xmlns:a16="http://schemas.microsoft.com/office/drawing/2014/main" id="{21F5D7E9-7F87-4652-3BD0-649CC8855C76}"/>
              </a:ext>
            </a:extLst>
          </p:cNvPr>
          <p:cNvSpPr/>
          <p:nvPr/>
        </p:nvSpPr>
        <p:spPr>
          <a:xfrm>
            <a:off x="7242453" y="2073302"/>
            <a:ext cx="5650718" cy="4401205"/>
          </a:xfrm>
          <a:prstGeom prst="rect">
            <a:avLst/>
          </a:prstGeom>
          <a:ln>
            <a:solidFill>
              <a:schemeClr val="tx1"/>
            </a:solidFill>
          </a:ln>
        </p:spPr>
        <p:txBody>
          <a:bodyPr wrap="square">
            <a:spAutoFit/>
          </a:bodyPr>
          <a:lstStyle/>
          <a:p>
            <a:pPr algn="just"/>
            <a:r>
              <a:rPr lang="es-CO" sz="1400" i="1" dirty="0">
                <a:latin typeface="+mj-lt"/>
                <a:cs typeface="Segoe UI" panose="020B0502040204020203" pitchFamily="34" charset="0"/>
              </a:rPr>
              <a:t>Los afiliados, personas naturales o jurídicas (a través de sus representantes legales), que:</a:t>
            </a:r>
          </a:p>
          <a:p>
            <a:pPr algn="just"/>
            <a:endParaRPr lang="es-CO" sz="1400" i="1" dirty="0">
              <a:latin typeface="+mj-lt"/>
              <a:cs typeface="Segoe UI" panose="020B0502040204020203" pitchFamily="34" charset="0"/>
            </a:endParaRPr>
          </a:p>
          <a:p>
            <a:pPr marL="285750" indent="-285750" algn="just">
              <a:buFont typeface="Courier New" panose="02070309020205020404" pitchFamily="49" charset="0"/>
              <a:buChar char="o"/>
            </a:pPr>
            <a:r>
              <a:rPr lang="es-MX" sz="1400" i="1" dirty="0">
                <a:latin typeface="+mj-lt"/>
                <a:cs typeface="Segoe UI" panose="020B0502040204020203" pitchFamily="34" charset="0"/>
              </a:rPr>
              <a:t>Sean ciudadanos colombianos en ejercicio de sus derechos políticos</a:t>
            </a:r>
          </a:p>
          <a:p>
            <a:pPr marL="285750" indent="-285750" algn="just">
              <a:buFont typeface="Courier New" panose="02070309020205020404" pitchFamily="49" charset="0"/>
              <a:buChar char="o"/>
            </a:pPr>
            <a:r>
              <a:rPr lang="es-MX" sz="1400" i="1" dirty="0">
                <a:latin typeface="+mj-lt"/>
                <a:cs typeface="Segoe UI" panose="020B0502040204020203" pitchFamily="34" charset="0"/>
              </a:rPr>
              <a:t>No hayan sido sancionados por ninguno de los delitos determinados en el artículo 16 del Código de Comercio. </a:t>
            </a:r>
          </a:p>
          <a:p>
            <a:pPr marL="285750" indent="-285750" algn="just">
              <a:buFont typeface="Courier New" panose="02070309020205020404" pitchFamily="49" charset="0"/>
              <a:buChar char="o"/>
            </a:pPr>
            <a:r>
              <a:rPr lang="es-MX" sz="1400" i="1" dirty="0">
                <a:latin typeface="+mj-lt"/>
                <a:cs typeface="Segoe UI" panose="020B0502040204020203" pitchFamily="34" charset="0"/>
              </a:rPr>
              <a:t>Estén domiciliados en la circunscripción de la Cámara de Comercio de Barranquilla.</a:t>
            </a:r>
          </a:p>
          <a:p>
            <a:pPr marL="285750" indent="-285750" algn="just">
              <a:buFont typeface="Courier New" panose="02070309020205020404" pitchFamily="49" charset="0"/>
              <a:buChar char="o"/>
            </a:pPr>
            <a:r>
              <a:rPr lang="es-MX" sz="1400" i="1" dirty="0">
                <a:latin typeface="+mj-lt"/>
                <a:cs typeface="Segoe UI" panose="020B0502040204020203" pitchFamily="34" charset="0"/>
              </a:rPr>
              <a:t>No estén incursos en las causales de inhabilidad e incompatibilidad señaladas en el art. 9 de la ley 1727 de 2014.</a:t>
            </a:r>
          </a:p>
          <a:p>
            <a:pPr marL="285750" indent="-285750" algn="just">
              <a:buFont typeface="Courier New" panose="02070309020205020404" pitchFamily="49" charset="0"/>
              <a:buChar char="o"/>
            </a:pPr>
            <a:r>
              <a:rPr lang="es-CO" sz="1400" i="1" dirty="0">
                <a:latin typeface="+mj-lt"/>
                <a:cs typeface="Segoe UI" panose="020B0502040204020203" pitchFamily="34" charset="0"/>
              </a:rPr>
              <a:t>Ser persona de reconocida honorabilidad</a:t>
            </a:r>
          </a:p>
          <a:p>
            <a:pPr marL="285750" indent="-285750" algn="just">
              <a:buFont typeface="Courier New" panose="02070309020205020404" pitchFamily="49" charset="0"/>
              <a:buChar char="o"/>
            </a:pPr>
            <a:r>
              <a:rPr lang="es-CO" sz="1400" i="1" dirty="0">
                <a:latin typeface="+mj-lt"/>
                <a:cs typeface="Segoe UI" panose="020B0502040204020203" pitchFamily="34" charset="0"/>
              </a:rPr>
              <a:t>Hayan ostentado ininterrumpidamente la calidad de afiliados durante los 2 últimos años calendario, previos al 31 de marzo de este año y  la mantengan hasta el día de las elecciones.</a:t>
            </a:r>
          </a:p>
          <a:p>
            <a:pPr marL="285750" indent="-285750" algn="just">
              <a:buFont typeface="Courier New" panose="02070309020205020404" pitchFamily="49" charset="0"/>
              <a:buChar char="o"/>
            </a:pPr>
            <a:r>
              <a:rPr lang="es-CO" sz="1400" i="1" dirty="0">
                <a:latin typeface="+mj-lt"/>
                <a:cs typeface="Segoe UI" panose="020B0502040204020203" pitchFamily="34" charset="0"/>
              </a:rPr>
              <a:t>Hayan cumplido con la obligación de inscribir los libros de Actas de Asamblea de Accionistas/Junta de Socios y los libros de Registro de Accionistas/Socios dentro de los plazos estipulados en la ley.</a:t>
            </a:r>
          </a:p>
          <a:p>
            <a:pPr marL="285750" indent="-285750" algn="just">
              <a:buFont typeface="Courier New" panose="02070309020205020404" pitchFamily="49" charset="0"/>
              <a:buChar char="o"/>
            </a:pPr>
            <a:r>
              <a:rPr lang="es-CO" sz="1400" i="1" dirty="0">
                <a:latin typeface="+mj-lt"/>
                <a:cs typeface="Segoe UI" panose="020B0502040204020203" pitchFamily="34" charset="0"/>
              </a:rPr>
              <a:t>Hayan renovado oportunamente, la matrícula mercantil de sus establecimientos de comercio, sucursales y agencias, dentro y fuera de la jurisdicción de la Cámara de Comercio.</a:t>
            </a:r>
            <a:endParaRPr lang="es-CO" sz="1200" i="1" dirty="0">
              <a:latin typeface="+mj-lt"/>
              <a:cs typeface="Segoe UI" panose="020B0502040204020203" pitchFamily="34" charset="0"/>
            </a:endParaRPr>
          </a:p>
        </p:txBody>
      </p:sp>
      <p:sp>
        <p:nvSpPr>
          <p:cNvPr id="31" name="Rectángulo 45">
            <a:extLst>
              <a:ext uri="{FF2B5EF4-FFF2-40B4-BE49-F238E27FC236}">
                <a16:creationId xmlns:a16="http://schemas.microsoft.com/office/drawing/2014/main" id="{46FD76AE-DE5D-9ECB-6A78-5FEF25B104F9}"/>
              </a:ext>
            </a:extLst>
          </p:cNvPr>
          <p:cNvSpPr/>
          <p:nvPr/>
        </p:nvSpPr>
        <p:spPr>
          <a:xfrm>
            <a:off x="1886881" y="1393605"/>
            <a:ext cx="2897338" cy="392159"/>
          </a:xfrm>
          <a:prstGeom prst="rect">
            <a:avLst/>
          </a:prstGeom>
        </p:spPr>
        <p:txBody>
          <a:bodyPr wrap="square">
            <a:spAutoFit/>
          </a:bodyPr>
          <a:lstStyle/>
          <a:p>
            <a:pPr algn="just">
              <a:lnSpc>
                <a:spcPct val="115000"/>
              </a:lnSpc>
            </a:pPr>
            <a:r>
              <a:rPr lang="en-US" b="1" i="1" dirty="0">
                <a:solidFill>
                  <a:srgbClr val="006AB8"/>
                </a:solidFill>
                <a:latin typeface="+mj-lt"/>
                <a:cs typeface="Segoe UI" panose="020B0502040204020203" pitchFamily="34" charset="0"/>
              </a:rPr>
              <a:t>¿QUIÉNES PUEDEN ELEGIR?</a:t>
            </a:r>
          </a:p>
        </p:txBody>
      </p:sp>
      <p:sp>
        <p:nvSpPr>
          <p:cNvPr id="32" name="26 Rectángulo">
            <a:extLst>
              <a:ext uri="{FF2B5EF4-FFF2-40B4-BE49-F238E27FC236}">
                <a16:creationId xmlns:a16="http://schemas.microsoft.com/office/drawing/2014/main" id="{D3E31274-5CFC-F2C3-B041-11B2D2296610}"/>
              </a:ext>
            </a:extLst>
          </p:cNvPr>
          <p:cNvSpPr/>
          <p:nvPr/>
        </p:nvSpPr>
        <p:spPr>
          <a:xfrm>
            <a:off x="1003564" y="2137470"/>
            <a:ext cx="5501768" cy="3754874"/>
          </a:xfrm>
          <a:prstGeom prst="rect">
            <a:avLst/>
          </a:prstGeom>
          <a:ln>
            <a:solidFill>
              <a:schemeClr val="tx1"/>
            </a:solidFill>
          </a:ln>
        </p:spPr>
        <p:txBody>
          <a:bodyPr wrap="square">
            <a:spAutoFit/>
          </a:bodyPr>
          <a:lstStyle/>
          <a:p>
            <a:pPr algn="just"/>
            <a:r>
              <a:rPr lang="es-CO" sz="1400" i="1" dirty="0">
                <a:latin typeface="+mj-lt"/>
                <a:cs typeface="Segoe UI" panose="020B0502040204020203" pitchFamily="34" charset="0"/>
              </a:rPr>
              <a:t>Los afiliados, personas naturales o jurídicas, que:</a:t>
            </a:r>
          </a:p>
          <a:p>
            <a:pPr algn="just"/>
            <a:endParaRPr lang="es-CO" sz="1400" i="1" dirty="0">
              <a:latin typeface="+mj-lt"/>
              <a:cs typeface="Segoe UI" panose="020B0502040204020203" pitchFamily="34" charset="0"/>
            </a:endParaRPr>
          </a:p>
          <a:p>
            <a:pPr marL="285750" indent="-285750" algn="just">
              <a:buFont typeface="Courier New" panose="02070309020205020404" pitchFamily="49" charset="0"/>
              <a:buChar char="o"/>
            </a:pPr>
            <a:r>
              <a:rPr lang="es-CO" sz="1400" i="1" dirty="0">
                <a:latin typeface="+mj-lt"/>
                <a:cs typeface="Segoe UI" panose="020B0502040204020203" pitchFamily="34" charset="0"/>
              </a:rPr>
              <a:t>Hayan ostentado ininterrumpidamente esta calidad durante los 2 últimos años calendario, previos al 31 de marzo de este año (31 de marzo 2026) y la mantengan hasta el día de las elecciones.</a:t>
            </a:r>
          </a:p>
          <a:p>
            <a:pPr marL="285750" indent="-285750" algn="just">
              <a:buFont typeface="Courier New" panose="02070309020205020404" pitchFamily="49" charset="0"/>
              <a:buChar char="o"/>
            </a:pPr>
            <a:r>
              <a:rPr lang="es-CO" sz="1400" i="1" dirty="0">
                <a:latin typeface="+mj-lt"/>
                <a:cs typeface="Segoe UI" panose="020B0502040204020203" pitchFamily="34" charset="0"/>
              </a:rPr>
              <a:t>Hayan cumplido con la obligación de inscribir los libros de Actas de Asamblea de Accionistas/Junta de Socios y los libros de Registro de Accionistas/Socios dentro de los plazos estipuladas en la ley.</a:t>
            </a:r>
          </a:p>
          <a:p>
            <a:pPr marL="285750" indent="-285750" algn="just">
              <a:buFont typeface="Courier New" panose="02070309020205020404" pitchFamily="49" charset="0"/>
              <a:buChar char="o"/>
            </a:pPr>
            <a:r>
              <a:rPr lang="es-CO" sz="1400" i="1" dirty="0">
                <a:latin typeface="+mj-lt"/>
                <a:cs typeface="Segoe UI" panose="020B0502040204020203" pitchFamily="34" charset="0"/>
              </a:rPr>
              <a:t>Hayan renovado oportunamente su matrícula mercantil, la de sus establecimientos de comercio, sucursales y agencias dentro y fuera de la jurisdicción de la Cámara de Comercio,  y  su afiliación en el año 2025 y 2026, y estén a paz y salvo con la cuota de afiliación en la forma estipulada en el Reglamento de afiliados de esta Cámara de Comercio</a:t>
            </a:r>
          </a:p>
          <a:p>
            <a:pPr marL="285750" indent="-285750" algn="just">
              <a:buFont typeface="Courier New" panose="02070309020205020404" pitchFamily="49" charset="0"/>
              <a:buChar char="o"/>
            </a:pPr>
            <a:r>
              <a:rPr lang="es-MX" sz="1400" i="1" dirty="0">
                <a:latin typeface="+mj-lt"/>
                <a:cs typeface="Segoe UI" panose="020B0502040204020203" pitchFamily="34" charset="0"/>
              </a:rPr>
              <a:t>Los comerciantes afiliados a esta Cámara de Comercio a través de una sucursal también podrán ejercer el derecho al voto si cumplen con los anteriores requisitos.</a:t>
            </a:r>
            <a:endParaRPr lang="es-CO" sz="1400" i="1" dirty="0">
              <a:latin typeface="+mj-lt"/>
              <a:cs typeface="Segoe UI" panose="020B0502040204020203" pitchFamily="34" charset="0"/>
            </a:endParaRPr>
          </a:p>
        </p:txBody>
      </p:sp>
      <p:pic>
        <p:nvPicPr>
          <p:cNvPr id="38" name="Gráfico 37" descr="Grupo de personas contorno">
            <a:extLst>
              <a:ext uri="{FF2B5EF4-FFF2-40B4-BE49-F238E27FC236}">
                <a16:creationId xmlns:a16="http://schemas.microsoft.com/office/drawing/2014/main" id="{C78B7090-8B84-97C0-FB44-F31A879981B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16919" y="1147054"/>
            <a:ext cx="729430" cy="729430"/>
          </a:xfrm>
          <a:prstGeom prst="rect">
            <a:avLst/>
          </a:prstGeom>
        </p:spPr>
      </p:pic>
      <p:pic>
        <p:nvPicPr>
          <p:cNvPr id="8" name="Gráfico 7" descr="Mano levantada contorno">
            <a:extLst>
              <a:ext uri="{FF2B5EF4-FFF2-40B4-BE49-F238E27FC236}">
                <a16:creationId xmlns:a16="http://schemas.microsoft.com/office/drawing/2014/main" id="{89AF7DD3-DD10-5F63-A8BC-ED0DD9FA4E9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4958" y="1236417"/>
            <a:ext cx="775673" cy="775673"/>
          </a:xfrm>
          <a:prstGeom prst="rect">
            <a:avLst/>
          </a:prstGeom>
        </p:spPr>
      </p:pic>
      <p:sp>
        <p:nvSpPr>
          <p:cNvPr id="2" name="CuadroTexto 1">
            <a:extLst>
              <a:ext uri="{FF2B5EF4-FFF2-40B4-BE49-F238E27FC236}">
                <a16:creationId xmlns:a16="http://schemas.microsoft.com/office/drawing/2014/main" id="{89BCD3FD-F542-BC8B-9789-6388F4023346}"/>
              </a:ext>
            </a:extLst>
          </p:cNvPr>
          <p:cNvSpPr txBox="1"/>
          <p:nvPr/>
        </p:nvSpPr>
        <p:spPr>
          <a:xfrm>
            <a:off x="550419" y="6866974"/>
            <a:ext cx="12487146" cy="830997"/>
          </a:xfrm>
          <a:prstGeom prst="rect">
            <a:avLst/>
          </a:prstGeom>
          <a:noFill/>
          <a:ln>
            <a:solidFill>
              <a:schemeClr val="tx1"/>
            </a:solidFill>
          </a:ln>
        </p:spPr>
        <p:txBody>
          <a:bodyPr wrap="square" rtlCol="0">
            <a:spAutoFit/>
          </a:bodyPr>
          <a:lstStyle/>
          <a:p>
            <a:pPr algn="just"/>
            <a:r>
              <a:rPr lang="es-ES" sz="1600" i="1" dirty="0"/>
              <a:t>Las personas naturales y jurídicas miembros de las Juntas Directivas elegidos por los comerciantes afiliados podrán ser reelegidos de manera inmediata por una sola vez. Dicha restricción comprende a los representantes legales de las personas jurídicas </a:t>
            </a:r>
            <a:r>
              <a:rPr lang="es-CO" sz="1600" i="1" dirty="0"/>
              <a:t>elegidas como miembros de junta directiva de la Cámara de Comercio de Barranquilla por dos periodos consecutivos.</a:t>
            </a:r>
          </a:p>
        </p:txBody>
      </p:sp>
      <p:pic>
        <p:nvPicPr>
          <p:cNvPr id="4" name="Imagen 3">
            <a:extLst>
              <a:ext uri="{FF2B5EF4-FFF2-40B4-BE49-F238E27FC236}">
                <a16:creationId xmlns:a16="http://schemas.microsoft.com/office/drawing/2014/main" id="{1EDA0E0C-B841-0971-C776-60BFCE5F7F4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247584" y="212570"/>
            <a:ext cx="4468416" cy="964405"/>
          </a:xfrm>
          <a:prstGeom prst="rect">
            <a:avLst/>
          </a:prstGeom>
        </p:spPr>
      </p:pic>
    </p:spTree>
    <p:extLst>
      <p:ext uri="{BB962C8B-B14F-4D97-AF65-F5344CB8AC3E}">
        <p14:creationId xmlns:p14="http://schemas.microsoft.com/office/powerpoint/2010/main" val="24853994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sp>
        <p:nvSpPr>
          <p:cNvPr id="12" name="Rectángulo 11">
            <a:extLst>
              <a:ext uri="{FF2B5EF4-FFF2-40B4-BE49-F238E27FC236}">
                <a16:creationId xmlns:a16="http://schemas.microsoft.com/office/drawing/2014/main" id="{F632F5F8-6BDF-41D9-BB84-949A693796EE}"/>
              </a:ext>
            </a:extLst>
          </p:cNvPr>
          <p:cNvSpPr/>
          <p:nvPr/>
        </p:nvSpPr>
        <p:spPr>
          <a:xfrm>
            <a:off x="638708" y="252260"/>
            <a:ext cx="1750800" cy="1200329"/>
          </a:xfrm>
          <a:prstGeom prst="rect">
            <a:avLst/>
          </a:prstGeom>
        </p:spPr>
        <p:txBody>
          <a:bodyPr wrap="none">
            <a:spAutoFit/>
          </a:bodyPr>
          <a:lstStyle/>
          <a:p>
            <a:r>
              <a:rPr lang="es-MX" sz="7200" b="1" dirty="0">
                <a:solidFill>
                  <a:srgbClr val="006AB8"/>
                </a:solidFill>
                <a:ea typeface="Calibri" panose="020F0502020204030204" pitchFamily="34" charset="0"/>
                <a:cs typeface="Segoe UI" panose="020B0502040204020203" pitchFamily="34" charset="0"/>
              </a:rPr>
              <a:t>A</a:t>
            </a:r>
            <a:r>
              <a:rPr lang="es-MX" sz="7200" b="1" dirty="0">
                <a:solidFill>
                  <a:schemeClr val="bg2">
                    <a:lumMod val="25000"/>
                  </a:schemeClr>
                </a:solidFill>
                <a:ea typeface="Calibri" panose="020F0502020204030204" pitchFamily="34" charset="0"/>
                <a:cs typeface="Segoe UI" panose="020B0502040204020203" pitchFamily="34" charset="0"/>
              </a:rPr>
              <a:t>B</a:t>
            </a:r>
            <a:r>
              <a:rPr lang="es-MX" sz="7200" b="1" dirty="0">
                <a:solidFill>
                  <a:srgbClr val="006AB8"/>
                </a:solidFill>
                <a:ea typeface="Calibri" panose="020F0502020204030204" pitchFamily="34" charset="0"/>
                <a:cs typeface="Segoe UI" panose="020B0502040204020203" pitchFamily="34" charset="0"/>
              </a:rPr>
              <a:t>C</a:t>
            </a:r>
            <a:endParaRPr lang="en-US" sz="7200" dirty="0"/>
          </a:p>
        </p:txBody>
      </p:sp>
      <p:sp>
        <p:nvSpPr>
          <p:cNvPr id="13" name="Rectángulo 12">
            <a:extLst>
              <a:ext uri="{FF2B5EF4-FFF2-40B4-BE49-F238E27FC236}">
                <a16:creationId xmlns:a16="http://schemas.microsoft.com/office/drawing/2014/main" id="{3CD889B3-0099-4466-8FC1-E5735BE21F76}"/>
              </a:ext>
            </a:extLst>
          </p:cNvPr>
          <p:cNvSpPr/>
          <p:nvPr/>
        </p:nvSpPr>
        <p:spPr>
          <a:xfrm>
            <a:off x="2391070" y="464634"/>
            <a:ext cx="4669025" cy="729430"/>
          </a:xfrm>
          <a:prstGeom prst="rect">
            <a:avLst/>
          </a:prstGeom>
        </p:spPr>
        <p:txBody>
          <a:bodyPr wrap="square">
            <a:spAutoFit/>
          </a:bodyPr>
          <a:lstStyle/>
          <a:p>
            <a:pPr algn="just">
              <a:lnSpc>
                <a:spcPct val="115000"/>
              </a:lnSpc>
              <a:spcAft>
                <a:spcPts val="1000"/>
              </a:spcAft>
            </a:pPr>
            <a:r>
              <a:rPr lang="es-MX" b="1" i="1" dirty="0">
                <a:solidFill>
                  <a:schemeClr val="accent5">
                    <a:lumMod val="75000"/>
                  </a:schemeClr>
                </a:solidFill>
                <a:ea typeface="Calibri" panose="020F0502020204030204" pitchFamily="34" charset="0"/>
                <a:cs typeface="Segoe UI" panose="020B0502040204020203" pitchFamily="34" charset="0"/>
              </a:rPr>
              <a:t>ELECCIONES JUNTA DIRECTIVA CÁMARA DE COMERCIO DE BARRANQUILLA 2027-2030</a:t>
            </a:r>
            <a:endParaRPr lang="en-US" b="1" i="1" dirty="0">
              <a:solidFill>
                <a:schemeClr val="accent5">
                  <a:lumMod val="75000"/>
                </a:schemeClr>
              </a:solidFill>
              <a:ea typeface="Calibri" panose="020F0502020204030204" pitchFamily="34" charset="0"/>
              <a:cs typeface="Segoe UI" panose="020B0502040204020203" pitchFamily="34" charset="0"/>
            </a:endParaRPr>
          </a:p>
        </p:txBody>
      </p:sp>
      <p:cxnSp>
        <p:nvCxnSpPr>
          <p:cNvPr id="16" name="Conector recto 15">
            <a:extLst>
              <a:ext uri="{FF2B5EF4-FFF2-40B4-BE49-F238E27FC236}">
                <a16:creationId xmlns:a16="http://schemas.microsoft.com/office/drawing/2014/main" id="{E67CB149-1082-4893-BC79-C041A590A034}"/>
              </a:ext>
            </a:extLst>
          </p:cNvPr>
          <p:cNvCxnSpPr>
            <a:cxnSpLocks/>
          </p:cNvCxnSpPr>
          <p:nvPr/>
        </p:nvCxnSpPr>
        <p:spPr>
          <a:xfrm>
            <a:off x="698355" y="1176975"/>
            <a:ext cx="5849239" cy="0"/>
          </a:xfrm>
          <a:prstGeom prst="line">
            <a:avLst/>
          </a:prstGeom>
        </p:spPr>
        <p:style>
          <a:lnRef idx="1">
            <a:schemeClr val="accent1"/>
          </a:lnRef>
          <a:fillRef idx="0">
            <a:schemeClr val="accent1"/>
          </a:fillRef>
          <a:effectRef idx="0">
            <a:schemeClr val="accent1"/>
          </a:effectRef>
          <a:fontRef idx="minor">
            <a:schemeClr val="tx1"/>
          </a:fontRef>
        </p:style>
      </p:cxnSp>
      <p:sp>
        <p:nvSpPr>
          <p:cNvPr id="31" name="Rectángulo 45">
            <a:extLst>
              <a:ext uri="{FF2B5EF4-FFF2-40B4-BE49-F238E27FC236}">
                <a16:creationId xmlns:a16="http://schemas.microsoft.com/office/drawing/2014/main" id="{46FD76AE-DE5D-9ECB-6A78-5FEF25B104F9}"/>
              </a:ext>
            </a:extLst>
          </p:cNvPr>
          <p:cNvSpPr/>
          <p:nvPr/>
        </p:nvSpPr>
        <p:spPr>
          <a:xfrm>
            <a:off x="768608" y="1329972"/>
            <a:ext cx="3902489" cy="392159"/>
          </a:xfrm>
          <a:prstGeom prst="rect">
            <a:avLst/>
          </a:prstGeom>
        </p:spPr>
        <p:txBody>
          <a:bodyPr wrap="square">
            <a:spAutoFit/>
          </a:bodyPr>
          <a:lstStyle/>
          <a:p>
            <a:pPr algn="just">
              <a:lnSpc>
                <a:spcPct val="115000"/>
              </a:lnSpc>
            </a:pPr>
            <a:r>
              <a:rPr lang="en-US" b="1" i="1" dirty="0">
                <a:solidFill>
                  <a:srgbClr val="006AB8"/>
                </a:solidFill>
                <a:latin typeface="+mj-lt"/>
                <a:cs typeface="Segoe UI" panose="020B0502040204020203" pitchFamily="34" charset="0"/>
              </a:rPr>
              <a:t>REQUISITOS PARA SER AFILIADO</a:t>
            </a:r>
          </a:p>
        </p:txBody>
      </p:sp>
      <p:sp>
        <p:nvSpPr>
          <p:cNvPr id="32" name="26 Rectángulo">
            <a:extLst>
              <a:ext uri="{FF2B5EF4-FFF2-40B4-BE49-F238E27FC236}">
                <a16:creationId xmlns:a16="http://schemas.microsoft.com/office/drawing/2014/main" id="{D3E31274-5CFC-F2C3-B041-11B2D2296610}"/>
              </a:ext>
            </a:extLst>
          </p:cNvPr>
          <p:cNvSpPr/>
          <p:nvPr/>
        </p:nvSpPr>
        <p:spPr>
          <a:xfrm>
            <a:off x="952177" y="1875127"/>
            <a:ext cx="11811646" cy="5016758"/>
          </a:xfrm>
          <a:prstGeom prst="rect">
            <a:avLst/>
          </a:prstGeom>
          <a:ln>
            <a:solidFill>
              <a:schemeClr val="tx1"/>
            </a:solidFill>
          </a:ln>
        </p:spPr>
        <p:txBody>
          <a:bodyPr wrap="square">
            <a:spAutoFit/>
          </a:bodyPr>
          <a:lstStyle/>
          <a:p>
            <a:pPr algn="just"/>
            <a:r>
              <a:rPr lang="es-ES" sz="1600" i="1" dirty="0">
                <a:latin typeface="+mj-lt"/>
                <a:cs typeface="Segoe UI" panose="020B0502040204020203" pitchFamily="34" charset="0"/>
              </a:rPr>
              <a:t>Podrán ser afiliados a una Cámara de Comercio, las personas naturales o jurídicas que:</a:t>
            </a:r>
          </a:p>
          <a:p>
            <a:pPr algn="just"/>
            <a:endParaRPr lang="es-ES" sz="1600" i="1" dirty="0">
              <a:latin typeface="+mj-lt"/>
              <a:cs typeface="Segoe UI" panose="020B0502040204020203" pitchFamily="34" charset="0"/>
            </a:endParaRPr>
          </a:p>
          <a:p>
            <a:pPr algn="just"/>
            <a:r>
              <a:rPr lang="es-ES" sz="1600" i="1" dirty="0">
                <a:latin typeface="+mj-lt"/>
                <a:cs typeface="Segoe UI" panose="020B0502040204020203" pitchFamily="34" charset="0"/>
              </a:rPr>
              <a:t>1. Así lo soliciten.</a:t>
            </a:r>
          </a:p>
          <a:p>
            <a:pPr algn="just"/>
            <a:r>
              <a:rPr lang="es-ES" sz="1600" i="1" dirty="0">
                <a:latin typeface="+mj-lt"/>
                <a:cs typeface="Segoe UI" panose="020B0502040204020203" pitchFamily="34" charset="0"/>
              </a:rPr>
              <a:t>2. Tengan como mínimo dos (2) años consecutivos de matriculados en cualquier Cámara de Comercio.</a:t>
            </a:r>
          </a:p>
          <a:p>
            <a:pPr algn="just"/>
            <a:r>
              <a:rPr lang="es-ES" sz="1600" i="1" dirty="0">
                <a:latin typeface="+mj-lt"/>
                <a:cs typeface="Segoe UI" panose="020B0502040204020203" pitchFamily="34" charset="0"/>
              </a:rPr>
              <a:t>3. Hayan ejercido durante este plazo la actividad mercantil, y</a:t>
            </a:r>
          </a:p>
          <a:p>
            <a:pPr algn="just"/>
            <a:r>
              <a:rPr lang="es-ES" sz="1600" i="1" dirty="0">
                <a:latin typeface="+mj-lt"/>
                <a:cs typeface="Segoe UI" panose="020B0502040204020203" pitchFamily="34" charset="0"/>
              </a:rPr>
              <a:t>4. Hayan cumplido en forma permanente sus obligaciones derivadas de la calidad de comerciante, incluida la renovación oportuna de la matrícula mercantil en cada periodo. </a:t>
            </a:r>
          </a:p>
          <a:p>
            <a:pPr algn="just"/>
            <a:endParaRPr lang="es-ES" sz="1600" i="1" dirty="0">
              <a:latin typeface="+mj-lt"/>
              <a:cs typeface="Segoe UI" panose="020B0502040204020203" pitchFamily="34" charset="0"/>
            </a:endParaRPr>
          </a:p>
          <a:p>
            <a:pPr algn="just"/>
            <a:r>
              <a:rPr lang="es-ES" sz="1600" b="1" i="1" dirty="0">
                <a:latin typeface="+mj-lt"/>
                <a:cs typeface="Segoe UI" panose="020B0502040204020203" pitchFamily="34" charset="0"/>
              </a:rPr>
              <a:t>DEBERES DE LOS COMERCIANTES</a:t>
            </a:r>
            <a:r>
              <a:rPr lang="es-ES" sz="1600" i="1" dirty="0">
                <a:latin typeface="+mj-lt"/>
                <a:cs typeface="Segoe UI" panose="020B0502040204020203" pitchFamily="34" charset="0"/>
              </a:rPr>
              <a:t>. Es obligación de todo comerciante</a:t>
            </a:r>
          </a:p>
          <a:p>
            <a:pPr algn="just"/>
            <a:endParaRPr lang="es-ES" sz="1600" i="1" dirty="0">
              <a:latin typeface="+mj-lt"/>
              <a:cs typeface="Segoe UI" panose="020B0502040204020203" pitchFamily="34" charset="0"/>
            </a:endParaRPr>
          </a:p>
          <a:p>
            <a:pPr lvl="1" algn="just"/>
            <a:r>
              <a:rPr lang="es-ES" sz="1600" i="1" dirty="0">
                <a:latin typeface="+mj-lt"/>
                <a:cs typeface="Segoe UI" panose="020B0502040204020203" pitchFamily="34" charset="0"/>
              </a:rPr>
              <a:t>a) Matricularse en el registro mercantil;</a:t>
            </a:r>
          </a:p>
          <a:p>
            <a:pPr lvl="1" algn="just"/>
            <a:r>
              <a:rPr lang="es-ES" sz="1600" i="1" dirty="0">
                <a:latin typeface="+mj-lt"/>
                <a:cs typeface="Segoe UI" panose="020B0502040204020203" pitchFamily="34" charset="0"/>
              </a:rPr>
              <a:t>b) Inscribir en el registro mercantil todos los actos, libros y documentos respecto de los cuales la ley exija esa formalidad;</a:t>
            </a:r>
          </a:p>
          <a:p>
            <a:pPr lvl="1" algn="just"/>
            <a:r>
              <a:rPr lang="es-ES" sz="1600" i="1" dirty="0">
                <a:latin typeface="+mj-lt"/>
                <a:cs typeface="Segoe UI" panose="020B0502040204020203" pitchFamily="34" charset="0"/>
              </a:rPr>
              <a:t>c) Llevar contabilidad regular de sus negocios conforme a las prescripciones legales;</a:t>
            </a:r>
          </a:p>
          <a:p>
            <a:pPr lvl="1" algn="just"/>
            <a:r>
              <a:rPr lang="es-ES" sz="1600" i="1" dirty="0">
                <a:latin typeface="+mj-lt"/>
                <a:cs typeface="Segoe UI" panose="020B0502040204020203" pitchFamily="34" charset="0"/>
              </a:rPr>
              <a:t>d) Conservar, con arreglo a la ley, la correspondencia y demás documentos relacionados con sus negocios o actividades;</a:t>
            </a:r>
          </a:p>
          <a:p>
            <a:pPr lvl="1" algn="just"/>
            <a:r>
              <a:rPr lang="es-ES" sz="1600" i="1" dirty="0">
                <a:latin typeface="+mj-lt"/>
                <a:cs typeface="Segoe UI" panose="020B0502040204020203" pitchFamily="34" charset="0"/>
              </a:rPr>
              <a:t>e) Abstenerse de ejecutar actos de competencia desleal.</a:t>
            </a:r>
          </a:p>
          <a:p>
            <a:pPr lvl="1" algn="just"/>
            <a:endParaRPr lang="es-ES" sz="1600" i="1" dirty="0">
              <a:latin typeface="+mj-lt"/>
              <a:cs typeface="Segoe UI" panose="020B0502040204020203" pitchFamily="34" charset="0"/>
            </a:endParaRPr>
          </a:p>
          <a:p>
            <a:pPr algn="just"/>
            <a:r>
              <a:rPr lang="es-ES" sz="1600" i="1" dirty="0">
                <a:latin typeface="+mj-lt"/>
                <a:cs typeface="Segoe UI" panose="020B0502040204020203" pitchFamily="34" charset="0"/>
              </a:rPr>
              <a:t>El afiliado para mantener su condición deberá continuar cumpliendo los anteriores requisitos.</a:t>
            </a:r>
          </a:p>
          <a:p>
            <a:pPr algn="just"/>
            <a:endParaRPr lang="es-ES" sz="1600" i="1" dirty="0">
              <a:latin typeface="+mj-lt"/>
              <a:cs typeface="Segoe UI" panose="020B0502040204020203" pitchFamily="34" charset="0"/>
            </a:endParaRPr>
          </a:p>
          <a:p>
            <a:pPr algn="just"/>
            <a:r>
              <a:rPr lang="es-ES" sz="1600" i="1" dirty="0">
                <a:latin typeface="+mj-lt"/>
                <a:cs typeface="Segoe UI" panose="020B0502040204020203" pitchFamily="34" charset="0"/>
              </a:rPr>
              <a:t>Quien ostente la calidad de representante legal de las personas jurídicas deberá cumplir los mismos requisitos previstos para los afiliados, salvo el de ser comerciante.</a:t>
            </a:r>
            <a:endParaRPr lang="es-CO" sz="1600" i="1" dirty="0">
              <a:latin typeface="+mj-lt"/>
              <a:cs typeface="Segoe UI" panose="020B0502040204020203" pitchFamily="34" charset="0"/>
            </a:endParaRPr>
          </a:p>
        </p:txBody>
      </p:sp>
      <p:pic>
        <p:nvPicPr>
          <p:cNvPr id="3" name="Imagen 2">
            <a:extLst>
              <a:ext uri="{FF2B5EF4-FFF2-40B4-BE49-F238E27FC236}">
                <a16:creationId xmlns:a16="http://schemas.microsoft.com/office/drawing/2014/main" id="{B366BFFB-EA62-E18B-F3D8-54023FE2E85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247584" y="212570"/>
            <a:ext cx="4468416" cy="964405"/>
          </a:xfrm>
          <a:prstGeom prst="rect">
            <a:avLst/>
          </a:prstGeom>
        </p:spPr>
      </p:pic>
    </p:spTree>
    <p:extLst>
      <p:ext uri="{BB962C8B-B14F-4D97-AF65-F5344CB8AC3E}">
        <p14:creationId xmlns:p14="http://schemas.microsoft.com/office/powerpoint/2010/main" val="3686544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sp>
        <p:nvSpPr>
          <p:cNvPr id="12" name="Rectángulo 11">
            <a:extLst>
              <a:ext uri="{FF2B5EF4-FFF2-40B4-BE49-F238E27FC236}">
                <a16:creationId xmlns:a16="http://schemas.microsoft.com/office/drawing/2014/main" id="{F632F5F8-6BDF-41D9-BB84-949A693796EE}"/>
              </a:ext>
            </a:extLst>
          </p:cNvPr>
          <p:cNvSpPr/>
          <p:nvPr/>
        </p:nvSpPr>
        <p:spPr>
          <a:xfrm>
            <a:off x="638708" y="252260"/>
            <a:ext cx="1750800" cy="1200329"/>
          </a:xfrm>
          <a:prstGeom prst="rect">
            <a:avLst/>
          </a:prstGeom>
        </p:spPr>
        <p:txBody>
          <a:bodyPr wrap="none">
            <a:spAutoFit/>
          </a:bodyPr>
          <a:lstStyle/>
          <a:p>
            <a:r>
              <a:rPr lang="es-MX" sz="7200" b="1" dirty="0">
                <a:solidFill>
                  <a:srgbClr val="006AB8"/>
                </a:solidFill>
                <a:ea typeface="Calibri" panose="020F0502020204030204" pitchFamily="34" charset="0"/>
                <a:cs typeface="Segoe UI" panose="020B0502040204020203" pitchFamily="34" charset="0"/>
              </a:rPr>
              <a:t>A</a:t>
            </a:r>
            <a:r>
              <a:rPr lang="es-MX" sz="7200" b="1" dirty="0">
                <a:solidFill>
                  <a:schemeClr val="bg2">
                    <a:lumMod val="25000"/>
                  </a:schemeClr>
                </a:solidFill>
                <a:ea typeface="Calibri" panose="020F0502020204030204" pitchFamily="34" charset="0"/>
                <a:cs typeface="Segoe UI" panose="020B0502040204020203" pitchFamily="34" charset="0"/>
              </a:rPr>
              <a:t>B</a:t>
            </a:r>
            <a:r>
              <a:rPr lang="es-MX" sz="7200" b="1" dirty="0">
                <a:solidFill>
                  <a:srgbClr val="006AB8"/>
                </a:solidFill>
                <a:ea typeface="Calibri" panose="020F0502020204030204" pitchFamily="34" charset="0"/>
                <a:cs typeface="Segoe UI" panose="020B0502040204020203" pitchFamily="34" charset="0"/>
              </a:rPr>
              <a:t>C</a:t>
            </a:r>
            <a:endParaRPr lang="en-US" sz="7200" dirty="0"/>
          </a:p>
        </p:txBody>
      </p:sp>
      <p:sp>
        <p:nvSpPr>
          <p:cNvPr id="13" name="Rectángulo 12">
            <a:extLst>
              <a:ext uri="{FF2B5EF4-FFF2-40B4-BE49-F238E27FC236}">
                <a16:creationId xmlns:a16="http://schemas.microsoft.com/office/drawing/2014/main" id="{3CD889B3-0099-4466-8FC1-E5735BE21F76}"/>
              </a:ext>
            </a:extLst>
          </p:cNvPr>
          <p:cNvSpPr/>
          <p:nvPr/>
        </p:nvSpPr>
        <p:spPr>
          <a:xfrm>
            <a:off x="2391070" y="464634"/>
            <a:ext cx="4669025" cy="729430"/>
          </a:xfrm>
          <a:prstGeom prst="rect">
            <a:avLst/>
          </a:prstGeom>
        </p:spPr>
        <p:txBody>
          <a:bodyPr wrap="square">
            <a:spAutoFit/>
          </a:bodyPr>
          <a:lstStyle/>
          <a:p>
            <a:pPr algn="just">
              <a:lnSpc>
                <a:spcPct val="115000"/>
              </a:lnSpc>
              <a:spcAft>
                <a:spcPts val="1000"/>
              </a:spcAft>
            </a:pPr>
            <a:r>
              <a:rPr lang="es-MX" b="1" i="1" dirty="0">
                <a:solidFill>
                  <a:schemeClr val="accent5">
                    <a:lumMod val="75000"/>
                  </a:schemeClr>
                </a:solidFill>
                <a:ea typeface="Calibri" panose="020F0502020204030204" pitchFamily="34" charset="0"/>
                <a:cs typeface="Segoe UI" panose="020B0502040204020203" pitchFamily="34" charset="0"/>
              </a:rPr>
              <a:t>ELECCIONES JUNTA DIRECTIVA CÁMARA DE COMERCIO DE BARRANQUILLA 2027-2030</a:t>
            </a:r>
            <a:endParaRPr lang="en-US" b="1" i="1" dirty="0">
              <a:solidFill>
                <a:schemeClr val="accent5">
                  <a:lumMod val="75000"/>
                </a:schemeClr>
              </a:solidFill>
              <a:ea typeface="Calibri" panose="020F0502020204030204" pitchFamily="34" charset="0"/>
              <a:cs typeface="Segoe UI" panose="020B0502040204020203" pitchFamily="34" charset="0"/>
            </a:endParaRPr>
          </a:p>
        </p:txBody>
      </p:sp>
      <p:cxnSp>
        <p:nvCxnSpPr>
          <p:cNvPr id="16" name="Conector recto 15">
            <a:extLst>
              <a:ext uri="{FF2B5EF4-FFF2-40B4-BE49-F238E27FC236}">
                <a16:creationId xmlns:a16="http://schemas.microsoft.com/office/drawing/2014/main" id="{E67CB149-1082-4893-BC79-C041A590A034}"/>
              </a:ext>
            </a:extLst>
          </p:cNvPr>
          <p:cNvCxnSpPr>
            <a:cxnSpLocks/>
          </p:cNvCxnSpPr>
          <p:nvPr/>
        </p:nvCxnSpPr>
        <p:spPr>
          <a:xfrm>
            <a:off x="698355" y="1176975"/>
            <a:ext cx="5849239" cy="0"/>
          </a:xfrm>
          <a:prstGeom prst="line">
            <a:avLst/>
          </a:prstGeom>
        </p:spPr>
        <p:style>
          <a:lnRef idx="1">
            <a:schemeClr val="accent1"/>
          </a:lnRef>
          <a:fillRef idx="0">
            <a:schemeClr val="accent1"/>
          </a:fillRef>
          <a:effectRef idx="0">
            <a:schemeClr val="accent1"/>
          </a:effectRef>
          <a:fontRef idx="minor">
            <a:schemeClr val="tx1"/>
          </a:fontRef>
        </p:style>
      </p:cxnSp>
      <p:sp>
        <p:nvSpPr>
          <p:cNvPr id="15" name="Rectángulo 14">
            <a:extLst>
              <a:ext uri="{FF2B5EF4-FFF2-40B4-BE49-F238E27FC236}">
                <a16:creationId xmlns:a16="http://schemas.microsoft.com/office/drawing/2014/main" id="{0C97D6B7-E708-AFA4-E5C0-99B72C31526D}"/>
              </a:ext>
            </a:extLst>
          </p:cNvPr>
          <p:cNvSpPr/>
          <p:nvPr/>
        </p:nvSpPr>
        <p:spPr>
          <a:xfrm>
            <a:off x="1115000" y="1472235"/>
            <a:ext cx="5061283" cy="658642"/>
          </a:xfrm>
          <a:prstGeom prst="rect">
            <a:avLst/>
          </a:prstGeom>
        </p:spPr>
        <p:txBody>
          <a:bodyPr wrap="square">
            <a:spAutoFit/>
          </a:bodyPr>
          <a:lstStyle/>
          <a:p>
            <a:pPr algn="ctr">
              <a:lnSpc>
                <a:spcPct val="115000"/>
              </a:lnSpc>
            </a:pPr>
            <a:r>
              <a:rPr lang="es-MX" sz="1600" b="1" i="1" dirty="0">
                <a:solidFill>
                  <a:srgbClr val="006AB8"/>
                </a:solidFill>
                <a:latin typeface="+mj-lt"/>
                <a:cs typeface="Segoe UI" panose="020B0502040204020203" pitchFamily="34" charset="0"/>
              </a:rPr>
              <a:t>¿QUIENES NO PUEDEN SER MIEMBROS DE JUNTA DIRECTIVA DE LA CÁMARA DE COMERCIO?  </a:t>
            </a:r>
            <a:endParaRPr lang="en-US" sz="1600" b="1" i="1" dirty="0">
              <a:solidFill>
                <a:srgbClr val="006AB8"/>
              </a:solidFill>
              <a:latin typeface="+mj-lt"/>
              <a:cs typeface="Segoe UI" panose="020B0502040204020203" pitchFamily="34" charset="0"/>
            </a:endParaRPr>
          </a:p>
        </p:txBody>
      </p:sp>
      <p:sp>
        <p:nvSpPr>
          <p:cNvPr id="17" name="Rectángulo 16">
            <a:extLst>
              <a:ext uri="{FF2B5EF4-FFF2-40B4-BE49-F238E27FC236}">
                <a16:creationId xmlns:a16="http://schemas.microsoft.com/office/drawing/2014/main" id="{61796047-0407-F5E2-6485-24FBA87E26FE}"/>
              </a:ext>
            </a:extLst>
          </p:cNvPr>
          <p:cNvSpPr/>
          <p:nvPr/>
        </p:nvSpPr>
        <p:spPr>
          <a:xfrm>
            <a:off x="7539716" y="2157037"/>
            <a:ext cx="5061282" cy="6340197"/>
          </a:xfrm>
          <a:prstGeom prst="rect">
            <a:avLst/>
          </a:prstGeom>
        </p:spPr>
        <p:txBody>
          <a:bodyPr wrap="square" numCol="1" spcCol="1080000">
            <a:spAutoFit/>
          </a:bodyPr>
          <a:lstStyle/>
          <a:p>
            <a:pPr marL="285750" indent="-285750" algn="just">
              <a:buClr>
                <a:srgbClr val="0070C0"/>
              </a:buClr>
              <a:buFont typeface="Wingdings" panose="05000000000000000000" pitchFamily="2" charset="2"/>
              <a:buChar char="v"/>
            </a:pPr>
            <a:r>
              <a:rPr lang="es-CO" sz="1400" i="1" dirty="0">
                <a:latin typeface="+mj-lt"/>
                <a:cs typeface="Segoe UI" panose="020B0502040204020203" pitchFamily="34" charset="0"/>
              </a:rPr>
              <a:t>Ser cónyuge, compañero o compañera permanente o tener parentesco dentro del tercer grado de consanguinidad, segundo de afinidad o civil con cualquier funcionario de la Cámara de Comercio de Barranquilla.</a:t>
            </a:r>
          </a:p>
          <a:p>
            <a:pPr marL="285750" indent="-285750" algn="just">
              <a:buClr>
                <a:srgbClr val="0070C0"/>
              </a:buClr>
              <a:buFont typeface="Wingdings" panose="05000000000000000000" pitchFamily="2" charset="2"/>
              <a:buChar char="v"/>
            </a:pPr>
            <a:endParaRPr lang="es-CO" sz="1400" i="1" dirty="0">
              <a:latin typeface="+mj-lt"/>
              <a:cs typeface="Segoe UI" panose="020B0502040204020203" pitchFamily="34" charset="0"/>
            </a:endParaRPr>
          </a:p>
          <a:p>
            <a:pPr marL="285750" indent="-285750" algn="just">
              <a:buClr>
                <a:srgbClr val="0070C0"/>
              </a:buClr>
              <a:buFont typeface="Wingdings" panose="05000000000000000000" pitchFamily="2" charset="2"/>
              <a:buChar char="v"/>
            </a:pPr>
            <a:r>
              <a:rPr lang="es-CO" sz="1400" i="1" dirty="0">
                <a:latin typeface="+mj-lt"/>
                <a:cs typeface="Segoe UI" panose="020B0502040204020203" pitchFamily="34" charset="0"/>
              </a:rPr>
              <a:t>Ejercer cargo público</a:t>
            </a:r>
          </a:p>
          <a:p>
            <a:pPr marL="285750" indent="-285750" algn="just">
              <a:buClr>
                <a:srgbClr val="0070C0"/>
              </a:buClr>
              <a:buFont typeface="Wingdings" panose="05000000000000000000" pitchFamily="2" charset="2"/>
              <a:buChar char="v"/>
            </a:pPr>
            <a:endParaRPr lang="es-CO" sz="1400" i="1" dirty="0">
              <a:latin typeface="+mj-lt"/>
              <a:cs typeface="Segoe UI" panose="020B0502040204020203" pitchFamily="34" charset="0"/>
            </a:endParaRPr>
          </a:p>
          <a:p>
            <a:pPr marL="285750" indent="-285750" algn="just">
              <a:buClr>
                <a:srgbClr val="0070C0"/>
              </a:buClr>
              <a:buFont typeface="Wingdings" panose="05000000000000000000" pitchFamily="2" charset="2"/>
              <a:buChar char="v"/>
            </a:pPr>
            <a:r>
              <a:rPr lang="es-CO" sz="1400" i="1" dirty="0">
                <a:latin typeface="+mj-lt"/>
                <a:cs typeface="Segoe UI" panose="020B0502040204020203" pitchFamily="34" charset="0"/>
              </a:rPr>
              <a:t>Haber ejercido cargo público durante el año calendario anterior al treinta y uno (31) de marzo del año 2026, dentro de la específica jurisdicción de la Cámara de Comercio de Barranquilla.</a:t>
            </a:r>
          </a:p>
          <a:p>
            <a:pPr marL="285750" indent="-285750" algn="just">
              <a:buClr>
                <a:srgbClr val="0070C0"/>
              </a:buClr>
              <a:buFont typeface="Wingdings" panose="05000000000000000000" pitchFamily="2" charset="2"/>
              <a:buChar char="v"/>
            </a:pPr>
            <a:endParaRPr lang="es-CO" sz="1400" i="1" dirty="0">
              <a:latin typeface="+mj-lt"/>
              <a:cs typeface="Segoe UI" panose="020B0502040204020203" pitchFamily="34" charset="0"/>
            </a:endParaRPr>
          </a:p>
          <a:p>
            <a:pPr marL="285750" indent="-285750" algn="just">
              <a:buClr>
                <a:srgbClr val="0070C0"/>
              </a:buClr>
              <a:buFont typeface="Wingdings" panose="05000000000000000000" pitchFamily="2" charset="2"/>
              <a:buChar char="v"/>
            </a:pPr>
            <a:r>
              <a:rPr lang="es-CO" sz="1400" i="1" dirty="0">
                <a:latin typeface="+mj-lt"/>
                <a:cs typeface="Segoe UI" panose="020B0502040204020203" pitchFamily="34" charset="0"/>
              </a:rPr>
              <a:t>Haber pertenecido a órganos de decisión nacional o local, dentro de los partidos o asociaciones políticas legalmente reconocidas, durante el año calendario anterior al treinta y uno (31) de marzo del año 2026.</a:t>
            </a:r>
          </a:p>
          <a:p>
            <a:pPr algn="just">
              <a:buClr>
                <a:srgbClr val="0070C0"/>
              </a:buClr>
            </a:pPr>
            <a:endParaRPr lang="es-CO" sz="1400" i="1" dirty="0">
              <a:latin typeface="+mj-lt"/>
              <a:cs typeface="Segoe UI" panose="020B0502040204020203" pitchFamily="34" charset="0"/>
            </a:endParaRPr>
          </a:p>
          <a:p>
            <a:pPr marL="285750" indent="-285750" algn="just">
              <a:buClr>
                <a:srgbClr val="0070C0"/>
              </a:buClr>
              <a:buFont typeface="Wingdings" panose="05000000000000000000" pitchFamily="2" charset="2"/>
              <a:buChar char="v"/>
            </a:pPr>
            <a:r>
              <a:rPr lang="es-CO" sz="1400" i="1" dirty="0">
                <a:latin typeface="+mj-lt"/>
                <a:cs typeface="Segoe UI" panose="020B0502040204020203" pitchFamily="34" charset="0"/>
              </a:rPr>
              <a:t>Haber aspirado a cargos de elección popular durante el año calendario anterior al treinta y uno (31) de marzo del año 2026, dentro de la jurisdicción de la Cámara de Comercio de  Barranquilla</a:t>
            </a:r>
          </a:p>
          <a:p>
            <a:pPr marL="285750" indent="-285750" algn="just">
              <a:buClr>
                <a:srgbClr val="0070C0"/>
              </a:buClr>
              <a:buFont typeface="Wingdings" panose="05000000000000000000" pitchFamily="2" charset="2"/>
              <a:buChar char="v"/>
            </a:pPr>
            <a:endParaRPr lang="es-CO" sz="1400" i="1" dirty="0">
              <a:latin typeface="+mj-lt"/>
              <a:cs typeface="Segoe UI" panose="020B0502040204020203" pitchFamily="34" charset="0"/>
            </a:endParaRPr>
          </a:p>
          <a:p>
            <a:pPr marL="285750" indent="-285750" algn="just">
              <a:buClr>
                <a:srgbClr val="0070C0"/>
              </a:buClr>
              <a:buFont typeface="Wingdings" panose="05000000000000000000" pitchFamily="2" charset="2"/>
              <a:buChar char="v"/>
            </a:pPr>
            <a:r>
              <a:rPr lang="es-CO" sz="1400" i="1" dirty="0">
                <a:latin typeface="+mj-lt"/>
                <a:cs typeface="Segoe UI" panose="020B0502040204020203" pitchFamily="34" charset="0"/>
              </a:rPr>
              <a:t>Haber sido sancionado por faltas graves relativas al incumplimiento de los estatutos, normas éticas y de buen gobierno de cualquier Cámara de Comercio, durante el periodo anterior.</a:t>
            </a:r>
          </a:p>
          <a:p>
            <a:pPr algn="just">
              <a:buClr>
                <a:srgbClr val="0070C0"/>
              </a:buClr>
            </a:pPr>
            <a:endParaRPr lang="es-CO" sz="1400" i="1" dirty="0">
              <a:latin typeface="+mj-lt"/>
              <a:cs typeface="Segoe UI" panose="020B0502040204020203" pitchFamily="34" charset="0"/>
            </a:endParaRPr>
          </a:p>
          <a:p>
            <a:pPr marL="285750" indent="-285750" algn="just">
              <a:buClr>
                <a:srgbClr val="0070C0"/>
              </a:buClr>
              <a:buFont typeface="Wingdings" panose="05000000000000000000" pitchFamily="2" charset="2"/>
              <a:buChar char="v"/>
            </a:pPr>
            <a:r>
              <a:rPr lang="es-CO" sz="1400" i="1" dirty="0">
                <a:latin typeface="+mj-lt"/>
                <a:cs typeface="Segoe UI" panose="020B0502040204020203" pitchFamily="34" charset="0"/>
              </a:rPr>
              <a:t> </a:t>
            </a:r>
            <a:r>
              <a:rPr lang="es-ES" sz="1400" i="1" dirty="0">
                <a:latin typeface="+mj-lt"/>
              </a:rPr>
              <a:t>Nadie podrá ejercer el cargo de miembro de Junta Directiva en más de una Cámara de Comercio</a:t>
            </a:r>
            <a:r>
              <a:rPr lang="es-ES" sz="1400" dirty="0">
                <a:latin typeface="+mj-lt"/>
              </a:rPr>
              <a:t>.</a:t>
            </a:r>
            <a:endParaRPr lang="es-CO" sz="1400" dirty="0">
              <a:latin typeface="+mj-lt"/>
              <a:cs typeface="Segoe UI" panose="020B0502040204020203" pitchFamily="34" charset="0"/>
            </a:endParaRPr>
          </a:p>
        </p:txBody>
      </p:sp>
      <p:sp>
        <p:nvSpPr>
          <p:cNvPr id="18" name="Rectángulo 17">
            <a:extLst>
              <a:ext uri="{FF2B5EF4-FFF2-40B4-BE49-F238E27FC236}">
                <a16:creationId xmlns:a16="http://schemas.microsoft.com/office/drawing/2014/main" id="{3FD9AAD2-0935-DB6D-56D8-5ECD02A91388}"/>
              </a:ext>
            </a:extLst>
          </p:cNvPr>
          <p:cNvSpPr/>
          <p:nvPr/>
        </p:nvSpPr>
        <p:spPr>
          <a:xfrm>
            <a:off x="1115000" y="2157037"/>
            <a:ext cx="5061283" cy="523220"/>
          </a:xfrm>
          <a:prstGeom prst="rect">
            <a:avLst/>
          </a:prstGeom>
        </p:spPr>
        <p:txBody>
          <a:bodyPr wrap="square">
            <a:spAutoFit/>
          </a:bodyPr>
          <a:lstStyle/>
          <a:p>
            <a:pPr algn="just"/>
            <a:r>
              <a:rPr lang="es-CO" sz="1400" i="1" dirty="0">
                <a:latin typeface="+mj-lt"/>
                <a:cs typeface="Segoe UI" panose="020B0502040204020203" pitchFamily="34" charset="0"/>
              </a:rPr>
              <a:t>Las personas naturales o jurídicas que se encuentren en cualquiera de las siguientes circunstancias:</a:t>
            </a:r>
          </a:p>
        </p:txBody>
      </p:sp>
      <p:sp>
        <p:nvSpPr>
          <p:cNvPr id="19" name="Rectángulo 18">
            <a:extLst>
              <a:ext uri="{FF2B5EF4-FFF2-40B4-BE49-F238E27FC236}">
                <a16:creationId xmlns:a16="http://schemas.microsoft.com/office/drawing/2014/main" id="{100B2182-62FE-6FD3-102E-F7F7BCAF4ED1}"/>
              </a:ext>
            </a:extLst>
          </p:cNvPr>
          <p:cNvSpPr/>
          <p:nvPr/>
        </p:nvSpPr>
        <p:spPr>
          <a:xfrm>
            <a:off x="818866" y="2548774"/>
            <a:ext cx="5957541" cy="6124754"/>
          </a:xfrm>
          <a:prstGeom prst="rect">
            <a:avLst/>
          </a:prstGeom>
        </p:spPr>
        <p:txBody>
          <a:bodyPr wrap="square">
            <a:spAutoFit/>
          </a:bodyPr>
          <a:lstStyle/>
          <a:p>
            <a:pPr algn="just">
              <a:buClr>
                <a:schemeClr val="accent5">
                  <a:lumMod val="75000"/>
                </a:schemeClr>
              </a:buClr>
            </a:pPr>
            <a:endParaRPr lang="es-CO" sz="1400" i="1" dirty="0">
              <a:latin typeface="+mj-lt"/>
              <a:cs typeface="Segoe UI" panose="020B0502040204020203" pitchFamily="34" charset="0"/>
            </a:endParaRPr>
          </a:p>
          <a:p>
            <a:pPr marL="285750" indent="-285750" algn="just">
              <a:buClr>
                <a:schemeClr val="accent5">
                  <a:lumMod val="75000"/>
                </a:schemeClr>
              </a:buClr>
              <a:buFont typeface="Wingdings" panose="05000000000000000000" pitchFamily="2" charset="2"/>
              <a:buChar char="v"/>
            </a:pPr>
            <a:r>
              <a:rPr lang="es-CO" sz="1400" i="1" dirty="0">
                <a:latin typeface="+mj-lt"/>
                <a:cs typeface="Segoe UI" panose="020B0502040204020203" pitchFamily="34" charset="0"/>
              </a:rPr>
              <a:t>No tener la calidad de afiliado durante los 2 últimos años calendario, previos al 31 de marzo de este año.</a:t>
            </a:r>
          </a:p>
          <a:p>
            <a:pPr algn="just">
              <a:buClr>
                <a:schemeClr val="accent5">
                  <a:lumMod val="75000"/>
                </a:schemeClr>
              </a:buClr>
            </a:pPr>
            <a:endParaRPr lang="es-CO" sz="1400" i="1" dirty="0">
              <a:latin typeface="+mj-lt"/>
              <a:cs typeface="Segoe UI" panose="020B0502040204020203" pitchFamily="34" charset="0"/>
            </a:endParaRPr>
          </a:p>
          <a:p>
            <a:pPr marL="285750" indent="-285750" algn="just">
              <a:buClr>
                <a:schemeClr val="accent5">
                  <a:lumMod val="75000"/>
                </a:schemeClr>
              </a:buClr>
              <a:buFont typeface="Wingdings" panose="05000000000000000000" pitchFamily="2" charset="2"/>
              <a:buChar char="v"/>
            </a:pPr>
            <a:r>
              <a:rPr lang="es-CO" sz="1400" i="1" dirty="0">
                <a:latin typeface="+mj-lt"/>
                <a:cs typeface="Segoe UI" panose="020B0502040204020203" pitchFamily="34" charset="0"/>
              </a:rPr>
              <a:t>Ser parte del mismo grupo empresarial, declarado de acuerdo con las disposiciones legales vigentes, al cual pertenece otro miembro de la Junta Directiva de la Cámara de Comercio de Barranquilla.</a:t>
            </a:r>
          </a:p>
          <a:p>
            <a:pPr marL="285750" indent="-285750" algn="just">
              <a:buClr>
                <a:schemeClr val="accent5">
                  <a:lumMod val="75000"/>
                </a:schemeClr>
              </a:buClr>
              <a:buFont typeface="Wingdings" panose="05000000000000000000" pitchFamily="2" charset="2"/>
              <a:buChar char="v"/>
            </a:pPr>
            <a:endParaRPr lang="es-CO" sz="1400" i="1" dirty="0">
              <a:latin typeface="+mj-lt"/>
              <a:cs typeface="Segoe UI" panose="020B0502040204020203" pitchFamily="34" charset="0"/>
            </a:endParaRPr>
          </a:p>
          <a:p>
            <a:pPr marL="285750" indent="-285750" algn="just">
              <a:buClr>
                <a:schemeClr val="accent5">
                  <a:lumMod val="75000"/>
                </a:schemeClr>
              </a:buClr>
              <a:buFont typeface="Wingdings" panose="05000000000000000000" pitchFamily="2" charset="2"/>
              <a:buChar char="v"/>
            </a:pPr>
            <a:r>
              <a:rPr lang="es-CO" sz="1400" i="1" dirty="0">
                <a:latin typeface="+mj-lt"/>
                <a:cs typeface="Segoe UI" panose="020B0502040204020203" pitchFamily="34" charset="0"/>
              </a:rPr>
              <a:t>Tener participación o ser administrador en sociedades que tengan la calidad de matriz, filial o subordinada, de otra sociedad miembro de Junta Directiva de la Cámara </a:t>
            </a:r>
          </a:p>
          <a:p>
            <a:pPr marL="285750" indent="-285750" algn="just">
              <a:buClr>
                <a:schemeClr val="accent5">
                  <a:lumMod val="75000"/>
                </a:schemeClr>
              </a:buClr>
              <a:buFont typeface="Wingdings" panose="05000000000000000000" pitchFamily="2" charset="2"/>
              <a:buChar char="v"/>
            </a:pPr>
            <a:endParaRPr lang="es-CO" sz="1400" i="1" dirty="0">
              <a:latin typeface="+mj-lt"/>
              <a:cs typeface="Segoe UI" panose="020B0502040204020203" pitchFamily="34" charset="0"/>
            </a:endParaRPr>
          </a:p>
          <a:p>
            <a:pPr marL="285750" indent="-285750" algn="just">
              <a:buClr>
                <a:schemeClr val="accent5">
                  <a:lumMod val="75000"/>
                </a:schemeClr>
              </a:buClr>
              <a:buFont typeface="Wingdings" panose="05000000000000000000" pitchFamily="2" charset="2"/>
              <a:buChar char="v"/>
            </a:pPr>
            <a:r>
              <a:rPr lang="es-CO" sz="1400" i="1" dirty="0">
                <a:latin typeface="+mj-lt"/>
                <a:cs typeface="Segoe UI" panose="020B0502040204020203" pitchFamily="34" charset="0"/>
              </a:rPr>
              <a:t>Ser socio de otra sociedad miembro de la Junta Directiva de la Cámara de Comercio de Barranquilla. </a:t>
            </a:r>
          </a:p>
          <a:p>
            <a:pPr marL="285750" indent="-285750" algn="just">
              <a:buClr>
                <a:schemeClr val="accent5">
                  <a:lumMod val="75000"/>
                </a:schemeClr>
              </a:buClr>
              <a:buFont typeface="Wingdings" panose="05000000000000000000" pitchFamily="2" charset="2"/>
              <a:buChar char="v"/>
            </a:pPr>
            <a:endParaRPr lang="es-CO" sz="1400" i="1" dirty="0">
              <a:latin typeface="+mj-lt"/>
              <a:cs typeface="Segoe UI" panose="020B0502040204020203" pitchFamily="34" charset="0"/>
            </a:endParaRPr>
          </a:p>
          <a:p>
            <a:pPr marL="285750" indent="-285750" algn="just">
              <a:buClr>
                <a:schemeClr val="accent5">
                  <a:lumMod val="75000"/>
                </a:schemeClr>
              </a:buClr>
              <a:buFont typeface="Wingdings" panose="05000000000000000000" pitchFamily="2" charset="2"/>
              <a:buChar char="v"/>
            </a:pPr>
            <a:r>
              <a:rPr lang="es-CO" sz="1400" i="1" dirty="0">
                <a:latin typeface="+mj-lt"/>
                <a:cs typeface="Segoe UI" panose="020B0502040204020203" pitchFamily="34" charset="0"/>
              </a:rPr>
              <a:t>Ser socio o administrador de una sociedad en la cual tenga participación cualquier funcionario de la Cámara de Comercio de Barranquilla </a:t>
            </a:r>
            <a:r>
              <a:rPr lang="es-ES" sz="1400" i="1" dirty="0">
                <a:latin typeface="+mj-lt"/>
              </a:rPr>
              <a:t>a excepción de las sociedades cuyas acciones se negocien en el mercado</a:t>
            </a:r>
            <a:br>
              <a:rPr lang="es-ES" sz="1400" i="1" dirty="0">
                <a:latin typeface="+mj-lt"/>
              </a:rPr>
            </a:br>
            <a:r>
              <a:rPr lang="es-ES" sz="1400" i="1" dirty="0">
                <a:latin typeface="+mj-lt"/>
              </a:rPr>
              <a:t>público de valores.</a:t>
            </a:r>
            <a:endParaRPr lang="es-CO" sz="1400" i="1" dirty="0">
              <a:latin typeface="+mj-lt"/>
              <a:cs typeface="Segoe UI" panose="020B0502040204020203" pitchFamily="34" charset="0"/>
            </a:endParaRPr>
          </a:p>
          <a:p>
            <a:pPr marL="285750" indent="-285750" algn="just">
              <a:buClr>
                <a:schemeClr val="accent5">
                  <a:lumMod val="75000"/>
                </a:schemeClr>
              </a:buClr>
              <a:buFont typeface="Wingdings" panose="05000000000000000000" pitchFamily="2" charset="2"/>
              <a:buChar char="v"/>
            </a:pPr>
            <a:endParaRPr lang="es-CO" sz="1400" i="1" dirty="0">
              <a:latin typeface="+mj-lt"/>
              <a:cs typeface="Segoe UI" panose="020B0502040204020203" pitchFamily="34" charset="0"/>
            </a:endParaRPr>
          </a:p>
          <a:p>
            <a:pPr marL="285750" indent="-285750" algn="just">
              <a:buClr>
                <a:schemeClr val="accent5">
                  <a:lumMod val="75000"/>
                </a:schemeClr>
              </a:buClr>
              <a:buFont typeface="Wingdings" panose="05000000000000000000" pitchFamily="2" charset="2"/>
              <a:buChar char="v"/>
            </a:pPr>
            <a:r>
              <a:rPr lang="es-CO" sz="1400" i="1" dirty="0">
                <a:latin typeface="+mj-lt"/>
                <a:cs typeface="Segoe UI" panose="020B0502040204020203" pitchFamily="34" charset="0"/>
              </a:rPr>
              <a:t>Haber sido sancionado con declaratoria de caducidad o caducidad por incumplimiento reiterado por una entidad estatal en los últimos cinco (5) o tres (3) años, respectivamente.</a:t>
            </a:r>
          </a:p>
          <a:p>
            <a:pPr marL="285750" indent="-285750" algn="just">
              <a:buClr>
                <a:schemeClr val="accent5">
                  <a:lumMod val="75000"/>
                </a:schemeClr>
              </a:buClr>
              <a:buFont typeface="Wingdings" panose="05000000000000000000" pitchFamily="2" charset="2"/>
              <a:buChar char="v"/>
            </a:pPr>
            <a:endParaRPr lang="es-CO" sz="1400" i="1" dirty="0">
              <a:latin typeface="+mj-lt"/>
              <a:cs typeface="Segoe UI" panose="020B0502040204020203" pitchFamily="34" charset="0"/>
            </a:endParaRPr>
          </a:p>
          <a:p>
            <a:pPr marL="285750" indent="-285750" algn="just">
              <a:buClr>
                <a:schemeClr val="accent5">
                  <a:lumMod val="75000"/>
                </a:schemeClr>
              </a:buClr>
              <a:buFont typeface="Wingdings" panose="05000000000000000000" pitchFamily="2" charset="2"/>
              <a:buChar char="v"/>
            </a:pPr>
            <a:r>
              <a:rPr lang="es-CO" sz="1400" i="1" dirty="0">
                <a:latin typeface="+mj-lt"/>
                <a:cs typeface="Segoe UI" panose="020B0502040204020203" pitchFamily="34" charset="0"/>
              </a:rPr>
              <a:t>Ser cónyuge, compañero o compañera permanente o tener parentesco dentro del tercer grado de consanguinidad, segundo de afinidad o civil con cualquier otro miembro de la Junta Directiva de la Cámara de Comercio de Barranquilla.</a:t>
            </a:r>
          </a:p>
        </p:txBody>
      </p:sp>
      <p:sp>
        <p:nvSpPr>
          <p:cNvPr id="20" name="Signo de multiplicación 19">
            <a:extLst>
              <a:ext uri="{FF2B5EF4-FFF2-40B4-BE49-F238E27FC236}">
                <a16:creationId xmlns:a16="http://schemas.microsoft.com/office/drawing/2014/main" id="{30049535-2AAB-AF70-B87D-CBE379B07EC5}"/>
              </a:ext>
            </a:extLst>
          </p:cNvPr>
          <p:cNvSpPr/>
          <p:nvPr/>
        </p:nvSpPr>
        <p:spPr>
          <a:xfrm>
            <a:off x="548853" y="1505436"/>
            <a:ext cx="605232" cy="605232"/>
          </a:xfrm>
          <a:prstGeom prst="mathMultiply">
            <a:avLst/>
          </a:prstGeom>
          <a:solidFill>
            <a:schemeClr val="bg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4244BAD6-11E3-57D4-BAE8-82825EE6F19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247584" y="212570"/>
            <a:ext cx="4468416" cy="964405"/>
          </a:xfrm>
          <a:prstGeom prst="rect">
            <a:avLst/>
          </a:prstGeom>
        </p:spPr>
      </p:pic>
    </p:spTree>
    <p:extLst>
      <p:ext uri="{BB962C8B-B14F-4D97-AF65-F5344CB8AC3E}">
        <p14:creationId xmlns:p14="http://schemas.microsoft.com/office/powerpoint/2010/main" val="1603037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sp>
        <p:nvSpPr>
          <p:cNvPr id="12" name="Rectángulo 11">
            <a:extLst>
              <a:ext uri="{FF2B5EF4-FFF2-40B4-BE49-F238E27FC236}">
                <a16:creationId xmlns:a16="http://schemas.microsoft.com/office/drawing/2014/main" id="{F632F5F8-6BDF-41D9-BB84-949A693796EE}"/>
              </a:ext>
            </a:extLst>
          </p:cNvPr>
          <p:cNvSpPr/>
          <p:nvPr/>
        </p:nvSpPr>
        <p:spPr>
          <a:xfrm>
            <a:off x="638708" y="252260"/>
            <a:ext cx="1750800" cy="1200329"/>
          </a:xfrm>
          <a:prstGeom prst="rect">
            <a:avLst/>
          </a:prstGeom>
        </p:spPr>
        <p:txBody>
          <a:bodyPr wrap="none">
            <a:spAutoFit/>
          </a:bodyPr>
          <a:lstStyle/>
          <a:p>
            <a:r>
              <a:rPr lang="es-MX" sz="7200" b="1" dirty="0">
                <a:solidFill>
                  <a:srgbClr val="006AB8"/>
                </a:solidFill>
                <a:ea typeface="Calibri" panose="020F0502020204030204" pitchFamily="34" charset="0"/>
                <a:cs typeface="Segoe UI" panose="020B0502040204020203" pitchFamily="34" charset="0"/>
              </a:rPr>
              <a:t>A</a:t>
            </a:r>
            <a:r>
              <a:rPr lang="es-MX" sz="7200" b="1" dirty="0">
                <a:solidFill>
                  <a:schemeClr val="bg2">
                    <a:lumMod val="25000"/>
                  </a:schemeClr>
                </a:solidFill>
                <a:ea typeface="Calibri" panose="020F0502020204030204" pitchFamily="34" charset="0"/>
                <a:cs typeface="Segoe UI" panose="020B0502040204020203" pitchFamily="34" charset="0"/>
              </a:rPr>
              <a:t>B</a:t>
            </a:r>
            <a:r>
              <a:rPr lang="es-MX" sz="7200" b="1" dirty="0">
                <a:solidFill>
                  <a:srgbClr val="006AB8"/>
                </a:solidFill>
                <a:ea typeface="Calibri" panose="020F0502020204030204" pitchFamily="34" charset="0"/>
                <a:cs typeface="Segoe UI" panose="020B0502040204020203" pitchFamily="34" charset="0"/>
              </a:rPr>
              <a:t>C</a:t>
            </a:r>
            <a:endParaRPr lang="en-US" sz="7200" dirty="0"/>
          </a:p>
        </p:txBody>
      </p:sp>
      <p:sp>
        <p:nvSpPr>
          <p:cNvPr id="13" name="Rectángulo 12">
            <a:extLst>
              <a:ext uri="{FF2B5EF4-FFF2-40B4-BE49-F238E27FC236}">
                <a16:creationId xmlns:a16="http://schemas.microsoft.com/office/drawing/2014/main" id="{3CD889B3-0099-4466-8FC1-E5735BE21F76}"/>
              </a:ext>
            </a:extLst>
          </p:cNvPr>
          <p:cNvSpPr/>
          <p:nvPr/>
        </p:nvSpPr>
        <p:spPr>
          <a:xfrm>
            <a:off x="2391070" y="464634"/>
            <a:ext cx="4669025" cy="729430"/>
          </a:xfrm>
          <a:prstGeom prst="rect">
            <a:avLst/>
          </a:prstGeom>
        </p:spPr>
        <p:txBody>
          <a:bodyPr wrap="square">
            <a:spAutoFit/>
          </a:bodyPr>
          <a:lstStyle/>
          <a:p>
            <a:pPr algn="just">
              <a:lnSpc>
                <a:spcPct val="115000"/>
              </a:lnSpc>
              <a:spcAft>
                <a:spcPts val="1000"/>
              </a:spcAft>
            </a:pPr>
            <a:r>
              <a:rPr lang="es-MX" b="1" i="1" dirty="0">
                <a:solidFill>
                  <a:schemeClr val="accent5">
                    <a:lumMod val="75000"/>
                  </a:schemeClr>
                </a:solidFill>
                <a:ea typeface="Calibri" panose="020F0502020204030204" pitchFamily="34" charset="0"/>
                <a:cs typeface="Segoe UI" panose="020B0502040204020203" pitchFamily="34" charset="0"/>
              </a:rPr>
              <a:t>CENSO ELECTORAL CÁMARA DE COMERCIO DE </a:t>
            </a:r>
            <a:r>
              <a:rPr lang="es-MX" b="1" i="1">
                <a:solidFill>
                  <a:schemeClr val="accent5">
                    <a:lumMod val="75000"/>
                  </a:schemeClr>
                </a:solidFill>
                <a:ea typeface="Calibri" panose="020F0502020204030204" pitchFamily="34" charset="0"/>
                <a:cs typeface="Segoe UI" panose="020B0502040204020203" pitchFamily="34" charset="0"/>
              </a:rPr>
              <a:t>BARRANQUILLA 2027-2030</a:t>
            </a:r>
            <a:endParaRPr lang="en-US" b="1" i="1" dirty="0">
              <a:solidFill>
                <a:schemeClr val="accent5">
                  <a:lumMod val="75000"/>
                </a:schemeClr>
              </a:solidFill>
              <a:ea typeface="Calibri" panose="020F0502020204030204" pitchFamily="34" charset="0"/>
              <a:cs typeface="Segoe UI" panose="020B0502040204020203" pitchFamily="34" charset="0"/>
            </a:endParaRPr>
          </a:p>
        </p:txBody>
      </p:sp>
      <p:cxnSp>
        <p:nvCxnSpPr>
          <p:cNvPr id="16" name="Conector recto 15">
            <a:extLst>
              <a:ext uri="{FF2B5EF4-FFF2-40B4-BE49-F238E27FC236}">
                <a16:creationId xmlns:a16="http://schemas.microsoft.com/office/drawing/2014/main" id="{E67CB149-1082-4893-BC79-C041A590A034}"/>
              </a:ext>
            </a:extLst>
          </p:cNvPr>
          <p:cNvCxnSpPr>
            <a:cxnSpLocks/>
          </p:cNvCxnSpPr>
          <p:nvPr/>
        </p:nvCxnSpPr>
        <p:spPr>
          <a:xfrm>
            <a:off x="698355" y="1176975"/>
            <a:ext cx="5849239" cy="0"/>
          </a:xfrm>
          <a:prstGeom prst="line">
            <a:avLst/>
          </a:prstGeom>
        </p:spPr>
        <p:style>
          <a:lnRef idx="1">
            <a:schemeClr val="accent1"/>
          </a:lnRef>
          <a:fillRef idx="0">
            <a:schemeClr val="accent1"/>
          </a:fillRef>
          <a:effectRef idx="0">
            <a:schemeClr val="accent1"/>
          </a:effectRef>
          <a:fontRef idx="minor">
            <a:schemeClr val="tx1"/>
          </a:fontRef>
        </p:style>
      </p:cxnSp>
      <p:sp>
        <p:nvSpPr>
          <p:cNvPr id="21" name="7 CuadroTexto">
            <a:extLst>
              <a:ext uri="{FF2B5EF4-FFF2-40B4-BE49-F238E27FC236}">
                <a16:creationId xmlns:a16="http://schemas.microsoft.com/office/drawing/2014/main" id="{FC527BBE-D46A-B67E-EF2B-D89F07066983}"/>
              </a:ext>
            </a:extLst>
          </p:cNvPr>
          <p:cNvSpPr txBox="1"/>
          <p:nvPr/>
        </p:nvSpPr>
        <p:spPr>
          <a:xfrm>
            <a:off x="1085850" y="4595718"/>
            <a:ext cx="5051709" cy="338554"/>
          </a:xfrm>
          <a:prstGeom prst="rect">
            <a:avLst/>
          </a:prstGeom>
          <a:noFill/>
        </p:spPr>
        <p:txBody>
          <a:bodyPr wrap="square" rtlCol="0">
            <a:spAutoFit/>
          </a:bodyPr>
          <a:lstStyle/>
          <a:p>
            <a:r>
              <a:rPr lang="es-CO" sz="1600" b="1" i="1" dirty="0">
                <a:solidFill>
                  <a:srgbClr val="006AB8"/>
                </a:solidFill>
                <a:latin typeface="+mj-lt"/>
                <a:cs typeface="Segoe UI" panose="020B0502040204020203" pitchFamily="34" charset="0"/>
              </a:rPr>
              <a:t>¿SE PUEDE REVISAR EL CENSO ANTES DE LA ELECCIÓN?</a:t>
            </a:r>
          </a:p>
        </p:txBody>
      </p:sp>
      <p:sp>
        <p:nvSpPr>
          <p:cNvPr id="22" name="8 Rectángulo">
            <a:extLst>
              <a:ext uri="{FF2B5EF4-FFF2-40B4-BE49-F238E27FC236}">
                <a16:creationId xmlns:a16="http://schemas.microsoft.com/office/drawing/2014/main" id="{ACB235EC-821E-8C83-D5A3-E182C81070C7}"/>
              </a:ext>
            </a:extLst>
          </p:cNvPr>
          <p:cNvSpPr/>
          <p:nvPr/>
        </p:nvSpPr>
        <p:spPr>
          <a:xfrm>
            <a:off x="1085850" y="5053069"/>
            <a:ext cx="5051708" cy="2462213"/>
          </a:xfrm>
          <a:prstGeom prst="rect">
            <a:avLst/>
          </a:prstGeom>
        </p:spPr>
        <p:txBody>
          <a:bodyPr wrap="square">
            <a:spAutoFit/>
          </a:bodyPr>
          <a:lstStyle/>
          <a:p>
            <a:pPr marL="342900" indent="-342900" algn="just">
              <a:buAutoNum type="alphaUcParenR"/>
            </a:pPr>
            <a:r>
              <a:rPr lang="es-ES" sz="1400" i="1" dirty="0">
                <a:latin typeface="+mj-lt"/>
              </a:rPr>
              <a:t>Sí. La Cámara de Comercio podrá revisar, de ser necesario, el censo conformado en agosto, a más tardar el 30 de octubre de 2026. </a:t>
            </a:r>
          </a:p>
          <a:p>
            <a:pPr marL="342900" indent="-342900" algn="just">
              <a:buAutoNum type="alphaUcParenR"/>
            </a:pPr>
            <a:r>
              <a:rPr lang="es-ES" sz="1400" i="1" dirty="0">
                <a:latin typeface="+mj-lt"/>
              </a:rPr>
              <a:t>La revisión podrá hacerse mediante visitas, solicitud de explicaciones o requerimientos de información. </a:t>
            </a:r>
          </a:p>
          <a:p>
            <a:pPr marL="342900" indent="-342900" algn="just">
              <a:buAutoNum type="alphaUcParenR"/>
            </a:pPr>
            <a:r>
              <a:rPr lang="es-ES" sz="1400" i="1" dirty="0">
                <a:latin typeface="+mj-lt"/>
              </a:rPr>
              <a:t>Se verificará que los afiliados conserven ininterrumpidamente esta calidad y estén a paz y salvo con la cuota de afiliación. </a:t>
            </a:r>
          </a:p>
          <a:p>
            <a:pPr marL="342900" indent="-342900" algn="just">
              <a:buAutoNum type="alphaUcParenR"/>
            </a:pPr>
            <a:r>
              <a:rPr lang="es-ES" sz="1400" i="1" dirty="0">
                <a:latin typeface="+mj-lt"/>
              </a:rPr>
              <a:t>Quienes hayan dejado de cumplir los requisitos serán desafiliados y excluidos del censo electoral. </a:t>
            </a:r>
          </a:p>
          <a:p>
            <a:pPr marL="342900" indent="-342900" algn="just">
              <a:buAutoNum type="alphaUcParenR"/>
            </a:pPr>
            <a:r>
              <a:rPr lang="es-ES" sz="1400" i="1" dirty="0">
                <a:latin typeface="+mj-lt"/>
              </a:rPr>
              <a:t>Esta verificación también podrá adelantarse en cualquier momento del año, conforme al artículo 28 de la Ley 1727 de 2014.</a:t>
            </a:r>
          </a:p>
          <a:p>
            <a:pPr marL="342900" indent="-342900" algn="just">
              <a:buAutoNum type="alphaUcParenR"/>
            </a:pPr>
            <a:r>
              <a:rPr lang="es-ES" sz="1400" i="1" dirty="0">
                <a:latin typeface="+mj-lt"/>
              </a:rPr>
              <a:t>Con ello se garantiza la transparencia y la actualización permanente de la base electoral.</a:t>
            </a:r>
          </a:p>
        </p:txBody>
      </p:sp>
      <p:sp>
        <p:nvSpPr>
          <p:cNvPr id="23" name="9 CuadroTexto">
            <a:extLst>
              <a:ext uri="{FF2B5EF4-FFF2-40B4-BE49-F238E27FC236}">
                <a16:creationId xmlns:a16="http://schemas.microsoft.com/office/drawing/2014/main" id="{BB7801CB-052B-8418-9392-AFE45552FC63}"/>
              </a:ext>
            </a:extLst>
          </p:cNvPr>
          <p:cNvSpPr txBox="1"/>
          <p:nvPr/>
        </p:nvSpPr>
        <p:spPr>
          <a:xfrm>
            <a:off x="7578442" y="5534512"/>
            <a:ext cx="5625835" cy="338554"/>
          </a:xfrm>
          <a:prstGeom prst="rect">
            <a:avLst/>
          </a:prstGeom>
          <a:noFill/>
        </p:spPr>
        <p:txBody>
          <a:bodyPr wrap="square">
            <a:spAutoFit/>
          </a:bodyPr>
          <a:lstStyle>
            <a:defPPr>
              <a:defRPr lang="en-US"/>
            </a:defPPr>
            <a:lvl1pPr algn="ctr">
              <a:defRPr sz="1600" b="1" i="1">
                <a:solidFill>
                  <a:srgbClr val="006AB8"/>
                </a:solidFill>
                <a:latin typeface="Calibri Light (Títulos)"/>
                <a:cs typeface="Segoe UI" panose="020B0502040204020203" pitchFamily="34" charset="0"/>
              </a:defRPr>
            </a:lvl1pPr>
          </a:lstStyle>
          <a:p>
            <a:r>
              <a:rPr lang="es-CO" dirty="0"/>
              <a:t>¿CUÁNDO QUEDA EN FIRME EL CENSO ELECTORAL DEFINITIVO?</a:t>
            </a:r>
          </a:p>
        </p:txBody>
      </p:sp>
      <p:sp>
        <p:nvSpPr>
          <p:cNvPr id="24" name="10 Rectángulo">
            <a:extLst>
              <a:ext uri="{FF2B5EF4-FFF2-40B4-BE49-F238E27FC236}">
                <a16:creationId xmlns:a16="http://schemas.microsoft.com/office/drawing/2014/main" id="{E19F730A-9B45-6BE9-CBF3-B9B81CEA9A5D}"/>
              </a:ext>
            </a:extLst>
          </p:cNvPr>
          <p:cNvSpPr/>
          <p:nvPr/>
        </p:nvSpPr>
        <p:spPr>
          <a:xfrm>
            <a:off x="7578442" y="5987367"/>
            <a:ext cx="5051707" cy="1815882"/>
          </a:xfrm>
          <a:prstGeom prst="rect">
            <a:avLst/>
          </a:prstGeom>
        </p:spPr>
        <p:txBody>
          <a:bodyPr wrap="square">
            <a:spAutoFit/>
          </a:bodyPr>
          <a:lstStyle/>
          <a:p>
            <a:pPr algn="just"/>
            <a:r>
              <a:rPr lang="es-ES" sz="1400" i="1" dirty="0">
                <a:latin typeface="+mj-lt"/>
              </a:rPr>
              <a:t>Una vez surtida la revisión, si hubo lugar a ella, la Cámara de Comercio publicará el censo electoral definitivo a más tardar el 30 de octubre de 2026, en su página web </a:t>
            </a:r>
            <a:r>
              <a:rPr lang="es-CO" sz="1400" i="1" dirty="0">
                <a:latin typeface="Calibri Light (Títulos)"/>
                <a:cs typeface="Segoe UI" panose="020B0502040204020203" pitchFamily="34" charset="0"/>
              </a:rPr>
              <a:t>y en un lugar visible de sus sedes</a:t>
            </a:r>
            <a:r>
              <a:rPr lang="es-ES" sz="1400" i="1" dirty="0">
                <a:latin typeface="+mj-lt"/>
              </a:rPr>
              <a:t>. </a:t>
            </a:r>
          </a:p>
          <a:p>
            <a:pPr algn="just"/>
            <a:endParaRPr lang="es-ES" sz="1400" i="1" dirty="0">
              <a:latin typeface="+mj-lt"/>
            </a:endParaRPr>
          </a:p>
          <a:p>
            <a:pPr algn="just"/>
            <a:r>
              <a:rPr lang="es-ES" sz="1400" i="1" dirty="0">
                <a:latin typeface="+mj-lt"/>
              </a:rPr>
              <a:t>La publicación deja constancia de quiénes podrán elegir y ser elegidos: únicamente los afiliados que figuren en el censo definitivo y conserven esta calidad hasta el día de la elección. </a:t>
            </a:r>
            <a:endParaRPr lang="es-CO" sz="1400" i="1" dirty="0">
              <a:latin typeface="+mj-lt"/>
            </a:endParaRPr>
          </a:p>
        </p:txBody>
      </p:sp>
      <p:sp>
        <p:nvSpPr>
          <p:cNvPr id="25" name="Rectángulo 21">
            <a:extLst>
              <a:ext uri="{FF2B5EF4-FFF2-40B4-BE49-F238E27FC236}">
                <a16:creationId xmlns:a16="http://schemas.microsoft.com/office/drawing/2014/main" id="{26EAF690-8146-20EF-7958-916CBC3E36A6}"/>
              </a:ext>
            </a:extLst>
          </p:cNvPr>
          <p:cNvSpPr/>
          <p:nvPr/>
        </p:nvSpPr>
        <p:spPr>
          <a:xfrm>
            <a:off x="1085851" y="2518678"/>
            <a:ext cx="5051708" cy="358816"/>
          </a:xfrm>
          <a:prstGeom prst="rect">
            <a:avLst/>
          </a:prstGeom>
        </p:spPr>
        <p:txBody>
          <a:bodyPr wrap="square">
            <a:spAutoFit/>
          </a:bodyPr>
          <a:lstStyle/>
          <a:p>
            <a:pPr lvl="0" algn="just">
              <a:lnSpc>
                <a:spcPct val="115000"/>
              </a:lnSpc>
              <a:spcAft>
                <a:spcPts val="0"/>
              </a:spcAft>
            </a:pPr>
            <a:r>
              <a:rPr lang="es-MX" sz="1600" b="1" i="1" dirty="0">
                <a:solidFill>
                  <a:srgbClr val="006AB8"/>
                </a:solidFill>
                <a:latin typeface="+mj-lt"/>
                <a:cs typeface="Segoe UI" panose="020B0502040204020203" pitchFamily="34" charset="0"/>
              </a:rPr>
              <a:t>¿CUÁNDO SE CONFORMA Y SE DEPURA EL CENSO ELECTORAL?</a:t>
            </a:r>
            <a:endParaRPr lang="en-US" sz="1600" b="1" i="1" dirty="0">
              <a:solidFill>
                <a:srgbClr val="006AB8"/>
              </a:solidFill>
              <a:latin typeface="+mj-lt"/>
              <a:cs typeface="Segoe UI" panose="020B0502040204020203" pitchFamily="34" charset="0"/>
            </a:endParaRPr>
          </a:p>
        </p:txBody>
      </p:sp>
      <p:sp>
        <p:nvSpPr>
          <p:cNvPr id="26" name="Rectángulo 23">
            <a:extLst>
              <a:ext uri="{FF2B5EF4-FFF2-40B4-BE49-F238E27FC236}">
                <a16:creationId xmlns:a16="http://schemas.microsoft.com/office/drawing/2014/main" id="{A77D348C-133F-CC7D-A03A-7760E58B0A84}"/>
              </a:ext>
            </a:extLst>
          </p:cNvPr>
          <p:cNvSpPr/>
          <p:nvPr/>
        </p:nvSpPr>
        <p:spPr>
          <a:xfrm>
            <a:off x="1085850" y="3185965"/>
            <a:ext cx="5051707" cy="954107"/>
          </a:xfrm>
          <a:prstGeom prst="rect">
            <a:avLst/>
          </a:prstGeom>
        </p:spPr>
        <p:txBody>
          <a:bodyPr wrap="square">
            <a:spAutoFit/>
          </a:bodyPr>
          <a:lstStyle/>
          <a:p>
            <a:pPr algn="just"/>
            <a:r>
              <a:rPr lang="es-MX" sz="1400" i="1" dirty="0">
                <a:latin typeface="+mj-lt"/>
                <a:cs typeface="Segoe UI" panose="020B0502040204020203" pitchFamily="34" charset="0"/>
              </a:rPr>
              <a:t>La Cámara de Comercio conformará el censo con los afiliados habilitados desde el 1 de abril de 2024 y, a más tardar el </a:t>
            </a:r>
            <a:r>
              <a:rPr lang="es-MX" sz="1400" i="1" u="sng" dirty="0">
                <a:latin typeface="+mj-lt"/>
                <a:cs typeface="Segoe UI" panose="020B0502040204020203" pitchFamily="34" charset="0"/>
              </a:rPr>
              <a:t>31 de agosto de 2026</a:t>
            </a:r>
            <a:r>
              <a:rPr lang="es-MX" sz="1400" u="sng" dirty="0"/>
              <a:t>, </a:t>
            </a:r>
            <a:r>
              <a:rPr lang="es-MX" sz="1400" dirty="0"/>
              <a:t>efectuará la primera depuración del censo, verificando el cumplimiento de los requisitos de afiliado.</a:t>
            </a:r>
            <a:endParaRPr lang="en-US" sz="1400" dirty="0"/>
          </a:p>
        </p:txBody>
      </p:sp>
      <p:sp>
        <p:nvSpPr>
          <p:cNvPr id="27" name="15 CuadroTexto">
            <a:extLst>
              <a:ext uri="{FF2B5EF4-FFF2-40B4-BE49-F238E27FC236}">
                <a16:creationId xmlns:a16="http://schemas.microsoft.com/office/drawing/2014/main" id="{D582EB8D-148D-E815-A882-A65726D4516E}"/>
              </a:ext>
            </a:extLst>
          </p:cNvPr>
          <p:cNvSpPr txBox="1"/>
          <p:nvPr/>
        </p:nvSpPr>
        <p:spPr>
          <a:xfrm>
            <a:off x="1085851" y="1444849"/>
            <a:ext cx="11544300" cy="646331"/>
          </a:xfrm>
          <a:prstGeom prst="rect">
            <a:avLst/>
          </a:prstGeom>
          <a:noFill/>
        </p:spPr>
        <p:txBody>
          <a:bodyPr wrap="square" rtlCol="0">
            <a:spAutoFit/>
          </a:bodyPr>
          <a:lstStyle/>
          <a:p>
            <a:pPr algn="ctr"/>
            <a:r>
              <a:rPr lang="es-CO" b="1" i="1" dirty="0">
                <a:solidFill>
                  <a:schemeClr val="accent1">
                    <a:lumMod val="75000"/>
                  </a:schemeClr>
                </a:solidFill>
                <a:latin typeface="+mj-lt"/>
              </a:rPr>
              <a:t>El censo electoral es el listado de comerciantes afiliados habilitados para elegir y ser elegidos miembros de Junta Directiva, conformado y actualizado por la Cámara de Comercio.</a:t>
            </a:r>
          </a:p>
        </p:txBody>
      </p:sp>
      <p:sp>
        <p:nvSpPr>
          <p:cNvPr id="31" name="16 Rectángulo">
            <a:extLst>
              <a:ext uri="{FF2B5EF4-FFF2-40B4-BE49-F238E27FC236}">
                <a16:creationId xmlns:a16="http://schemas.microsoft.com/office/drawing/2014/main" id="{D39FC3FD-2139-10B7-33C6-AF7A3784DC5B}"/>
              </a:ext>
            </a:extLst>
          </p:cNvPr>
          <p:cNvSpPr/>
          <p:nvPr/>
        </p:nvSpPr>
        <p:spPr>
          <a:xfrm>
            <a:off x="7603755" y="3213140"/>
            <a:ext cx="5001079" cy="1600438"/>
          </a:xfrm>
          <a:prstGeom prst="rect">
            <a:avLst/>
          </a:prstGeom>
        </p:spPr>
        <p:txBody>
          <a:bodyPr wrap="square">
            <a:spAutoFit/>
          </a:bodyPr>
          <a:lstStyle/>
          <a:p>
            <a:pPr algn="just"/>
            <a:r>
              <a:rPr lang="es-CO" sz="1400" i="1" dirty="0">
                <a:latin typeface="Calibri Light (Títulos)"/>
                <a:cs typeface="Segoe UI" panose="020B0502040204020203" pitchFamily="34" charset="0"/>
              </a:rPr>
              <a:t>La Cámara de Comercio de Barranquilla publicará el censo electoral en su página web y en un lugar visible de sus sedes, </a:t>
            </a:r>
            <a:r>
              <a:rPr lang="es-ES" sz="1400" i="1" dirty="0">
                <a:latin typeface="Calibri Light (Títulos)"/>
              </a:rPr>
              <a:t>entre el 1 y el 3 de septiembre de 2026, esto es </a:t>
            </a:r>
            <a:r>
              <a:rPr lang="es-CO" sz="1400" i="1" dirty="0">
                <a:latin typeface="Calibri Light (Títulos)"/>
                <a:cs typeface="Segoe UI" panose="020B0502040204020203" pitchFamily="34" charset="0"/>
              </a:rPr>
              <a:t>de forma permanente hasta el día de las elecciones.</a:t>
            </a:r>
          </a:p>
          <a:p>
            <a:pPr algn="just"/>
            <a:endParaRPr lang="es-CO" sz="1400" i="1" dirty="0">
              <a:latin typeface="Calibri Light (Títulos)"/>
              <a:cs typeface="Segoe UI" panose="020B0502040204020203" pitchFamily="34" charset="0"/>
            </a:endParaRPr>
          </a:p>
          <a:p>
            <a:pPr algn="just"/>
            <a:endParaRPr lang="es-CO" sz="1400" i="1" dirty="0">
              <a:latin typeface="Calibri Light (Títulos)"/>
              <a:cs typeface="Segoe UI" panose="020B0502040204020203" pitchFamily="34" charset="0"/>
            </a:endParaRPr>
          </a:p>
        </p:txBody>
      </p:sp>
      <p:sp>
        <p:nvSpPr>
          <p:cNvPr id="32" name="CuadroTexto 31">
            <a:extLst>
              <a:ext uri="{FF2B5EF4-FFF2-40B4-BE49-F238E27FC236}">
                <a16:creationId xmlns:a16="http://schemas.microsoft.com/office/drawing/2014/main" id="{FF6FE888-B0FB-72E2-4944-3E2D2E62BBAF}"/>
              </a:ext>
            </a:extLst>
          </p:cNvPr>
          <p:cNvSpPr txBox="1"/>
          <p:nvPr/>
        </p:nvSpPr>
        <p:spPr>
          <a:xfrm>
            <a:off x="7578443" y="2541082"/>
            <a:ext cx="5001080" cy="584775"/>
          </a:xfrm>
          <a:prstGeom prst="rect">
            <a:avLst/>
          </a:prstGeom>
          <a:noFill/>
        </p:spPr>
        <p:txBody>
          <a:bodyPr wrap="square">
            <a:spAutoFit/>
          </a:bodyPr>
          <a:lstStyle/>
          <a:p>
            <a:pPr algn="ctr"/>
            <a:r>
              <a:rPr lang="en-US" sz="1600" b="1" i="1" dirty="0">
                <a:solidFill>
                  <a:srgbClr val="006AB8"/>
                </a:solidFill>
                <a:latin typeface="Calibri Light (Títulos)"/>
                <a:cs typeface="Segoe UI" panose="020B0502040204020203" pitchFamily="34" charset="0"/>
              </a:rPr>
              <a:t>¿CUÁNDO Y DÓNDE SE PUBLICA EL CENSO ELECTORAL?</a:t>
            </a:r>
          </a:p>
        </p:txBody>
      </p:sp>
      <p:pic>
        <p:nvPicPr>
          <p:cNvPr id="33" name="Gráfico 32" descr="megáfono1 con relleno sólido">
            <a:extLst>
              <a:ext uri="{FF2B5EF4-FFF2-40B4-BE49-F238E27FC236}">
                <a16:creationId xmlns:a16="http://schemas.microsoft.com/office/drawing/2014/main" id="{EA28E592-E839-83DA-69B9-9AF6B9E6E27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03455" y="5288450"/>
            <a:ext cx="834869" cy="834869"/>
          </a:xfrm>
          <a:prstGeom prst="rect">
            <a:avLst/>
          </a:prstGeom>
        </p:spPr>
      </p:pic>
      <p:pic>
        <p:nvPicPr>
          <p:cNvPr id="6" name="Gráfico 5" descr="Calendario mensual con relleno sólido">
            <a:extLst>
              <a:ext uri="{FF2B5EF4-FFF2-40B4-BE49-F238E27FC236}">
                <a16:creationId xmlns:a16="http://schemas.microsoft.com/office/drawing/2014/main" id="{E783DDCD-A22E-6D62-8A69-8329247EAF8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7047" y="2395639"/>
            <a:ext cx="729430" cy="729430"/>
          </a:xfrm>
          <a:prstGeom prst="rect">
            <a:avLst/>
          </a:prstGeom>
        </p:spPr>
      </p:pic>
      <p:pic>
        <p:nvPicPr>
          <p:cNvPr id="8" name="Gráfico 7" descr="Trabajadora de oficina con relleno sólido">
            <a:extLst>
              <a:ext uri="{FF2B5EF4-FFF2-40B4-BE49-F238E27FC236}">
                <a16:creationId xmlns:a16="http://schemas.microsoft.com/office/drawing/2014/main" id="{82B289D2-2CEE-7DE1-CE49-11D471A78DE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196" y="5367605"/>
            <a:ext cx="791972" cy="791972"/>
          </a:xfrm>
          <a:prstGeom prst="rect">
            <a:avLst/>
          </a:prstGeom>
        </p:spPr>
      </p:pic>
      <p:pic>
        <p:nvPicPr>
          <p:cNvPr id="10" name="Gráfico 9" descr="Trabajador de oficina con relleno sólido">
            <a:extLst>
              <a:ext uri="{FF2B5EF4-FFF2-40B4-BE49-F238E27FC236}">
                <a16:creationId xmlns:a16="http://schemas.microsoft.com/office/drawing/2014/main" id="{6CB33176-98D0-C28A-2B4F-FB4F32CFF0E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9467" y="4567245"/>
            <a:ext cx="791972" cy="791972"/>
          </a:xfrm>
          <a:prstGeom prst="rect">
            <a:avLst/>
          </a:prstGeom>
        </p:spPr>
      </p:pic>
      <p:cxnSp>
        <p:nvCxnSpPr>
          <p:cNvPr id="15" name="Conector recto 14">
            <a:extLst>
              <a:ext uri="{FF2B5EF4-FFF2-40B4-BE49-F238E27FC236}">
                <a16:creationId xmlns:a16="http://schemas.microsoft.com/office/drawing/2014/main" id="{DE007234-9EF8-8CD3-D96B-A965A4A73891}"/>
              </a:ext>
            </a:extLst>
          </p:cNvPr>
          <p:cNvCxnSpPr>
            <a:cxnSpLocks/>
          </p:cNvCxnSpPr>
          <p:nvPr/>
        </p:nvCxnSpPr>
        <p:spPr>
          <a:xfrm>
            <a:off x="445901" y="5438443"/>
            <a:ext cx="690576" cy="0"/>
          </a:xfrm>
          <a:prstGeom prst="line">
            <a:avLst/>
          </a:prstGeom>
          <a:ln>
            <a:solidFill>
              <a:schemeClr val="bg2">
                <a:lumMod val="75000"/>
              </a:schemeClr>
            </a:solidFill>
          </a:ln>
        </p:spPr>
        <p:style>
          <a:lnRef idx="3">
            <a:schemeClr val="accent1"/>
          </a:lnRef>
          <a:fillRef idx="0">
            <a:schemeClr val="accent1"/>
          </a:fillRef>
          <a:effectRef idx="2">
            <a:schemeClr val="accent1"/>
          </a:effectRef>
          <a:fontRef idx="minor">
            <a:schemeClr val="tx1"/>
          </a:fontRef>
        </p:style>
      </p:cxnSp>
      <p:pic>
        <p:nvPicPr>
          <p:cNvPr id="36" name="Gráfico 35" descr="Bandeja de entrada con relleno sólido">
            <a:extLst>
              <a:ext uri="{FF2B5EF4-FFF2-40B4-BE49-F238E27FC236}">
                <a16:creationId xmlns:a16="http://schemas.microsoft.com/office/drawing/2014/main" id="{3EFFC5F0-2BA7-E22B-8A29-3CF0C3F9E60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818228" y="2423974"/>
            <a:ext cx="825950" cy="825950"/>
          </a:xfrm>
          <a:prstGeom prst="rect">
            <a:avLst/>
          </a:prstGeom>
        </p:spPr>
      </p:pic>
      <p:pic>
        <p:nvPicPr>
          <p:cNvPr id="3" name="Imagen 2">
            <a:extLst>
              <a:ext uri="{FF2B5EF4-FFF2-40B4-BE49-F238E27FC236}">
                <a16:creationId xmlns:a16="http://schemas.microsoft.com/office/drawing/2014/main" id="{41F6EF2D-A6ED-5C02-8D4A-4BEAE0884013}"/>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9247584" y="212570"/>
            <a:ext cx="4468416" cy="964405"/>
          </a:xfrm>
          <a:prstGeom prst="rect">
            <a:avLst/>
          </a:prstGeom>
        </p:spPr>
      </p:pic>
    </p:spTree>
    <p:extLst>
      <p:ext uri="{BB962C8B-B14F-4D97-AF65-F5344CB8AC3E}">
        <p14:creationId xmlns:p14="http://schemas.microsoft.com/office/powerpoint/2010/main" val="2982835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sp>
        <p:nvSpPr>
          <p:cNvPr id="12" name="Rectángulo 11">
            <a:extLst>
              <a:ext uri="{FF2B5EF4-FFF2-40B4-BE49-F238E27FC236}">
                <a16:creationId xmlns:a16="http://schemas.microsoft.com/office/drawing/2014/main" id="{F632F5F8-6BDF-41D9-BB84-949A693796EE}"/>
              </a:ext>
            </a:extLst>
          </p:cNvPr>
          <p:cNvSpPr/>
          <p:nvPr/>
        </p:nvSpPr>
        <p:spPr>
          <a:xfrm>
            <a:off x="638708" y="252260"/>
            <a:ext cx="1750800" cy="1200329"/>
          </a:xfrm>
          <a:prstGeom prst="rect">
            <a:avLst/>
          </a:prstGeom>
        </p:spPr>
        <p:txBody>
          <a:bodyPr wrap="none">
            <a:spAutoFit/>
          </a:bodyPr>
          <a:lstStyle/>
          <a:p>
            <a:r>
              <a:rPr lang="es-MX" sz="7200" b="1" dirty="0">
                <a:solidFill>
                  <a:srgbClr val="006AB8"/>
                </a:solidFill>
                <a:ea typeface="Calibri" panose="020F0502020204030204" pitchFamily="34" charset="0"/>
                <a:cs typeface="Segoe UI" panose="020B0502040204020203" pitchFamily="34" charset="0"/>
              </a:rPr>
              <a:t>A</a:t>
            </a:r>
            <a:r>
              <a:rPr lang="es-MX" sz="7200" b="1" dirty="0">
                <a:solidFill>
                  <a:schemeClr val="bg2">
                    <a:lumMod val="25000"/>
                  </a:schemeClr>
                </a:solidFill>
                <a:ea typeface="Calibri" panose="020F0502020204030204" pitchFamily="34" charset="0"/>
                <a:cs typeface="Segoe UI" panose="020B0502040204020203" pitchFamily="34" charset="0"/>
              </a:rPr>
              <a:t>B</a:t>
            </a:r>
            <a:r>
              <a:rPr lang="es-MX" sz="7200" b="1" dirty="0">
                <a:solidFill>
                  <a:srgbClr val="006AB8"/>
                </a:solidFill>
                <a:ea typeface="Calibri" panose="020F0502020204030204" pitchFamily="34" charset="0"/>
                <a:cs typeface="Segoe UI" panose="020B0502040204020203" pitchFamily="34" charset="0"/>
              </a:rPr>
              <a:t>C</a:t>
            </a:r>
            <a:endParaRPr lang="en-US" sz="7200" dirty="0"/>
          </a:p>
        </p:txBody>
      </p:sp>
      <p:sp>
        <p:nvSpPr>
          <p:cNvPr id="13" name="Rectángulo 12">
            <a:extLst>
              <a:ext uri="{FF2B5EF4-FFF2-40B4-BE49-F238E27FC236}">
                <a16:creationId xmlns:a16="http://schemas.microsoft.com/office/drawing/2014/main" id="{3CD889B3-0099-4466-8FC1-E5735BE21F76}"/>
              </a:ext>
            </a:extLst>
          </p:cNvPr>
          <p:cNvSpPr/>
          <p:nvPr/>
        </p:nvSpPr>
        <p:spPr>
          <a:xfrm>
            <a:off x="2391070" y="464634"/>
            <a:ext cx="4669025" cy="729430"/>
          </a:xfrm>
          <a:prstGeom prst="rect">
            <a:avLst/>
          </a:prstGeom>
        </p:spPr>
        <p:txBody>
          <a:bodyPr wrap="square">
            <a:spAutoFit/>
          </a:bodyPr>
          <a:lstStyle/>
          <a:p>
            <a:pPr algn="just">
              <a:lnSpc>
                <a:spcPct val="115000"/>
              </a:lnSpc>
              <a:spcAft>
                <a:spcPts val="1000"/>
              </a:spcAft>
            </a:pPr>
            <a:r>
              <a:rPr lang="es-MX" b="1" i="1" dirty="0">
                <a:solidFill>
                  <a:schemeClr val="accent5">
                    <a:lumMod val="75000"/>
                  </a:schemeClr>
                </a:solidFill>
                <a:ea typeface="Calibri" panose="020F0502020204030204" pitchFamily="34" charset="0"/>
                <a:cs typeface="Segoe UI" panose="020B0502040204020203" pitchFamily="34" charset="0"/>
              </a:rPr>
              <a:t>ELECCIONES JUNTA DIRECTIVA CÁMARA DE COMERCIO DE BARRANQUILLA 2027-2030</a:t>
            </a:r>
            <a:endParaRPr lang="en-US" b="1" i="1" dirty="0">
              <a:solidFill>
                <a:schemeClr val="accent5">
                  <a:lumMod val="75000"/>
                </a:schemeClr>
              </a:solidFill>
              <a:ea typeface="Calibri" panose="020F0502020204030204" pitchFamily="34" charset="0"/>
              <a:cs typeface="Segoe UI" panose="020B0502040204020203" pitchFamily="34" charset="0"/>
            </a:endParaRPr>
          </a:p>
        </p:txBody>
      </p:sp>
      <p:cxnSp>
        <p:nvCxnSpPr>
          <p:cNvPr id="16" name="Conector recto 15">
            <a:extLst>
              <a:ext uri="{FF2B5EF4-FFF2-40B4-BE49-F238E27FC236}">
                <a16:creationId xmlns:a16="http://schemas.microsoft.com/office/drawing/2014/main" id="{E67CB149-1082-4893-BC79-C041A590A034}"/>
              </a:ext>
            </a:extLst>
          </p:cNvPr>
          <p:cNvCxnSpPr>
            <a:cxnSpLocks/>
          </p:cNvCxnSpPr>
          <p:nvPr/>
        </p:nvCxnSpPr>
        <p:spPr>
          <a:xfrm>
            <a:off x="698355" y="1176975"/>
            <a:ext cx="5849239" cy="0"/>
          </a:xfrm>
          <a:prstGeom prst="line">
            <a:avLst/>
          </a:prstGeom>
        </p:spPr>
        <p:style>
          <a:lnRef idx="1">
            <a:schemeClr val="accent1"/>
          </a:lnRef>
          <a:fillRef idx="0">
            <a:schemeClr val="accent1"/>
          </a:fillRef>
          <a:effectRef idx="0">
            <a:schemeClr val="accent1"/>
          </a:effectRef>
          <a:fontRef idx="minor">
            <a:schemeClr val="tx1"/>
          </a:fontRef>
        </p:style>
      </p:cxnSp>
      <p:sp>
        <p:nvSpPr>
          <p:cNvPr id="21" name="Rectángulo 48">
            <a:extLst>
              <a:ext uri="{FF2B5EF4-FFF2-40B4-BE49-F238E27FC236}">
                <a16:creationId xmlns:a16="http://schemas.microsoft.com/office/drawing/2014/main" id="{970585D4-2E88-8A0D-CE5D-516C94FDE0BD}"/>
              </a:ext>
            </a:extLst>
          </p:cNvPr>
          <p:cNvSpPr/>
          <p:nvPr/>
        </p:nvSpPr>
        <p:spPr>
          <a:xfrm>
            <a:off x="1187117" y="1463638"/>
            <a:ext cx="5482246" cy="641971"/>
          </a:xfrm>
          <a:prstGeom prst="rect">
            <a:avLst/>
          </a:prstGeom>
        </p:spPr>
        <p:txBody>
          <a:bodyPr wrap="square">
            <a:spAutoFit/>
          </a:bodyPr>
          <a:lstStyle/>
          <a:p>
            <a:pPr algn="ctr">
              <a:lnSpc>
                <a:spcPct val="115000"/>
              </a:lnSpc>
            </a:pPr>
            <a:r>
              <a:rPr lang="en-US" sz="1600" b="1" i="1" dirty="0">
                <a:solidFill>
                  <a:srgbClr val="006AB8"/>
                </a:solidFill>
                <a:latin typeface="+mj-lt"/>
                <a:cs typeface="Segoe UI" panose="020B0502040204020203" pitchFamily="34" charset="0"/>
              </a:rPr>
              <a:t>¿PLAZO  PARA INSCRIBIR y/o MODIFICAR LAS LISTAS DE CANDIDATOS A MIEMBROS DE JUNTA DIRECTIVA. CÓMO Y DONDE.</a:t>
            </a:r>
          </a:p>
        </p:txBody>
      </p:sp>
      <p:sp>
        <p:nvSpPr>
          <p:cNvPr id="22" name="Rectángulo 62">
            <a:extLst>
              <a:ext uri="{FF2B5EF4-FFF2-40B4-BE49-F238E27FC236}">
                <a16:creationId xmlns:a16="http://schemas.microsoft.com/office/drawing/2014/main" id="{CFFAFC40-96B4-C4E8-DC78-E33D0C3E51B5}"/>
              </a:ext>
            </a:extLst>
          </p:cNvPr>
          <p:cNvSpPr/>
          <p:nvPr/>
        </p:nvSpPr>
        <p:spPr>
          <a:xfrm>
            <a:off x="351693" y="2441946"/>
            <a:ext cx="6506308" cy="6771084"/>
          </a:xfrm>
          <a:prstGeom prst="rect">
            <a:avLst/>
          </a:prstGeom>
        </p:spPr>
        <p:txBody>
          <a:bodyPr wrap="square">
            <a:spAutoFit/>
          </a:bodyPr>
          <a:lstStyle/>
          <a:p>
            <a:pPr algn="just"/>
            <a:r>
              <a:rPr lang="es-CO" sz="1400" b="1" i="1" dirty="0">
                <a:latin typeface="+mj-lt"/>
                <a:cs typeface="Segoe UI" panose="020B0502040204020203" pitchFamily="34" charset="0"/>
              </a:rPr>
              <a:t>PLAZO: </a:t>
            </a:r>
          </a:p>
          <a:p>
            <a:pPr algn="just"/>
            <a:endParaRPr lang="es-CO" sz="1400" i="1" dirty="0">
              <a:latin typeface="+mj-lt"/>
              <a:cs typeface="Segoe UI" panose="020B0502040204020203" pitchFamily="34" charset="0"/>
            </a:endParaRPr>
          </a:p>
          <a:p>
            <a:pPr marL="285750" indent="-285750" algn="just">
              <a:buFont typeface="Arial" panose="020B0604020202020204" pitchFamily="34" charset="0"/>
              <a:buChar char="•"/>
            </a:pPr>
            <a:r>
              <a:rPr lang="es-CO" sz="1400" b="1" dirty="0">
                <a:latin typeface="+mj-lt"/>
                <a:cs typeface="Segoe UI" panose="020B0502040204020203" pitchFamily="34" charset="0"/>
              </a:rPr>
              <a:t>INSCRIPCION DE LISTAS: DEL 16 DE OCTUBRE HASTA EL 3 DE NOVIEMBRE </a:t>
            </a:r>
          </a:p>
          <a:p>
            <a:pPr marL="285750" indent="-285750" algn="just">
              <a:buFont typeface="Arial" panose="020B0604020202020204" pitchFamily="34" charset="0"/>
              <a:buChar char="•"/>
            </a:pPr>
            <a:r>
              <a:rPr lang="es-CO" sz="1400" b="1" dirty="0">
                <a:latin typeface="+mj-lt"/>
                <a:cs typeface="Segoe UI" panose="020B0502040204020203" pitchFamily="34" charset="0"/>
              </a:rPr>
              <a:t>MODIFICACIÓN DE LISTAS: DEL 16 DE OCTUBRE HASTA EL 30 DE OCTUBRE. </a:t>
            </a:r>
            <a:r>
              <a:rPr lang="es-ES" sz="1400" dirty="0">
                <a:latin typeface="+mj-lt"/>
                <a:cs typeface="Segoe UI" panose="020B0502040204020203" pitchFamily="34" charset="0"/>
              </a:rPr>
              <a:t>Las listas inscritas sólo podrán ser modificadas hasta el 30 de octubre de 2026, hasta las 5:00 pm, para lo cual se requerirá que la solicitud sea presentada por la(s) persona(s) que realizó(aron) la inscripción inicial.</a:t>
            </a:r>
          </a:p>
          <a:p>
            <a:pPr marL="285750" indent="-285750" algn="just">
              <a:buFont typeface="Arial" panose="020B0604020202020204" pitchFamily="34" charset="0"/>
              <a:buChar char="•"/>
            </a:pPr>
            <a:endParaRPr lang="es-CO" sz="1400" dirty="0">
              <a:latin typeface="+mj-lt"/>
              <a:cs typeface="Segoe UI" panose="020B0502040204020203"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CO" sz="1400" b="1" i="1" u="none" strike="noStrike" kern="1200" cap="none" spc="0" normalizeH="0" baseline="0" noProof="0" dirty="0">
                <a:ln>
                  <a:noFill/>
                </a:ln>
                <a:solidFill>
                  <a:prstClr val="black"/>
                </a:solidFill>
                <a:effectLst/>
                <a:uLnTx/>
                <a:uFillTx/>
                <a:latin typeface="Calibri Light"/>
                <a:ea typeface="+mn-ea"/>
                <a:cs typeface="Segoe UI" panose="020B0502040204020203" pitchFamily="34" charset="0"/>
              </a:rPr>
              <a:t>COMO Y DONDE: </a:t>
            </a:r>
            <a:r>
              <a:rPr kumimoji="0" lang="es-CO" sz="1400" b="0" i="1" u="none" strike="noStrike" kern="1200" cap="none" spc="0" normalizeH="0" baseline="0" noProof="0" dirty="0">
                <a:ln>
                  <a:noFill/>
                </a:ln>
                <a:solidFill>
                  <a:prstClr val="black"/>
                </a:solidFill>
                <a:effectLst/>
                <a:uLnTx/>
                <a:uFillTx/>
                <a:latin typeface="Calibri Light"/>
                <a:ea typeface="+mn-ea"/>
                <a:cs typeface="Segoe UI" panose="020B0502040204020203" pitchFamily="34" charset="0"/>
              </a:rPr>
              <a:t>Los aspirantes a miembros de Junta Directiva deberán inscribirse a</a:t>
            </a:r>
            <a:r>
              <a:rPr kumimoji="0" lang="es-ES" sz="1400" b="0" i="1" u="none" strike="noStrike" kern="1200" cap="none" spc="0" normalizeH="0" baseline="0" noProof="0" dirty="0">
                <a:ln>
                  <a:noFill/>
                </a:ln>
                <a:solidFill>
                  <a:prstClr val="black"/>
                </a:solidFill>
                <a:effectLst/>
                <a:uLnTx/>
                <a:uFillTx/>
                <a:latin typeface="Calibri Light"/>
                <a:ea typeface="+mn-ea"/>
                <a:cs typeface="Segoe UI" panose="020B0502040204020203" pitchFamily="34" charset="0"/>
              </a:rPr>
              <a:t>adjuntando los documentos y acreditando los requisitos exigidos en la Ley.</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CO" sz="1400" b="0" i="1" u="none" strike="noStrike" kern="1200" cap="none" spc="0" normalizeH="0" baseline="0" noProof="0" dirty="0">
                <a:ln>
                  <a:noFill/>
                </a:ln>
                <a:solidFill>
                  <a:prstClr val="black"/>
                </a:solidFill>
                <a:effectLst/>
                <a:uLnTx/>
                <a:uFillTx/>
                <a:latin typeface="Calibri Light"/>
                <a:ea typeface="+mn-ea"/>
                <a:cs typeface="Segoe UI" panose="020B0502040204020203" pitchFamily="34" charset="0"/>
              </a:rPr>
              <a:t> </a:t>
            </a: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1" u="none" strike="noStrike" kern="1200" cap="none" spc="0" normalizeH="0" baseline="0" noProof="0" dirty="0">
                <a:ln>
                  <a:noFill/>
                </a:ln>
                <a:solidFill>
                  <a:prstClr val="black"/>
                </a:solidFill>
                <a:effectLst/>
                <a:uLnTx/>
                <a:uFillTx/>
                <a:latin typeface="Calibri Light"/>
                <a:ea typeface="+mn-ea"/>
                <a:cs typeface="Segoe UI" panose="020B0502040204020203" pitchFamily="34" charset="0"/>
              </a:rPr>
              <a:t>De manera presencial ante la Secretaría General de la Cámara de Comercio u oficina de Asuntos Legales ubicada en la Sede Aduana de la Cámara de Comercio de Barranquilla Vía 40 # 36-135. Desde las 8:00 a.m. a las 12:00 del medio día. de 2:00 p.m. hasta las 5:00 p.m. </a:t>
            </a: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1" u="none" strike="noStrike" kern="1200" cap="none" spc="0" normalizeH="0" baseline="0" noProof="0" dirty="0">
                <a:ln>
                  <a:noFill/>
                </a:ln>
                <a:solidFill>
                  <a:prstClr val="black"/>
                </a:solidFill>
                <a:effectLst/>
                <a:uLnTx/>
                <a:uFillTx/>
                <a:latin typeface="Calibri Light"/>
                <a:ea typeface="+mn-ea"/>
                <a:cs typeface="Segoe UI" panose="020B0502040204020203" pitchFamily="34" charset="0"/>
              </a:rPr>
              <a:t>De manera virtual mediante  correo electrónico dirigido a la Secretaria General correos electrónicos </a:t>
            </a:r>
            <a:r>
              <a:rPr kumimoji="0" lang="es-CO" sz="1400" b="0" i="1" u="none" strike="noStrike" kern="1200" cap="none" spc="0" normalizeH="0" baseline="0" noProof="0" dirty="0">
                <a:ln>
                  <a:noFill/>
                </a:ln>
                <a:solidFill>
                  <a:prstClr val="black"/>
                </a:solidFill>
                <a:effectLst/>
                <a:uLnTx/>
                <a:uFillTx/>
                <a:latin typeface="Calibri Light"/>
                <a:ea typeface="+mn-ea"/>
                <a:cs typeface="Segoe UI" panose="020B0502040204020203" pitchFamily="34" charset="0"/>
                <a:hlinkClick r:id="rId3">
                  <a:extLst>
                    <a:ext uri="{A12FA001-AC4F-418D-AE19-62706E023703}">
                      <ahyp:hlinkClr xmlns:ahyp="http://schemas.microsoft.com/office/drawing/2018/hyperlinkcolor" val="tx"/>
                    </a:ext>
                  </a:extLst>
                </a:hlinkClick>
              </a:rPr>
              <a:t>agarcia@camarabaq.org.co</a:t>
            </a:r>
            <a:r>
              <a:rPr kumimoji="0" lang="es-CO" sz="1400" b="0" i="1" u="none" strike="noStrike" kern="1200" cap="none" spc="0" normalizeH="0" baseline="0" noProof="0" dirty="0">
                <a:ln>
                  <a:noFill/>
                </a:ln>
                <a:solidFill>
                  <a:prstClr val="black"/>
                </a:solidFill>
                <a:effectLst/>
                <a:uLnTx/>
                <a:uFillTx/>
                <a:latin typeface="Calibri Light"/>
                <a:ea typeface="+mn-ea"/>
                <a:cs typeface="Segoe UI" panose="020B0502040204020203" pitchFamily="34" charset="0"/>
              </a:rPr>
              <a:t> y/o ljuliao@camarabaq.org.co</a:t>
            </a:r>
            <a:endParaRPr lang="es-CO" sz="1400" i="1" dirty="0">
              <a:ln>
                <a:solidFill>
                  <a:schemeClr val="accent2">
                    <a:lumMod val="75000"/>
                  </a:schemeClr>
                </a:solidFill>
              </a:ln>
              <a:latin typeface="+mj-lt"/>
              <a:cs typeface="Segoe UI" panose="020B0502040204020203" pitchFamily="34" charset="0"/>
            </a:endParaRPr>
          </a:p>
          <a:p>
            <a:pPr algn="just"/>
            <a:endParaRPr lang="es-CO" sz="1400" i="1" dirty="0">
              <a:ln>
                <a:solidFill>
                  <a:schemeClr val="accent2">
                    <a:lumMod val="75000"/>
                  </a:schemeClr>
                </a:solidFill>
              </a:ln>
              <a:latin typeface="+mj-lt"/>
              <a:cs typeface="Segoe UI" panose="020B0502040204020203" pitchFamily="34" charset="0"/>
            </a:endParaRPr>
          </a:p>
          <a:p>
            <a:pPr algn="just"/>
            <a:endParaRPr lang="es-CO" sz="1400" i="1" dirty="0">
              <a:ln>
                <a:solidFill>
                  <a:schemeClr val="accent2">
                    <a:lumMod val="75000"/>
                  </a:schemeClr>
                </a:solidFill>
              </a:ln>
              <a:latin typeface="+mj-lt"/>
              <a:cs typeface="Segoe UI" panose="020B0502040204020203" pitchFamily="34" charset="0"/>
            </a:endParaRPr>
          </a:p>
          <a:p>
            <a:pPr algn="just"/>
            <a:endParaRPr lang="es-CO" sz="1400" i="1" dirty="0">
              <a:ln>
                <a:solidFill>
                  <a:schemeClr val="accent2">
                    <a:lumMod val="75000"/>
                  </a:schemeClr>
                </a:solidFill>
              </a:ln>
              <a:latin typeface="+mj-lt"/>
              <a:cs typeface="Segoe UI" panose="020B0502040204020203" pitchFamily="34" charset="0"/>
            </a:endParaRPr>
          </a:p>
          <a:p>
            <a:pPr algn="just"/>
            <a:endParaRPr lang="es-CO" sz="1400" i="1" dirty="0">
              <a:ln>
                <a:solidFill>
                  <a:schemeClr val="accent2">
                    <a:lumMod val="75000"/>
                  </a:schemeClr>
                </a:solidFill>
              </a:ln>
              <a:latin typeface="+mj-lt"/>
              <a:cs typeface="Segoe UI" panose="020B0502040204020203" pitchFamily="34" charset="0"/>
            </a:endParaRPr>
          </a:p>
          <a:p>
            <a:pPr algn="just"/>
            <a:endParaRPr lang="es-CO" sz="1400" b="0" i="1" dirty="0">
              <a:effectLst/>
              <a:latin typeface="ui-sans-serif"/>
            </a:endParaRPr>
          </a:p>
          <a:p>
            <a:pPr algn="just"/>
            <a:endParaRPr lang="es-CO" sz="1400" i="1" dirty="0">
              <a:latin typeface="ui-sans-serif"/>
            </a:endParaRPr>
          </a:p>
          <a:p>
            <a:pPr algn="just"/>
            <a:endParaRPr lang="es-CO" sz="1400" b="0" i="1" dirty="0">
              <a:effectLst/>
              <a:latin typeface="ui-sans-serif"/>
            </a:endParaRPr>
          </a:p>
          <a:p>
            <a:pPr algn="just"/>
            <a:r>
              <a:rPr lang="es-CO" sz="1400" b="0" i="1" dirty="0">
                <a:effectLst/>
                <a:latin typeface="ui-sans-serif"/>
              </a:rPr>
              <a:t>Las listas de candidatos a miembros de Junta Directiva de las Cámaras de Comercio deberá ser inscritas por uno o varios de sus candidatos allí postulados..</a:t>
            </a:r>
            <a:endParaRPr lang="es-CO" sz="1400" i="1" dirty="0">
              <a:ln>
                <a:solidFill>
                  <a:schemeClr val="accent2">
                    <a:lumMod val="75000"/>
                  </a:schemeClr>
                </a:solidFill>
              </a:ln>
              <a:latin typeface="+mj-lt"/>
              <a:cs typeface="Segoe UI" panose="020B0502040204020203" pitchFamily="34" charset="0"/>
            </a:endParaRPr>
          </a:p>
          <a:p>
            <a:pPr algn="just"/>
            <a:endParaRPr lang="es-CO" sz="1400" i="1" dirty="0">
              <a:ln>
                <a:solidFill>
                  <a:schemeClr val="accent2">
                    <a:lumMod val="75000"/>
                  </a:schemeClr>
                </a:solidFill>
              </a:ln>
              <a:latin typeface="+mj-lt"/>
              <a:cs typeface="Segoe UI" panose="020B0502040204020203" pitchFamily="34" charset="0"/>
            </a:endParaRPr>
          </a:p>
          <a:p>
            <a:pPr algn="just"/>
            <a:endParaRPr lang="es-CO" sz="1400" i="1" dirty="0">
              <a:ln>
                <a:solidFill>
                  <a:schemeClr val="accent2">
                    <a:lumMod val="75000"/>
                  </a:schemeClr>
                </a:solidFill>
              </a:ln>
              <a:latin typeface="+mj-lt"/>
              <a:cs typeface="Segoe UI" panose="020B0502040204020203" pitchFamily="34" charset="0"/>
            </a:endParaRPr>
          </a:p>
          <a:p>
            <a:pPr algn="just"/>
            <a:endParaRPr lang="es-CO" sz="1400" i="1" dirty="0">
              <a:ln>
                <a:solidFill>
                  <a:schemeClr val="accent2">
                    <a:lumMod val="75000"/>
                  </a:schemeClr>
                </a:solidFill>
              </a:ln>
              <a:latin typeface="+mj-lt"/>
              <a:cs typeface="Segoe UI" panose="020B0502040204020203" pitchFamily="34" charset="0"/>
            </a:endParaRPr>
          </a:p>
          <a:p>
            <a:pPr algn="just"/>
            <a:endParaRPr lang="es-CO" sz="1400" i="1" dirty="0">
              <a:ln>
                <a:solidFill>
                  <a:schemeClr val="accent2">
                    <a:lumMod val="75000"/>
                  </a:schemeClr>
                </a:solidFill>
              </a:ln>
              <a:latin typeface="+mj-lt"/>
              <a:cs typeface="Segoe UI" panose="020B0502040204020203" pitchFamily="34" charset="0"/>
            </a:endParaRPr>
          </a:p>
          <a:p>
            <a:pPr algn="just"/>
            <a:endParaRPr lang="es-CO" sz="1400" i="1" dirty="0">
              <a:ln>
                <a:solidFill>
                  <a:schemeClr val="accent2">
                    <a:lumMod val="75000"/>
                  </a:schemeClr>
                </a:solidFill>
              </a:ln>
              <a:latin typeface="+mj-lt"/>
              <a:cs typeface="Segoe UI" panose="020B0502040204020203" pitchFamily="34" charset="0"/>
            </a:endParaRPr>
          </a:p>
        </p:txBody>
      </p:sp>
      <p:pic>
        <p:nvPicPr>
          <p:cNvPr id="23" name="Picture 18">
            <a:extLst>
              <a:ext uri="{FF2B5EF4-FFF2-40B4-BE49-F238E27FC236}">
                <a16:creationId xmlns:a16="http://schemas.microsoft.com/office/drawing/2014/main" id="{FFCAF130-1A0E-CE05-8154-F8089FA37AF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2467" y="1505982"/>
            <a:ext cx="714650" cy="598155"/>
          </a:xfrm>
          <a:prstGeom prst="rect">
            <a:avLst/>
          </a:prstGeom>
        </p:spPr>
      </p:pic>
      <p:sp>
        <p:nvSpPr>
          <p:cNvPr id="26" name="28 CuadroTexto">
            <a:extLst>
              <a:ext uri="{FF2B5EF4-FFF2-40B4-BE49-F238E27FC236}">
                <a16:creationId xmlns:a16="http://schemas.microsoft.com/office/drawing/2014/main" id="{3A7F3CC6-3DDC-112C-78DC-CBA8859191BB}"/>
              </a:ext>
            </a:extLst>
          </p:cNvPr>
          <p:cNvSpPr txBox="1"/>
          <p:nvPr/>
        </p:nvSpPr>
        <p:spPr>
          <a:xfrm>
            <a:off x="7611126" y="1505982"/>
            <a:ext cx="5046096" cy="338554"/>
          </a:xfrm>
          <a:prstGeom prst="rect">
            <a:avLst/>
          </a:prstGeom>
          <a:noFill/>
        </p:spPr>
        <p:txBody>
          <a:bodyPr wrap="square" rtlCol="0">
            <a:spAutoFit/>
          </a:bodyPr>
          <a:lstStyle/>
          <a:p>
            <a:pPr algn="just"/>
            <a:r>
              <a:rPr lang="es-CO" sz="1600" b="1" i="1" dirty="0">
                <a:solidFill>
                  <a:srgbClr val="006AB8"/>
                </a:solidFill>
                <a:latin typeface="+mj-lt"/>
                <a:cs typeface="Segoe UI" panose="020B0502040204020203" pitchFamily="34" charset="0"/>
              </a:rPr>
              <a:t>REGLAS  PARA LA INSCRIPCIÓN DE LISTAS.</a:t>
            </a:r>
          </a:p>
        </p:txBody>
      </p:sp>
      <p:sp>
        <p:nvSpPr>
          <p:cNvPr id="27" name="29 Rectángulo">
            <a:extLst>
              <a:ext uri="{FF2B5EF4-FFF2-40B4-BE49-F238E27FC236}">
                <a16:creationId xmlns:a16="http://schemas.microsoft.com/office/drawing/2014/main" id="{F0BE88FE-049A-6CF9-2743-E9548C6EB846}"/>
              </a:ext>
            </a:extLst>
          </p:cNvPr>
          <p:cNvSpPr/>
          <p:nvPr/>
        </p:nvSpPr>
        <p:spPr>
          <a:xfrm>
            <a:off x="7279200" y="2173365"/>
            <a:ext cx="5862914" cy="6124754"/>
          </a:xfrm>
          <a:prstGeom prst="rect">
            <a:avLst/>
          </a:prstGeom>
        </p:spPr>
        <p:txBody>
          <a:bodyPr wrap="square">
            <a:spAutoFit/>
          </a:bodyPr>
          <a:lstStyle/>
          <a:p>
            <a:pPr marL="342900" indent="-342900" algn="just">
              <a:buFont typeface="+mj-lt"/>
              <a:buAutoNum type="alphaLcParenR"/>
            </a:pPr>
            <a:r>
              <a:rPr lang="es-CO" sz="1400" i="1" dirty="0">
                <a:latin typeface="+mj-lt"/>
                <a:cs typeface="Segoe UI" panose="020B0502040204020203" pitchFamily="34" charset="0"/>
              </a:rPr>
              <a:t>Deberán contener uno o varios renglones a elegir. En todo caso podrá contener como máximo, tantos renglones de candidatos como miembros de Junta Directiva se vayan a elegir. La Junta Directiva de la Cámara de Comercio de Barranquilla tiene 8 renglones principales con sus respectivos suplentes personales elegidos por los comerciantes que tengan la calidad de afiliados.  </a:t>
            </a:r>
            <a:endParaRPr lang="es-ES" sz="1400" i="1" dirty="0">
              <a:latin typeface="+mj-lt"/>
            </a:endParaRPr>
          </a:p>
          <a:p>
            <a:pPr marL="342900" indent="-342900" algn="just">
              <a:buFont typeface="+mj-lt"/>
              <a:buAutoNum type="alphaLcParenR"/>
            </a:pPr>
            <a:r>
              <a:rPr lang="es-ES" sz="1400" i="1" dirty="0">
                <a:latin typeface="+mj-lt"/>
              </a:rPr>
              <a:t>Cada renglón deberá inscribirse con miembro principal y un suplente personal.</a:t>
            </a:r>
          </a:p>
          <a:p>
            <a:pPr marL="342900" indent="-342900" algn="just">
              <a:buFont typeface="+mj-lt"/>
              <a:buAutoNum type="alphaLcParenR"/>
            </a:pPr>
            <a:r>
              <a:rPr lang="es-ES" sz="1400" i="1" dirty="0">
                <a:latin typeface="+mj-lt"/>
              </a:rPr>
              <a:t>Tanto el principal como el suplente deben cumplir la totalidad de los requisitos para participar en las elecciones.</a:t>
            </a:r>
          </a:p>
          <a:p>
            <a:pPr marL="342900" indent="-342900" algn="just">
              <a:buFont typeface="+mj-lt"/>
              <a:buAutoNum type="alphaLcParenR"/>
            </a:pPr>
            <a:r>
              <a:rPr lang="es-ES" sz="1400" i="1" dirty="0">
                <a:latin typeface="+mj-lt"/>
              </a:rPr>
              <a:t>Ningún candidato puede aparecer en más de una lista. </a:t>
            </a:r>
          </a:p>
          <a:p>
            <a:pPr marL="342900" indent="-342900" algn="just">
              <a:buFont typeface="+mj-lt"/>
              <a:buAutoNum type="alphaLcParenR"/>
            </a:pPr>
            <a:r>
              <a:rPr lang="es-ES" sz="1400" i="1" dirty="0">
                <a:latin typeface="+mj-lt"/>
              </a:rPr>
              <a:t>Los candidatos que integran las listas al momento de la inscripción deben identificarse, de la siguiente manera:</a:t>
            </a:r>
          </a:p>
          <a:p>
            <a:pPr marL="742950" lvl="1" indent="-285750" algn="just">
              <a:buFont typeface="Arial" pitchFamily="34" charset="0"/>
              <a:buChar char="•"/>
            </a:pPr>
            <a:r>
              <a:rPr lang="es-ES" sz="1400" i="1" dirty="0">
                <a:latin typeface="+mj-lt"/>
              </a:rPr>
              <a:t>Cuando el candidato es persona natural: el nombre completo y  la cédula de ciudadanía.</a:t>
            </a:r>
          </a:p>
          <a:p>
            <a:pPr marL="742950" lvl="1" indent="-285750" algn="just">
              <a:buFont typeface="Arial" pitchFamily="34" charset="0"/>
              <a:buChar char="•"/>
            </a:pPr>
            <a:r>
              <a:rPr lang="es-ES" sz="1400" i="1" dirty="0">
                <a:latin typeface="+mj-lt"/>
              </a:rPr>
              <a:t>Cuando se trata de persona jurídica: La razón social, el NIT y el nombre e identificación de su representante legal</a:t>
            </a:r>
          </a:p>
          <a:p>
            <a:pPr marL="342900" indent="-342900" algn="just">
              <a:buFont typeface="+mj-lt"/>
              <a:buAutoNum type="alphaLcParenR"/>
            </a:pPr>
            <a:r>
              <a:rPr lang="es-ES" sz="1400" i="1" dirty="0">
                <a:latin typeface="+mj-lt"/>
                <a:cs typeface="Segoe UI" panose="020B0502040204020203" pitchFamily="34" charset="0"/>
              </a:rPr>
              <a:t>Con la inscripción de listas se debe adjuntar la aceptación de la postulación de los candidatos principales y suplentes, identificando la calidad bajo la cual se inscriben, como persona natural o jurídica, declarando bajo la gravedad del juramento que cumplen todos los requisitos exigidos y establecidos en las normas correspondientes, incluido no encontrase incurso en alguna de las causales de inhabilidad e incompatibilidad contempladas en la Ley 1727 de 2014.</a:t>
            </a:r>
          </a:p>
          <a:p>
            <a:pPr marL="342900" indent="-342900" algn="just">
              <a:buFont typeface="+mj-lt"/>
              <a:buAutoNum type="alphaLcParenR"/>
            </a:pPr>
            <a:endParaRPr lang="es-ES" sz="1400" i="1" dirty="0">
              <a:latin typeface="+mj-lt"/>
              <a:cs typeface="Segoe UI" panose="020B0502040204020203" pitchFamily="34" charset="0"/>
            </a:endParaRPr>
          </a:p>
          <a:p>
            <a:pPr marL="265113" algn="just"/>
            <a:r>
              <a:rPr lang="es-ES" sz="1400" i="1" dirty="0">
                <a:latin typeface="+mj-lt"/>
                <a:cs typeface="Segoe UI" panose="020B0502040204020203" pitchFamily="34" charset="0"/>
              </a:rPr>
              <a:t>Si es una persona jurídica, a través de una sucursal, el nombre completo que figura en el registro mercantil y el nombre e identificación de su representante legal.</a:t>
            </a:r>
          </a:p>
        </p:txBody>
      </p:sp>
      <p:pic>
        <p:nvPicPr>
          <p:cNvPr id="3" name="Gráfico 2" descr="Lista con relleno sólido">
            <a:extLst>
              <a:ext uri="{FF2B5EF4-FFF2-40B4-BE49-F238E27FC236}">
                <a16:creationId xmlns:a16="http://schemas.microsoft.com/office/drawing/2014/main" id="{B8EA1727-C42B-4088-B905-D8A2F6B4F41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48005" y="1452589"/>
            <a:ext cx="784479" cy="784479"/>
          </a:xfrm>
          <a:prstGeom prst="rect">
            <a:avLst/>
          </a:prstGeom>
        </p:spPr>
      </p:pic>
      <p:pic>
        <p:nvPicPr>
          <p:cNvPr id="9" name="Gráfico 8" descr="Usuario con relleno sólido">
            <a:extLst>
              <a:ext uri="{FF2B5EF4-FFF2-40B4-BE49-F238E27FC236}">
                <a16:creationId xmlns:a16="http://schemas.microsoft.com/office/drawing/2014/main" id="{E4E92311-63DC-F79A-37E6-9EDD99F4268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50648" y="6787702"/>
            <a:ext cx="776119" cy="776119"/>
          </a:xfrm>
          <a:prstGeom prst="rect">
            <a:avLst/>
          </a:prstGeom>
        </p:spPr>
      </p:pic>
      <p:sp>
        <p:nvSpPr>
          <p:cNvPr id="33" name="Rectángulo 48">
            <a:extLst>
              <a:ext uri="{FF2B5EF4-FFF2-40B4-BE49-F238E27FC236}">
                <a16:creationId xmlns:a16="http://schemas.microsoft.com/office/drawing/2014/main" id="{01332A25-0503-E15A-0777-6583B572F588}"/>
              </a:ext>
            </a:extLst>
          </p:cNvPr>
          <p:cNvSpPr/>
          <p:nvPr/>
        </p:nvSpPr>
        <p:spPr>
          <a:xfrm>
            <a:off x="953327" y="6996353"/>
            <a:ext cx="5794678" cy="358816"/>
          </a:xfrm>
          <a:prstGeom prst="rect">
            <a:avLst/>
          </a:prstGeom>
        </p:spPr>
        <p:txBody>
          <a:bodyPr wrap="square">
            <a:spAutoFit/>
          </a:bodyPr>
          <a:lstStyle/>
          <a:p>
            <a:pPr algn="just">
              <a:lnSpc>
                <a:spcPct val="115000"/>
              </a:lnSpc>
            </a:pPr>
            <a:r>
              <a:rPr lang="en-US" sz="1600" b="1" i="1" dirty="0">
                <a:solidFill>
                  <a:srgbClr val="006AB8"/>
                </a:solidFill>
                <a:latin typeface="+mj-lt"/>
                <a:cs typeface="Segoe UI" panose="020B0502040204020203" pitchFamily="34" charset="0"/>
              </a:rPr>
              <a:t>¿QUIENES PUEDEN INSCRIBIR  LAS LISTAS? </a:t>
            </a:r>
          </a:p>
        </p:txBody>
      </p:sp>
      <p:pic>
        <p:nvPicPr>
          <p:cNvPr id="4" name="Imagen 3">
            <a:extLst>
              <a:ext uri="{FF2B5EF4-FFF2-40B4-BE49-F238E27FC236}">
                <a16:creationId xmlns:a16="http://schemas.microsoft.com/office/drawing/2014/main" id="{BDD6F759-FF1B-2503-42D7-789AFE68D954}"/>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9247584" y="212570"/>
            <a:ext cx="4468416" cy="964405"/>
          </a:xfrm>
          <a:prstGeom prst="rect">
            <a:avLst/>
          </a:prstGeom>
        </p:spPr>
      </p:pic>
    </p:spTree>
    <p:extLst>
      <p:ext uri="{BB962C8B-B14F-4D97-AF65-F5344CB8AC3E}">
        <p14:creationId xmlns:p14="http://schemas.microsoft.com/office/powerpoint/2010/main" val="2216794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 r="-9000"/>
          </a:stretch>
        </a:blipFill>
        <a:effectLst/>
      </p:bgPr>
    </p:bg>
    <p:spTree>
      <p:nvGrpSpPr>
        <p:cNvPr id="1" name="">
          <a:extLst>
            <a:ext uri="{FF2B5EF4-FFF2-40B4-BE49-F238E27FC236}">
              <a16:creationId xmlns:a16="http://schemas.microsoft.com/office/drawing/2014/main" id="{76E9A746-DD89-4DB2-8B53-32F68C70EF97}"/>
            </a:ext>
          </a:extLst>
        </p:cNvPr>
        <p:cNvGrpSpPr/>
        <p:nvPr/>
      </p:nvGrpSpPr>
      <p:grpSpPr>
        <a:xfrm>
          <a:off x="0" y="0"/>
          <a:ext cx="0" cy="0"/>
          <a:chOff x="0" y="0"/>
          <a:chExt cx="0" cy="0"/>
        </a:xfrm>
      </p:grpSpPr>
      <p:sp>
        <p:nvSpPr>
          <p:cNvPr id="12" name="Rectángulo 11">
            <a:extLst>
              <a:ext uri="{FF2B5EF4-FFF2-40B4-BE49-F238E27FC236}">
                <a16:creationId xmlns:a16="http://schemas.microsoft.com/office/drawing/2014/main" id="{EE040372-90F8-B11E-A6E4-771DF283ACB0}"/>
              </a:ext>
            </a:extLst>
          </p:cNvPr>
          <p:cNvSpPr/>
          <p:nvPr/>
        </p:nvSpPr>
        <p:spPr>
          <a:xfrm>
            <a:off x="638708" y="252260"/>
            <a:ext cx="1750800" cy="120032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7200" b="1" i="0" u="none" strike="noStrike" kern="1200" cap="none" spc="0" normalizeH="0" baseline="0" noProof="0" dirty="0">
                <a:ln>
                  <a:noFill/>
                </a:ln>
                <a:solidFill>
                  <a:srgbClr val="006AB8"/>
                </a:solidFill>
                <a:effectLst/>
                <a:uLnTx/>
                <a:uFillTx/>
                <a:latin typeface="Calibri"/>
                <a:ea typeface="Calibri" panose="020F0502020204030204" pitchFamily="34" charset="0"/>
                <a:cs typeface="Segoe UI" panose="020B0502040204020203" pitchFamily="34" charset="0"/>
              </a:rPr>
              <a:t>A</a:t>
            </a:r>
            <a:r>
              <a:rPr kumimoji="0" lang="es-MX" sz="7200" b="1" i="0" u="none" strike="noStrike" kern="1200" cap="none" spc="0" normalizeH="0" baseline="0" noProof="0" dirty="0">
                <a:ln>
                  <a:noFill/>
                </a:ln>
                <a:solidFill>
                  <a:srgbClr val="E7E6E6">
                    <a:lumMod val="25000"/>
                  </a:srgbClr>
                </a:solidFill>
                <a:effectLst/>
                <a:uLnTx/>
                <a:uFillTx/>
                <a:latin typeface="Calibri"/>
                <a:ea typeface="Calibri" panose="020F0502020204030204" pitchFamily="34" charset="0"/>
                <a:cs typeface="Segoe UI" panose="020B0502040204020203" pitchFamily="34" charset="0"/>
              </a:rPr>
              <a:t>B</a:t>
            </a:r>
            <a:r>
              <a:rPr kumimoji="0" lang="es-MX" sz="7200" b="1" i="0" u="none" strike="noStrike" kern="1200" cap="none" spc="0" normalizeH="0" baseline="0" noProof="0" dirty="0">
                <a:ln>
                  <a:noFill/>
                </a:ln>
                <a:solidFill>
                  <a:srgbClr val="006AB8"/>
                </a:solidFill>
                <a:effectLst/>
                <a:uLnTx/>
                <a:uFillTx/>
                <a:latin typeface="Calibri"/>
                <a:ea typeface="Calibri" panose="020F0502020204030204" pitchFamily="34" charset="0"/>
                <a:cs typeface="Segoe UI" panose="020B0502040204020203" pitchFamily="34" charset="0"/>
              </a:rPr>
              <a:t>C</a:t>
            </a:r>
            <a:endParaRPr kumimoji="0" lang="en-US" sz="7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3" name="Rectángulo 12">
            <a:extLst>
              <a:ext uri="{FF2B5EF4-FFF2-40B4-BE49-F238E27FC236}">
                <a16:creationId xmlns:a16="http://schemas.microsoft.com/office/drawing/2014/main" id="{4809D563-B0A0-1BFD-5166-9822DBB2C4E6}"/>
              </a:ext>
            </a:extLst>
          </p:cNvPr>
          <p:cNvSpPr/>
          <p:nvPr/>
        </p:nvSpPr>
        <p:spPr>
          <a:xfrm>
            <a:off x="2391070" y="464634"/>
            <a:ext cx="4669025" cy="729430"/>
          </a:xfrm>
          <a:prstGeom prst="rect">
            <a:avLst/>
          </a:prstGeom>
        </p:spPr>
        <p:txBody>
          <a:bodyPr wrap="square">
            <a:spAutoFit/>
          </a:bodyPr>
          <a:lstStyle/>
          <a:p>
            <a:pPr marL="0" marR="0" lvl="0" indent="0" algn="just" defTabSz="457200" rtl="0" eaLnBrk="1" fontAlgn="auto" latinLnBrk="0" hangingPunct="1">
              <a:lnSpc>
                <a:spcPct val="115000"/>
              </a:lnSpc>
              <a:spcBef>
                <a:spcPts val="0"/>
              </a:spcBef>
              <a:spcAft>
                <a:spcPts val="1000"/>
              </a:spcAft>
              <a:buClrTx/>
              <a:buSzTx/>
              <a:buFontTx/>
              <a:buNone/>
              <a:tabLst/>
              <a:defRPr/>
            </a:pPr>
            <a:r>
              <a:rPr kumimoji="0" lang="es-MX" sz="1800" b="1" i="1" u="none" strike="noStrike" kern="1200" cap="none" spc="0" normalizeH="0" baseline="0" noProof="0" dirty="0">
                <a:ln>
                  <a:noFill/>
                </a:ln>
                <a:solidFill>
                  <a:srgbClr val="5B9BD5">
                    <a:lumMod val="75000"/>
                  </a:srgbClr>
                </a:solidFill>
                <a:effectLst/>
                <a:uLnTx/>
                <a:uFillTx/>
                <a:latin typeface="Calibri"/>
                <a:ea typeface="Calibri" panose="020F0502020204030204" pitchFamily="34" charset="0"/>
                <a:cs typeface="Segoe UI" panose="020B0502040204020203" pitchFamily="34" charset="0"/>
              </a:rPr>
              <a:t>ELECCIONES JUNTA DIRECTIVA CÁMARA DE COMERCIO DE BARRANQUILLA 2027-2030</a:t>
            </a:r>
            <a:endParaRPr kumimoji="0" lang="en-US" sz="1800" b="1" i="1" u="none" strike="noStrike" kern="1200" cap="none" spc="0" normalizeH="0" baseline="0" noProof="0" dirty="0">
              <a:ln>
                <a:noFill/>
              </a:ln>
              <a:solidFill>
                <a:srgbClr val="5B9BD5">
                  <a:lumMod val="75000"/>
                </a:srgbClr>
              </a:solidFill>
              <a:effectLst/>
              <a:uLnTx/>
              <a:uFillTx/>
              <a:latin typeface="Calibri"/>
              <a:ea typeface="Calibri" panose="020F0502020204030204" pitchFamily="34" charset="0"/>
              <a:cs typeface="Segoe UI" panose="020B0502040204020203" pitchFamily="34" charset="0"/>
            </a:endParaRPr>
          </a:p>
        </p:txBody>
      </p:sp>
      <p:cxnSp>
        <p:nvCxnSpPr>
          <p:cNvPr id="16" name="Conector recto 15">
            <a:extLst>
              <a:ext uri="{FF2B5EF4-FFF2-40B4-BE49-F238E27FC236}">
                <a16:creationId xmlns:a16="http://schemas.microsoft.com/office/drawing/2014/main" id="{BF82F7E6-32DB-7A36-D5CD-D5809A3AD44E}"/>
              </a:ext>
            </a:extLst>
          </p:cNvPr>
          <p:cNvCxnSpPr>
            <a:cxnSpLocks/>
          </p:cNvCxnSpPr>
          <p:nvPr/>
        </p:nvCxnSpPr>
        <p:spPr>
          <a:xfrm>
            <a:off x="698355" y="1176975"/>
            <a:ext cx="5849239"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3 Rectángulo">
            <a:extLst>
              <a:ext uri="{FF2B5EF4-FFF2-40B4-BE49-F238E27FC236}">
                <a16:creationId xmlns:a16="http://schemas.microsoft.com/office/drawing/2014/main" id="{8D2F058A-1ABE-BDD1-C1E2-B9071B7B8E74}"/>
              </a:ext>
            </a:extLst>
          </p:cNvPr>
          <p:cNvSpPr/>
          <p:nvPr/>
        </p:nvSpPr>
        <p:spPr>
          <a:xfrm>
            <a:off x="1008760" y="1855488"/>
            <a:ext cx="5135365" cy="1169551"/>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ES" sz="1400" b="0" i="1" u="none" strike="noStrike" kern="1200" cap="none" spc="0" normalizeH="0" baseline="0" noProof="0" dirty="0">
                <a:ln>
                  <a:noFill/>
                </a:ln>
                <a:solidFill>
                  <a:prstClr val="black"/>
                </a:solidFill>
                <a:effectLst/>
                <a:uLnTx/>
                <a:uFillTx/>
                <a:latin typeface="Calibri Light"/>
                <a:ea typeface="+mn-ea"/>
                <a:cs typeface="+mn-cs"/>
              </a:rPr>
              <a:t>La Cámaras de Comercio de Barranquilla deberá verificar el cumplimiento de las condiciones para la inscripción y de los requisitos para participar en las elecciones, de cada uno de los candidatos inscritos, así como las causales de inhabilidad e incompatibilidad previstas en la Ley 1727 de 2014.</a:t>
            </a:r>
            <a:endParaRPr kumimoji="0" lang="es-CO" sz="1400" b="0" i="1" u="none" strike="noStrike" kern="1200" cap="none" spc="0" normalizeH="0" baseline="0" noProof="0" dirty="0">
              <a:ln>
                <a:noFill/>
              </a:ln>
              <a:solidFill>
                <a:prstClr val="black"/>
              </a:solidFill>
              <a:effectLst/>
              <a:uLnTx/>
              <a:uFillTx/>
              <a:latin typeface="Calibri Light"/>
              <a:ea typeface="+mn-ea"/>
              <a:cs typeface="+mn-cs"/>
            </a:endParaRPr>
          </a:p>
        </p:txBody>
      </p:sp>
      <p:sp>
        <p:nvSpPr>
          <p:cNvPr id="18" name="4 Rectángulo">
            <a:extLst>
              <a:ext uri="{FF2B5EF4-FFF2-40B4-BE49-F238E27FC236}">
                <a16:creationId xmlns:a16="http://schemas.microsoft.com/office/drawing/2014/main" id="{E29B2369-642E-6F6A-DBCB-5EA650F3A269}"/>
              </a:ext>
            </a:extLst>
          </p:cNvPr>
          <p:cNvSpPr/>
          <p:nvPr/>
        </p:nvSpPr>
        <p:spPr>
          <a:xfrm>
            <a:off x="1008760" y="1465262"/>
            <a:ext cx="3502690" cy="338554"/>
          </a:xfrm>
          <a:prstGeom prst="rect">
            <a:avLst/>
          </a:prstGeom>
        </p:spPr>
        <p:txBody>
          <a:bodyPr wrap="non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ES" sz="1600" b="1" i="1" u="none" strike="noStrike" kern="1200" cap="none" spc="0" normalizeH="0" baseline="0" noProof="0" dirty="0">
                <a:ln>
                  <a:noFill/>
                </a:ln>
                <a:solidFill>
                  <a:srgbClr val="006AB8"/>
                </a:solidFill>
                <a:effectLst/>
                <a:uLnTx/>
                <a:uFillTx/>
                <a:latin typeface="Calibri Light"/>
                <a:ea typeface="+mn-ea"/>
                <a:cs typeface="Segoe UI" panose="020B0502040204020203" pitchFamily="34" charset="0"/>
              </a:rPr>
              <a:t>REVISIÓN DE LAS LISTAS DE CANDIDATOS.</a:t>
            </a:r>
          </a:p>
        </p:txBody>
      </p:sp>
      <p:sp>
        <p:nvSpPr>
          <p:cNvPr id="19" name="5 CuadroTexto">
            <a:extLst>
              <a:ext uri="{FF2B5EF4-FFF2-40B4-BE49-F238E27FC236}">
                <a16:creationId xmlns:a16="http://schemas.microsoft.com/office/drawing/2014/main" id="{8A0EEEC5-C2BE-26D6-0C0F-013D7B2A7B11}"/>
              </a:ext>
            </a:extLst>
          </p:cNvPr>
          <p:cNvSpPr txBox="1"/>
          <p:nvPr/>
        </p:nvSpPr>
        <p:spPr>
          <a:xfrm>
            <a:off x="1008759" y="3212070"/>
            <a:ext cx="5135365"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sz="1600" b="1" i="1" u="none" strike="noStrike" kern="1200" cap="none" spc="0" normalizeH="0" baseline="0" noProof="0" dirty="0">
                <a:ln>
                  <a:noFill/>
                </a:ln>
                <a:solidFill>
                  <a:srgbClr val="006AB8"/>
                </a:solidFill>
                <a:effectLst/>
                <a:uLnTx/>
                <a:uFillTx/>
                <a:latin typeface="Calibri Light"/>
                <a:ea typeface="+mn-ea"/>
                <a:cs typeface="Segoe UI" panose="020B0502040204020203" pitchFamily="34" charset="0"/>
              </a:rPr>
              <a:t>RECHAZO DE LAS LISTAS DE CANDIDATOS </a:t>
            </a:r>
          </a:p>
        </p:txBody>
      </p:sp>
      <p:sp>
        <p:nvSpPr>
          <p:cNvPr id="20" name="6 Rectángulo">
            <a:extLst>
              <a:ext uri="{FF2B5EF4-FFF2-40B4-BE49-F238E27FC236}">
                <a16:creationId xmlns:a16="http://schemas.microsoft.com/office/drawing/2014/main" id="{8CC8DC3B-D980-ED6D-8D93-055B0A919C71}"/>
              </a:ext>
            </a:extLst>
          </p:cNvPr>
          <p:cNvSpPr/>
          <p:nvPr/>
        </p:nvSpPr>
        <p:spPr>
          <a:xfrm>
            <a:off x="1008761" y="3737655"/>
            <a:ext cx="5135365" cy="4616648"/>
          </a:xfrm>
          <a:prstGeom prst="rect">
            <a:avLst/>
          </a:prstGeom>
        </p:spPr>
        <p:txBody>
          <a:bodyPr wrap="square">
            <a:spAutoFit/>
          </a:bodyPr>
          <a:lstStyle/>
          <a:p>
            <a:pPr marL="342900" marR="0" lvl="0" indent="-342900" algn="just" defTabSz="457200" rtl="0" eaLnBrk="1" fontAlgn="auto" latinLnBrk="0" hangingPunct="1">
              <a:lnSpc>
                <a:spcPct val="100000"/>
              </a:lnSpc>
              <a:spcBef>
                <a:spcPts val="0"/>
              </a:spcBef>
              <a:spcAft>
                <a:spcPts val="0"/>
              </a:spcAft>
              <a:buClrTx/>
              <a:buSzTx/>
              <a:buFont typeface="+mj-lt"/>
              <a:buAutoNum type="alphaLcParenR"/>
              <a:tabLst/>
              <a:defRPr/>
            </a:pPr>
            <a:r>
              <a:rPr kumimoji="0" lang="es-ES" sz="1400" b="0" i="1" u="none" strike="noStrike" kern="1200" cap="none" spc="0" normalizeH="0" baseline="0" noProof="0" dirty="0">
                <a:ln>
                  <a:noFill/>
                </a:ln>
                <a:solidFill>
                  <a:prstClr val="black"/>
                </a:solidFill>
                <a:effectLst/>
                <a:uLnTx/>
                <a:uFillTx/>
                <a:latin typeface="Calibri Light"/>
                <a:ea typeface="+mn-ea"/>
                <a:cs typeface="+mn-cs"/>
              </a:rPr>
              <a:t>Cuando se inscriban más renglones que el número de miembros de Junta Directiva a elegir.</a:t>
            </a:r>
          </a:p>
          <a:p>
            <a:pPr marL="342900" marR="0" lvl="0" indent="-342900" algn="just" defTabSz="457200" rtl="0" eaLnBrk="1" fontAlgn="auto" latinLnBrk="0" hangingPunct="1">
              <a:lnSpc>
                <a:spcPct val="100000"/>
              </a:lnSpc>
              <a:spcBef>
                <a:spcPts val="0"/>
              </a:spcBef>
              <a:spcAft>
                <a:spcPts val="0"/>
              </a:spcAft>
              <a:buClrTx/>
              <a:buSzTx/>
              <a:buFont typeface="+mj-lt"/>
              <a:buAutoNum type="alphaLcParenR"/>
              <a:tabLst/>
              <a:defRPr/>
            </a:pPr>
            <a:r>
              <a:rPr kumimoji="0" lang="es-ES" sz="1400" b="0" i="1" u="none" strike="noStrike" kern="1200" cap="none" spc="0" normalizeH="0" baseline="0" noProof="0" dirty="0">
                <a:ln>
                  <a:noFill/>
                </a:ln>
                <a:solidFill>
                  <a:prstClr val="black"/>
                </a:solidFill>
                <a:effectLst/>
                <a:uLnTx/>
                <a:uFillTx/>
                <a:latin typeface="Calibri Light"/>
                <a:ea typeface="+mn-ea"/>
                <a:cs typeface="+mn-cs"/>
              </a:rPr>
              <a:t>Cuando no se inscriba completo el renglón, con principal y suplente, se procederá al rechazo de todo el renglón.</a:t>
            </a:r>
          </a:p>
          <a:p>
            <a:pPr marL="342900" marR="0" lvl="0" indent="-342900" algn="just" defTabSz="457200" rtl="0" eaLnBrk="1" fontAlgn="auto" latinLnBrk="0" hangingPunct="1">
              <a:lnSpc>
                <a:spcPct val="100000"/>
              </a:lnSpc>
              <a:spcBef>
                <a:spcPts val="0"/>
              </a:spcBef>
              <a:spcAft>
                <a:spcPts val="0"/>
              </a:spcAft>
              <a:buClrTx/>
              <a:buSzTx/>
              <a:buFont typeface="+mj-lt"/>
              <a:buAutoNum type="alphaLcParenR"/>
              <a:tabLst/>
              <a:defRPr/>
            </a:pPr>
            <a:r>
              <a:rPr kumimoji="0" lang="es-ES" sz="1400" b="0" i="1" u="none" strike="noStrike" kern="1200" cap="none" spc="0" normalizeH="0" baseline="0" noProof="0" dirty="0">
                <a:ln>
                  <a:noFill/>
                </a:ln>
                <a:solidFill>
                  <a:prstClr val="black"/>
                </a:solidFill>
                <a:effectLst/>
                <a:uLnTx/>
                <a:uFillTx/>
                <a:latin typeface="Calibri Light"/>
                <a:ea typeface="+mn-ea"/>
                <a:cs typeface="+mn-cs"/>
              </a:rPr>
              <a:t>Cuando alguno de los candidatos no cumpla con la totalidad de los requisitos para participar en las elecciones o se encuentre incurso en alguna causal de inhabilidad o incompatibilidad, se rechazará la totalidad del renglón correspondiente. ( Art 9 de la Ley 1727 del 2014)</a:t>
            </a:r>
          </a:p>
          <a:p>
            <a:pPr marL="342900" marR="0" lvl="0" indent="-342900" algn="just" defTabSz="457200" rtl="0" eaLnBrk="1" fontAlgn="auto" latinLnBrk="0" hangingPunct="1">
              <a:lnSpc>
                <a:spcPct val="100000"/>
              </a:lnSpc>
              <a:spcBef>
                <a:spcPts val="0"/>
              </a:spcBef>
              <a:spcAft>
                <a:spcPts val="0"/>
              </a:spcAft>
              <a:buClrTx/>
              <a:buSzTx/>
              <a:buFont typeface="+mj-lt"/>
              <a:buAutoNum type="alphaLcParenR"/>
              <a:tabLst/>
              <a:defRPr/>
            </a:pPr>
            <a:r>
              <a:rPr kumimoji="0" lang="es-ES" sz="1400" b="0" i="1" u="none" strike="noStrike" kern="1200" cap="none" spc="0" normalizeH="0" baseline="0" noProof="0" dirty="0">
                <a:ln>
                  <a:noFill/>
                </a:ln>
                <a:solidFill>
                  <a:prstClr val="black"/>
                </a:solidFill>
                <a:effectLst/>
                <a:uLnTx/>
                <a:uFillTx/>
                <a:latin typeface="Calibri Light"/>
                <a:ea typeface="+mn-ea"/>
                <a:cs typeface="+mn-cs"/>
              </a:rPr>
              <a:t>Cuando el candidato aparezca en más de una lista, bien como principal o suplente, se procederá al rechazo de su inscripción en todas las listas y los renglones correspondientes. Se entenderá que el candidato esta en más de una lista, cuando exista constancia de aceptación en otra lista.</a:t>
            </a:r>
          </a:p>
          <a:p>
            <a:pPr marL="342900" marR="0" lvl="0" indent="-342900" algn="just" defTabSz="457200" rtl="0" eaLnBrk="1" fontAlgn="auto" latinLnBrk="0" hangingPunct="1">
              <a:lnSpc>
                <a:spcPct val="100000"/>
              </a:lnSpc>
              <a:spcBef>
                <a:spcPts val="0"/>
              </a:spcBef>
              <a:spcAft>
                <a:spcPts val="0"/>
              </a:spcAft>
              <a:buClrTx/>
              <a:buSzTx/>
              <a:buFont typeface="+mj-lt"/>
              <a:buAutoNum type="alphaLcParenR"/>
              <a:tabLst/>
              <a:defRPr/>
            </a:pPr>
            <a:r>
              <a:rPr kumimoji="0" lang="es-ES" sz="1400" b="0" i="1" u="none" strike="noStrike" kern="1200" cap="none" spc="0" normalizeH="0" baseline="0" noProof="0" dirty="0">
                <a:ln>
                  <a:noFill/>
                </a:ln>
                <a:solidFill>
                  <a:prstClr val="black"/>
                </a:solidFill>
                <a:effectLst/>
                <a:uLnTx/>
                <a:uFillTx/>
                <a:latin typeface="Calibri Light"/>
                <a:ea typeface="+mn-ea"/>
                <a:cs typeface="+mn-cs"/>
              </a:rPr>
              <a:t>Cuando los datos aportados en la lista de postulación no permitan individualizar al candidato, se rechazará el renglón correspondiente.</a:t>
            </a:r>
          </a:p>
          <a:p>
            <a:pPr marL="342900" marR="0" lvl="0" indent="-342900" algn="just" defTabSz="457200" rtl="0" eaLnBrk="1" fontAlgn="auto" latinLnBrk="0" hangingPunct="1">
              <a:lnSpc>
                <a:spcPct val="100000"/>
              </a:lnSpc>
              <a:spcBef>
                <a:spcPts val="0"/>
              </a:spcBef>
              <a:spcAft>
                <a:spcPts val="0"/>
              </a:spcAft>
              <a:buClrTx/>
              <a:buSzTx/>
              <a:buFont typeface="+mj-lt"/>
              <a:buAutoNum type="alphaLcParenR"/>
              <a:tabLst/>
              <a:defRPr/>
            </a:pPr>
            <a:r>
              <a:rPr kumimoji="0" lang="es-ES" sz="1400" b="0" i="1" u="none" strike="noStrike" kern="1200" cap="none" spc="0" normalizeH="0" baseline="0" noProof="0" dirty="0">
                <a:ln>
                  <a:noFill/>
                </a:ln>
                <a:solidFill>
                  <a:prstClr val="black"/>
                </a:solidFill>
                <a:effectLst/>
                <a:uLnTx/>
                <a:uFillTx/>
                <a:latin typeface="Calibri Light"/>
                <a:ea typeface="+mn-ea"/>
                <a:cs typeface="+mn-cs"/>
              </a:rPr>
              <a:t>Cuando se omita la aceptación de postulación del candidato, en los términos previstos en la norma correspondiente. Cuando se rechacen uno o varios renglones, la lista se entenderá conformada por los restantes renglones.</a:t>
            </a:r>
          </a:p>
        </p:txBody>
      </p:sp>
      <p:sp>
        <p:nvSpPr>
          <p:cNvPr id="28" name="7 CuadroTexto">
            <a:extLst>
              <a:ext uri="{FF2B5EF4-FFF2-40B4-BE49-F238E27FC236}">
                <a16:creationId xmlns:a16="http://schemas.microsoft.com/office/drawing/2014/main" id="{4CF4C911-E7C0-54A5-86D4-70ECC5712BA0}"/>
              </a:ext>
            </a:extLst>
          </p:cNvPr>
          <p:cNvSpPr txBox="1"/>
          <p:nvPr/>
        </p:nvSpPr>
        <p:spPr>
          <a:xfrm>
            <a:off x="9007205" y="1465262"/>
            <a:ext cx="4392185"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sz="1600" b="1" i="1" u="none" strike="noStrike" kern="1200" cap="none" spc="0" normalizeH="0" baseline="0" noProof="0" dirty="0">
                <a:ln>
                  <a:noFill/>
                </a:ln>
                <a:solidFill>
                  <a:srgbClr val="006AB8"/>
                </a:solidFill>
                <a:effectLst/>
                <a:uLnTx/>
                <a:uFillTx/>
                <a:latin typeface="Calibri Light"/>
                <a:ea typeface="+mn-ea"/>
                <a:cs typeface="Segoe UI" panose="020B0502040204020203" pitchFamily="34" charset="0"/>
              </a:rPr>
              <a:t>PUBLICIDAD DE LAS LISTAS  DEFINITIVAS  </a:t>
            </a:r>
          </a:p>
        </p:txBody>
      </p:sp>
      <p:sp>
        <p:nvSpPr>
          <p:cNvPr id="29" name="8 Rectángulo">
            <a:extLst>
              <a:ext uri="{FF2B5EF4-FFF2-40B4-BE49-F238E27FC236}">
                <a16:creationId xmlns:a16="http://schemas.microsoft.com/office/drawing/2014/main" id="{B2F377F3-F492-878C-16E8-A3B5A937F4AE}"/>
              </a:ext>
            </a:extLst>
          </p:cNvPr>
          <p:cNvSpPr/>
          <p:nvPr/>
        </p:nvSpPr>
        <p:spPr>
          <a:xfrm>
            <a:off x="7691111" y="1855488"/>
            <a:ext cx="5411703" cy="3323987"/>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ES" sz="1400" b="0" i="1" u="none" strike="noStrike" kern="1200" cap="none" spc="0" normalizeH="0" baseline="0" noProof="0" dirty="0">
                <a:ln>
                  <a:noFill/>
                </a:ln>
                <a:solidFill>
                  <a:prstClr val="black"/>
                </a:solidFill>
                <a:effectLst/>
                <a:uLnTx/>
                <a:uFillTx/>
                <a:latin typeface="Calibri Light"/>
                <a:ea typeface="+mn-ea"/>
                <a:cs typeface="+mn-cs"/>
              </a:rPr>
              <a:t>Las listas aprobadas por la Cámara de Comercio de Barranquilla serán publicadas en la página web de la Cámara, en nuestros puntos empresario y en medios de comunicación (periódico local o nacional de amplia circulación, emisora local o nacional de amplia cobertura, boletines) para darles publicidad, junto con la siguiente información:</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ES" sz="1400" b="0" i="1" u="none" strike="noStrike" kern="1200" cap="none" spc="0" normalizeH="0" baseline="0" noProof="0" dirty="0">
                <a:ln>
                  <a:noFill/>
                </a:ln>
                <a:solidFill>
                  <a:prstClr val="black"/>
                </a:solidFill>
                <a:effectLst/>
                <a:uLnTx/>
                <a:uFillTx/>
                <a:latin typeface="Calibri Light"/>
                <a:ea typeface="+mn-ea"/>
                <a:cs typeface="+mn-cs"/>
              </a:rPr>
              <a:t>Fecha, horario y lugar o lugares en donde se llevarán a cabo las elecciones</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ES" sz="1400" b="0" i="1" u="none" strike="noStrike" kern="1200" cap="none" spc="0" normalizeH="0" baseline="0" noProof="0" dirty="0">
                <a:ln>
                  <a:noFill/>
                </a:ln>
                <a:solidFill>
                  <a:prstClr val="black"/>
                </a:solidFill>
                <a:effectLst/>
                <a:uLnTx/>
                <a:uFillTx/>
                <a:latin typeface="Calibri Light"/>
                <a:ea typeface="+mn-ea"/>
                <a:cs typeface="+mn-cs"/>
              </a:rPr>
              <a:t>Número de miembros de Junta Directiva a elegir</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ES" sz="1400" b="0" i="1" u="none" strike="noStrike" kern="1200" cap="none" spc="0" normalizeH="0" baseline="0" noProof="0" dirty="0">
                <a:ln>
                  <a:noFill/>
                </a:ln>
                <a:solidFill>
                  <a:prstClr val="black"/>
                </a:solidFill>
                <a:effectLst/>
                <a:uLnTx/>
                <a:uFillTx/>
                <a:latin typeface="Calibri Light"/>
                <a:ea typeface="+mn-ea"/>
                <a:cs typeface="+mn-cs"/>
              </a:rPr>
              <a:t>Requisitos para sufragar.</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ES" sz="1400" b="0" i="1" u="none" strike="noStrike" kern="1200" cap="none" spc="0" normalizeH="0" baseline="0" noProof="0" dirty="0">
                <a:ln>
                  <a:noFill/>
                </a:ln>
                <a:solidFill>
                  <a:prstClr val="black"/>
                </a:solidFill>
                <a:effectLst/>
                <a:uLnTx/>
                <a:uFillTx/>
                <a:latin typeface="Calibri Light"/>
                <a:ea typeface="+mn-ea"/>
                <a:cs typeface="+mn-cs"/>
              </a:rPr>
              <a:t>Que en las elecciones podrán elegir y ser elegidos aquellos que ostenten ininterrumpidamente la calidad de afiliado durante los dos (2) últimos años calendario, previos al 31 de marzo del año correspondiente a la respectiva elección y que a la fecha de la elección conserven esta calidad.</a:t>
            </a:r>
          </a:p>
          <a:p>
            <a:pPr marR="0" lvl="0" algn="just" defTabSz="457200" rtl="0" eaLnBrk="1" fontAlgn="auto" latinLnBrk="0" hangingPunct="1">
              <a:lnSpc>
                <a:spcPct val="100000"/>
              </a:lnSpc>
              <a:spcBef>
                <a:spcPts val="0"/>
              </a:spcBef>
              <a:spcAft>
                <a:spcPts val="0"/>
              </a:spcAft>
              <a:buClrTx/>
              <a:buSzTx/>
              <a:tabLst/>
              <a:defRPr/>
            </a:pPr>
            <a:r>
              <a:rPr kumimoji="0" lang="es-ES" sz="1400" b="0" i="1" u="none" strike="noStrike" kern="1200" cap="none" spc="0" normalizeH="0" baseline="0" noProof="0" dirty="0">
                <a:ln>
                  <a:noFill/>
                </a:ln>
                <a:solidFill>
                  <a:prstClr val="black"/>
                </a:solidFill>
                <a:effectLst/>
                <a:uLnTx/>
                <a:uFillTx/>
                <a:latin typeface="Calibri Light"/>
                <a:ea typeface="+mn-ea"/>
                <a:cs typeface="+mn-cs"/>
              </a:rPr>
              <a:t> </a:t>
            </a:r>
            <a:endParaRPr kumimoji="0" lang="es-CO" sz="1400" b="0" i="1" u="none" strike="noStrike" kern="1200" cap="none" spc="0" normalizeH="0" baseline="0" noProof="0" dirty="0">
              <a:ln>
                <a:noFill/>
              </a:ln>
              <a:solidFill>
                <a:prstClr val="black"/>
              </a:solidFill>
              <a:effectLst/>
              <a:uLnTx/>
              <a:uFillTx/>
              <a:latin typeface="Calibri Light"/>
              <a:ea typeface="+mn-ea"/>
              <a:cs typeface="+mn-cs"/>
            </a:endParaRPr>
          </a:p>
        </p:txBody>
      </p:sp>
      <p:sp>
        <p:nvSpPr>
          <p:cNvPr id="30" name="Rectángulo 17">
            <a:extLst>
              <a:ext uri="{FF2B5EF4-FFF2-40B4-BE49-F238E27FC236}">
                <a16:creationId xmlns:a16="http://schemas.microsoft.com/office/drawing/2014/main" id="{7881C054-4732-2697-F285-243C647A96FE}"/>
              </a:ext>
            </a:extLst>
          </p:cNvPr>
          <p:cNvSpPr/>
          <p:nvPr/>
        </p:nvSpPr>
        <p:spPr>
          <a:xfrm>
            <a:off x="7143699" y="5179475"/>
            <a:ext cx="5959115" cy="355969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1600" b="0" i="1" u="none" strike="noStrike" kern="1200" cap="none" spc="0" normalizeH="0" baseline="0" noProof="0" dirty="0">
                <a:ln>
                  <a:noFill/>
                </a:ln>
                <a:solidFill>
                  <a:prstClr val="black"/>
                </a:solidFill>
                <a:effectLst/>
                <a:uLnTx/>
                <a:uFillTx/>
                <a:latin typeface="Calibri Light"/>
                <a:ea typeface="+mn-ea"/>
                <a:cs typeface="+mn-cs"/>
              </a:rPr>
              <a:t>Adicionalmente, d</a:t>
            </a:r>
            <a:r>
              <a:rPr kumimoji="0" lang="es-ES" sz="1600" b="0" i="1" u="none" strike="noStrike" kern="1200" cap="none" spc="0" normalizeH="0" baseline="0" noProof="0" dirty="0">
                <a:ln>
                  <a:noFill/>
                </a:ln>
                <a:solidFill>
                  <a:prstClr val="black"/>
                </a:solidFill>
                <a:effectLst/>
                <a:uLnTx/>
                <a:uFillTx/>
                <a:latin typeface="Calibri Light"/>
                <a:ea typeface="+mn-ea"/>
                <a:cs typeface="+mn-cs"/>
              </a:rPr>
              <a:t>entro del periodo comprendido entre el 1° de agosto al 3 de diciembre de 2026, la Cámara de Comercio de Barranquilla dispondrá de una persona para atender adecuadamente las consultas que se formulen en relación con el proceso electoral de Junta Directiva y Revisor Fiscal, de forma  personal, </a:t>
            </a:r>
            <a:r>
              <a:rPr kumimoji="0" lang="es-MX" sz="1600" b="0" i="1" u="none" strike="noStrike" kern="1200" cap="none" spc="0" normalizeH="0" baseline="0" noProof="0" dirty="0">
                <a:ln>
                  <a:noFill/>
                </a:ln>
                <a:solidFill>
                  <a:prstClr val="black"/>
                </a:solidFill>
                <a:effectLst/>
                <a:uLnTx/>
                <a:uFillTx/>
                <a:latin typeface="Calibri Light"/>
                <a:ea typeface="+mn-ea"/>
                <a:cs typeface="+mn-cs"/>
              </a:rPr>
              <a:t>en la Sede Aduana (Vía 40 No. 36 – 135) en la ciudad de Barranquilla, Colombia y de manera </a:t>
            </a:r>
            <a:r>
              <a:rPr kumimoji="0" lang="es-MX" sz="1600" b="0" i="1" u="none" strike="noStrike" kern="1200" cap="none" spc="0" normalizeH="0" baseline="0" noProof="0" dirty="0" err="1">
                <a:ln>
                  <a:noFill/>
                </a:ln>
                <a:solidFill>
                  <a:prstClr val="black"/>
                </a:solidFill>
                <a:effectLst/>
                <a:uLnTx/>
                <a:uFillTx/>
                <a:latin typeface="Calibri Light"/>
                <a:ea typeface="+mn-ea"/>
                <a:cs typeface="+mn-cs"/>
              </a:rPr>
              <a:t>virtua</a:t>
            </a:r>
            <a:r>
              <a:rPr lang="es-MX" sz="1600" i="1" dirty="0">
                <a:solidFill>
                  <a:prstClr val="black"/>
                </a:solidFill>
                <a:latin typeface="Calibri Light"/>
              </a:rPr>
              <a:t>l en los correos </a:t>
            </a:r>
            <a:r>
              <a:rPr lang="es-ES" sz="1600" i="1" dirty="0">
                <a:solidFill>
                  <a:prstClr val="black"/>
                </a:solidFill>
                <a:latin typeface="Calibri Light"/>
              </a:rPr>
              <a:t>electrónicos agarcia@camarabaq.org.co y/o ljuliao@camarabaq.org.co</a:t>
            </a:r>
            <a:r>
              <a:rPr kumimoji="0" lang="es-MX" sz="1600" b="0" i="1" u="none" strike="noStrike" kern="1200" cap="none" spc="0" normalizeH="0" baseline="0" noProof="0" dirty="0">
                <a:ln>
                  <a:noFill/>
                </a:ln>
                <a:solidFill>
                  <a:prstClr val="black"/>
                </a:solidFill>
                <a:effectLst/>
                <a:uLnTx/>
                <a:uFillTx/>
                <a:latin typeface="Calibri Light"/>
                <a:ea typeface="+mn-ea"/>
                <a:cs typeface="+mn-cs"/>
              </a:rPr>
              <a:t>. </a:t>
            </a:r>
            <a:endParaRPr kumimoji="0" lang="es-CO" sz="1600" b="0" i="1" u="none" strike="noStrike" kern="1200" cap="none" spc="0" normalizeH="0" baseline="0" noProof="0" dirty="0">
              <a:ln>
                <a:noFill/>
              </a:ln>
              <a:solidFill>
                <a:prstClr val="black"/>
              </a:solidFill>
              <a:effectLst/>
              <a:uLnTx/>
              <a:uFillTx/>
              <a:latin typeface="Calibri Light"/>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1600" b="0" i="1" u="none" strike="noStrike" kern="1200" cap="none" spc="0" normalizeH="0" baseline="0" noProof="0" dirty="0">
              <a:ln>
                <a:noFill/>
              </a:ln>
              <a:solidFill>
                <a:prstClr val="black"/>
              </a:solidFill>
              <a:effectLst/>
              <a:uLnTx/>
              <a:uFillTx/>
              <a:latin typeface="Calibri Light"/>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1600" b="0" i="1" u="none" strike="noStrike" kern="1200" cap="none" spc="0" normalizeH="0" baseline="0" noProof="0" dirty="0">
                <a:ln>
                  <a:noFill/>
                </a:ln>
                <a:solidFill>
                  <a:prstClr val="black"/>
                </a:solidFill>
                <a:effectLst/>
                <a:uLnTx/>
                <a:uFillTx/>
                <a:latin typeface="Calibri Light"/>
                <a:ea typeface="+mn-ea"/>
                <a:cs typeface="+mn-cs"/>
              </a:rPr>
              <a:t>Para mayor información puede comunicarse al número de teléfono 605 330-3700, </a:t>
            </a:r>
            <a:r>
              <a:rPr kumimoji="0" lang="es-ES" sz="1600" b="0" i="1" u="none" strike="noStrike" kern="1200" cap="none" spc="0" normalizeH="0" baseline="0" noProof="0" dirty="0">
                <a:ln>
                  <a:noFill/>
                </a:ln>
                <a:solidFill>
                  <a:prstClr val="black"/>
                </a:solidFill>
                <a:effectLst/>
                <a:uLnTx/>
                <a:uFillTx/>
                <a:latin typeface="Calibri Light"/>
                <a:ea typeface="+mn-ea"/>
                <a:cs typeface="+mn-cs"/>
              </a:rPr>
              <a:t>escribirnos al correo electrónico </a:t>
            </a:r>
            <a:r>
              <a:rPr kumimoji="0" lang="es-ES" sz="1600" b="0" i="1" u="none" strike="noStrike" kern="1200" cap="none" spc="0" normalizeH="0" baseline="0" noProof="0" dirty="0">
                <a:ln>
                  <a:noFill/>
                </a:ln>
                <a:solidFill>
                  <a:prstClr val="black"/>
                </a:solidFill>
                <a:effectLst/>
                <a:uLnTx/>
                <a:uFillTx/>
                <a:latin typeface="Calibri Light"/>
                <a:ea typeface="+mn-ea"/>
                <a:cs typeface="+mn-cs"/>
                <a:hlinkClick r:id="rId3"/>
              </a:rPr>
              <a:t>comunica@camarabaq.org.co</a:t>
            </a:r>
            <a:r>
              <a:rPr kumimoji="0" lang="es-ES" sz="1600" b="0" i="1" u="none" strike="noStrike" kern="1200" cap="none" spc="0" normalizeH="0" baseline="0" noProof="0" dirty="0">
                <a:ln>
                  <a:noFill/>
                </a:ln>
                <a:solidFill>
                  <a:prstClr val="black"/>
                </a:solidFill>
                <a:effectLst/>
                <a:uLnTx/>
                <a:uFillTx/>
                <a:latin typeface="Calibri Light"/>
                <a:ea typeface="+mn-ea"/>
                <a:cs typeface="+mn-cs"/>
              </a:rPr>
              <a:t> o consultar nuestra página web </a:t>
            </a:r>
            <a:r>
              <a:rPr kumimoji="0" lang="es-ES" sz="1600" b="0" i="1" u="none" strike="noStrike" kern="1200" cap="none" spc="0" normalizeH="0" baseline="0" noProof="0" dirty="0">
                <a:ln>
                  <a:noFill/>
                </a:ln>
                <a:solidFill>
                  <a:prstClr val="black"/>
                </a:solidFill>
                <a:effectLst/>
                <a:uLnTx/>
                <a:uFillTx/>
                <a:latin typeface="Calibri Light"/>
                <a:ea typeface="+mn-ea"/>
                <a:cs typeface="+mn-cs"/>
                <a:hlinkClick r:id="rId4"/>
              </a:rPr>
              <a:t>www.camarabaq.org.co</a:t>
            </a:r>
            <a:r>
              <a:rPr kumimoji="0" lang="es-ES" sz="1600" b="0" i="1" u="none" strike="noStrike" kern="1200" cap="none" spc="0" normalizeH="0" baseline="0" noProof="0" dirty="0">
                <a:ln>
                  <a:noFill/>
                </a:ln>
                <a:solidFill>
                  <a:prstClr val="black"/>
                </a:solidFill>
                <a:effectLst/>
                <a:uLnTx/>
                <a:uFillTx/>
                <a:latin typeface="Calibri Light"/>
                <a:ea typeface="+mn-ea"/>
                <a:cs typeface="+mn-cs"/>
              </a:rPr>
              <a:t> </a:t>
            </a:r>
            <a:endParaRPr kumimoji="0" lang="es-MX" sz="1600" b="0" i="1" u="none" strike="noStrike" kern="1200" cap="none" spc="0" normalizeH="0" baseline="0" noProof="0" dirty="0">
              <a:ln>
                <a:noFill/>
              </a:ln>
              <a:solidFill>
                <a:prstClr val="black"/>
              </a:solidFill>
              <a:effectLst/>
              <a:uLnTx/>
              <a:uFillTx/>
              <a:latin typeface="Calibri Light"/>
              <a:ea typeface="+mn-ea"/>
              <a:cs typeface="+mn-cs"/>
            </a:endParaRPr>
          </a:p>
          <a:p>
            <a:pPr marL="0" marR="0" lvl="0" indent="0" algn="ctr" defTabSz="457200" rtl="0" eaLnBrk="1" fontAlgn="auto" latinLnBrk="0" hangingPunct="1">
              <a:lnSpc>
                <a:spcPct val="115000"/>
              </a:lnSpc>
              <a:spcBef>
                <a:spcPts val="0"/>
              </a:spcBef>
              <a:spcAft>
                <a:spcPts val="0"/>
              </a:spcAft>
              <a:buClrTx/>
              <a:buSzTx/>
              <a:buFontTx/>
              <a:buNone/>
              <a:tabLst/>
              <a:defRPr/>
            </a:pPr>
            <a:endParaRPr kumimoji="0" lang="es-MX" sz="1600" b="1" i="1" u="none" strike="noStrike" kern="1200" cap="none" spc="0" normalizeH="0" baseline="0" noProof="0" dirty="0">
              <a:ln>
                <a:noFill/>
              </a:ln>
              <a:solidFill>
                <a:prstClr val="black"/>
              </a:solidFill>
              <a:effectLst/>
              <a:uLnTx/>
              <a:uFillTx/>
              <a:latin typeface="Calibri Light"/>
              <a:ea typeface="+mn-ea"/>
              <a:cs typeface="+mn-cs"/>
            </a:endParaRPr>
          </a:p>
        </p:txBody>
      </p:sp>
      <p:pic>
        <p:nvPicPr>
          <p:cNvPr id="3" name="Gráfico 2" descr="Portapapeles parcialmente tachado con relleno sólido">
            <a:extLst>
              <a:ext uri="{FF2B5EF4-FFF2-40B4-BE49-F238E27FC236}">
                <a16:creationId xmlns:a16="http://schemas.microsoft.com/office/drawing/2014/main" id="{58E34F52-B686-ADDB-6D5D-2AD7ADDDEAB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1691" y="3013564"/>
            <a:ext cx="724091" cy="724091"/>
          </a:xfrm>
          <a:prstGeom prst="rect">
            <a:avLst/>
          </a:prstGeom>
        </p:spPr>
      </p:pic>
      <p:pic>
        <p:nvPicPr>
          <p:cNvPr id="7" name="Gráfico 6" descr="megáfono1 con relleno sólido">
            <a:extLst>
              <a:ext uri="{FF2B5EF4-FFF2-40B4-BE49-F238E27FC236}">
                <a16:creationId xmlns:a16="http://schemas.microsoft.com/office/drawing/2014/main" id="{378A574B-CF5F-B05A-4805-E15D23EABA3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3204" y="1482367"/>
            <a:ext cx="729430" cy="729430"/>
          </a:xfrm>
          <a:prstGeom prst="rect">
            <a:avLst/>
          </a:prstGeom>
        </p:spPr>
      </p:pic>
      <p:pic>
        <p:nvPicPr>
          <p:cNvPr id="9" name="Gráfico 8" descr="Pluma de caligrafía con relleno sólido">
            <a:extLst>
              <a:ext uri="{FF2B5EF4-FFF2-40B4-BE49-F238E27FC236}">
                <a16:creationId xmlns:a16="http://schemas.microsoft.com/office/drawing/2014/main" id="{2AF3FA66-35FE-0104-A90E-E908A2608C6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93618" y="1439101"/>
            <a:ext cx="580059" cy="580059"/>
          </a:xfrm>
          <a:prstGeom prst="rect">
            <a:avLst/>
          </a:prstGeom>
        </p:spPr>
      </p:pic>
      <p:pic>
        <p:nvPicPr>
          <p:cNvPr id="4" name="Imagen 3">
            <a:extLst>
              <a:ext uri="{FF2B5EF4-FFF2-40B4-BE49-F238E27FC236}">
                <a16:creationId xmlns:a16="http://schemas.microsoft.com/office/drawing/2014/main" id="{1A41A4F8-B30C-01BB-E8E7-4A7BDAB915D8}"/>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9247584" y="212570"/>
            <a:ext cx="4468416" cy="964405"/>
          </a:xfrm>
          <a:prstGeom prst="rect">
            <a:avLst/>
          </a:prstGeom>
        </p:spPr>
      </p:pic>
    </p:spTree>
    <p:extLst>
      <p:ext uri="{BB962C8B-B14F-4D97-AF65-F5344CB8AC3E}">
        <p14:creationId xmlns:p14="http://schemas.microsoft.com/office/powerpoint/2010/main" val="36991653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sp>
        <p:nvSpPr>
          <p:cNvPr id="12" name="Rectángulo 11">
            <a:extLst>
              <a:ext uri="{FF2B5EF4-FFF2-40B4-BE49-F238E27FC236}">
                <a16:creationId xmlns:a16="http://schemas.microsoft.com/office/drawing/2014/main" id="{F632F5F8-6BDF-41D9-BB84-949A693796EE}"/>
              </a:ext>
            </a:extLst>
          </p:cNvPr>
          <p:cNvSpPr/>
          <p:nvPr/>
        </p:nvSpPr>
        <p:spPr>
          <a:xfrm>
            <a:off x="638708" y="252260"/>
            <a:ext cx="1750800" cy="1200329"/>
          </a:xfrm>
          <a:prstGeom prst="rect">
            <a:avLst/>
          </a:prstGeom>
        </p:spPr>
        <p:txBody>
          <a:bodyPr wrap="none">
            <a:spAutoFit/>
          </a:bodyPr>
          <a:lstStyle/>
          <a:p>
            <a:r>
              <a:rPr lang="es-MX" sz="7200" b="1" dirty="0">
                <a:solidFill>
                  <a:srgbClr val="006AB8"/>
                </a:solidFill>
                <a:ea typeface="Calibri" panose="020F0502020204030204" pitchFamily="34" charset="0"/>
                <a:cs typeface="Segoe UI" panose="020B0502040204020203" pitchFamily="34" charset="0"/>
              </a:rPr>
              <a:t>A</a:t>
            </a:r>
            <a:r>
              <a:rPr lang="es-MX" sz="7200" b="1" dirty="0">
                <a:solidFill>
                  <a:schemeClr val="bg2">
                    <a:lumMod val="25000"/>
                  </a:schemeClr>
                </a:solidFill>
                <a:ea typeface="Calibri" panose="020F0502020204030204" pitchFamily="34" charset="0"/>
                <a:cs typeface="Segoe UI" panose="020B0502040204020203" pitchFamily="34" charset="0"/>
              </a:rPr>
              <a:t>B</a:t>
            </a:r>
            <a:r>
              <a:rPr lang="es-MX" sz="7200" b="1" dirty="0">
                <a:solidFill>
                  <a:srgbClr val="006AB8"/>
                </a:solidFill>
                <a:ea typeface="Calibri" panose="020F0502020204030204" pitchFamily="34" charset="0"/>
                <a:cs typeface="Segoe UI" panose="020B0502040204020203" pitchFamily="34" charset="0"/>
              </a:rPr>
              <a:t>C</a:t>
            </a:r>
            <a:endParaRPr lang="en-US" sz="7200" dirty="0"/>
          </a:p>
        </p:txBody>
      </p:sp>
      <p:sp>
        <p:nvSpPr>
          <p:cNvPr id="13" name="Rectángulo 12">
            <a:extLst>
              <a:ext uri="{FF2B5EF4-FFF2-40B4-BE49-F238E27FC236}">
                <a16:creationId xmlns:a16="http://schemas.microsoft.com/office/drawing/2014/main" id="{3CD889B3-0099-4466-8FC1-E5735BE21F76}"/>
              </a:ext>
            </a:extLst>
          </p:cNvPr>
          <p:cNvSpPr/>
          <p:nvPr/>
        </p:nvSpPr>
        <p:spPr>
          <a:xfrm>
            <a:off x="2391070" y="464634"/>
            <a:ext cx="4669025" cy="729430"/>
          </a:xfrm>
          <a:prstGeom prst="rect">
            <a:avLst/>
          </a:prstGeom>
        </p:spPr>
        <p:txBody>
          <a:bodyPr wrap="square">
            <a:spAutoFit/>
          </a:bodyPr>
          <a:lstStyle/>
          <a:p>
            <a:pPr algn="just">
              <a:lnSpc>
                <a:spcPct val="115000"/>
              </a:lnSpc>
              <a:spcAft>
                <a:spcPts val="1000"/>
              </a:spcAft>
            </a:pPr>
            <a:r>
              <a:rPr lang="es-MX" b="1" i="1" dirty="0">
                <a:solidFill>
                  <a:schemeClr val="accent5">
                    <a:lumMod val="75000"/>
                  </a:schemeClr>
                </a:solidFill>
                <a:ea typeface="Calibri" panose="020F0502020204030204" pitchFamily="34" charset="0"/>
                <a:cs typeface="Segoe UI" panose="020B0502040204020203" pitchFamily="34" charset="0"/>
              </a:rPr>
              <a:t>ELECCIONES REVISOR FISCAL CÁMARA DE COMERCIO DE </a:t>
            </a:r>
            <a:r>
              <a:rPr lang="es-MX" b="1" i="1">
                <a:solidFill>
                  <a:schemeClr val="accent5">
                    <a:lumMod val="75000"/>
                  </a:schemeClr>
                </a:solidFill>
                <a:ea typeface="Calibri" panose="020F0502020204030204" pitchFamily="34" charset="0"/>
                <a:cs typeface="Segoe UI" panose="020B0502040204020203" pitchFamily="34" charset="0"/>
              </a:rPr>
              <a:t>BARRANQUILLA 2027-2030</a:t>
            </a:r>
            <a:endParaRPr lang="en-US" b="1" i="1" dirty="0">
              <a:solidFill>
                <a:schemeClr val="accent5">
                  <a:lumMod val="75000"/>
                </a:schemeClr>
              </a:solidFill>
              <a:ea typeface="Calibri" panose="020F0502020204030204" pitchFamily="34" charset="0"/>
              <a:cs typeface="Segoe UI" panose="020B0502040204020203" pitchFamily="34" charset="0"/>
            </a:endParaRPr>
          </a:p>
        </p:txBody>
      </p:sp>
      <p:cxnSp>
        <p:nvCxnSpPr>
          <p:cNvPr id="16" name="Conector recto 15">
            <a:extLst>
              <a:ext uri="{FF2B5EF4-FFF2-40B4-BE49-F238E27FC236}">
                <a16:creationId xmlns:a16="http://schemas.microsoft.com/office/drawing/2014/main" id="{E67CB149-1082-4893-BC79-C041A590A034}"/>
              </a:ext>
            </a:extLst>
          </p:cNvPr>
          <p:cNvCxnSpPr>
            <a:cxnSpLocks/>
          </p:cNvCxnSpPr>
          <p:nvPr/>
        </p:nvCxnSpPr>
        <p:spPr>
          <a:xfrm>
            <a:off x="698355" y="1176975"/>
            <a:ext cx="5849239" cy="0"/>
          </a:xfrm>
          <a:prstGeom prst="line">
            <a:avLst/>
          </a:prstGeom>
        </p:spPr>
        <p:style>
          <a:lnRef idx="1">
            <a:schemeClr val="accent1"/>
          </a:lnRef>
          <a:fillRef idx="0">
            <a:schemeClr val="accent1"/>
          </a:fillRef>
          <a:effectRef idx="0">
            <a:schemeClr val="accent1"/>
          </a:effectRef>
          <a:fontRef idx="minor">
            <a:schemeClr val="tx1"/>
          </a:fontRef>
        </p:style>
      </p:cxnSp>
      <p:sp>
        <p:nvSpPr>
          <p:cNvPr id="21" name="7 CuadroTexto">
            <a:extLst>
              <a:ext uri="{FF2B5EF4-FFF2-40B4-BE49-F238E27FC236}">
                <a16:creationId xmlns:a16="http://schemas.microsoft.com/office/drawing/2014/main" id="{FC527BBE-D46A-B67E-EF2B-D89F07066983}"/>
              </a:ext>
            </a:extLst>
          </p:cNvPr>
          <p:cNvSpPr txBox="1"/>
          <p:nvPr/>
        </p:nvSpPr>
        <p:spPr>
          <a:xfrm>
            <a:off x="1085850" y="4595718"/>
            <a:ext cx="5051709" cy="338554"/>
          </a:xfrm>
          <a:prstGeom prst="rect">
            <a:avLst/>
          </a:prstGeom>
          <a:noFill/>
        </p:spPr>
        <p:txBody>
          <a:bodyPr wrap="square" rtlCol="0">
            <a:spAutoFit/>
          </a:bodyPr>
          <a:lstStyle/>
          <a:p>
            <a:r>
              <a:rPr lang="es-CO" sz="1600" b="1" i="1" dirty="0">
                <a:solidFill>
                  <a:srgbClr val="006AB8"/>
                </a:solidFill>
                <a:latin typeface="+mj-lt"/>
                <a:cs typeface="Segoe UI" panose="020B0502040204020203" pitchFamily="34" charset="0"/>
              </a:rPr>
              <a:t>PERFIL DEL REVISOR FISCAL DE LAS CÁMARAS DE COMERCIO </a:t>
            </a:r>
          </a:p>
        </p:txBody>
      </p:sp>
      <p:sp>
        <p:nvSpPr>
          <p:cNvPr id="22" name="8 Rectángulo">
            <a:extLst>
              <a:ext uri="{FF2B5EF4-FFF2-40B4-BE49-F238E27FC236}">
                <a16:creationId xmlns:a16="http://schemas.microsoft.com/office/drawing/2014/main" id="{ACB235EC-821E-8C83-D5A3-E182C81070C7}"/>
              </a:ext>
            </a:extLst>
          </p:cNvPr>
          <p:cNvSpPr/>
          <p:nvPr/>
        </p:nvSpPr>
        <p:spPr>
          <a:xfrm>
            <a:off x="1085850" y="5053069"/>
            <a:ext cx="5051708" cy="2462213"/>
          </a:xfrm>
          <a:prstGeom prst="rect">
            <a:avLst/>
          </a:prstGeom>
        </p:spPr>
        <p:txBody>
          <a:bodyPr wrap="square">
            <a:spAutoFit/>
          </a:bodyPr>
          <a:lstStyle/>
          <a:p>
            <a:pPr marL="342900" indent="-342900" algn="just">
              <a:buAutoNum type="alphaUcParenR"/>
            </a:pPr>
            <a:r>
              <a:rPr lang="es-ES" sz="1400" i="1" dirty="0">
                <a:latin typeface="+mj-lt"/>
              </a:rPr>
              <a:t>Tener conocimiento y experiencia como auditor externo. </a:t>
            </a:r>
          </a:p>
          <a:p>
            <a:pPr marL="342900" indent="-342900" algn="just">
              <a:buAutoNum type="alphaUcParenR"/>
            </a:pPr>
            <a:r>
              <a:rPr lang="es-ES" sz="1400" i="1" dirty="0">
                <a:latin typeface="+mj-lt"/>
              </a:rPr>
              <a:t>Actualización en la nueva normatividad </a:t>
            </a:r>
          </a:p>
          <a:p>
            <a:pPr marL="342900" indent="-342900" algn="just">
              <a:buAutoNum type="alphaUcParenR"/>
            </a:pPr>
            <a:r>
              <a:rPr lang="es-ES" sz="1400" i="1" dirty="0">
                <a:latin typeface="+mj-lt"/>
              </a:rPr>
              <a:t>Aplicación de la Normas de control de Calidad NICC1 y Normas Internacionales de Auditoría de Aseguramiento -NIAS-. </a:t>
            </a:r>
          </a:p>
          <a:p>
            <a:pPr marL="342900" indent="-342900" algn="just">
              <a:buAutoNum type="alphaUcParenR"/>
            </a:pPr>
            <a:r>
              <a:rPr lang="es-ES" sz="1400" i="1" dirty="0">
                <a:latin typeface="+mj-lt"/>
              </a:rPr>
              <a:t>Conocimiento en el funcionamiento y evaluación del control interno. </a:t>
            </a:r>
          </a:p>
          <a:p>
            <a:pPr marL="342900" indent="-342900" algn="just">
              <a:buAutoNum type="alphaUcParenR"/>
            </a:pPr>
            <a:r>
              <a:rPr lang="es-ES" sz="1400" i="1" dirty="0">
                <a:latin typeface="+mj-lt"/>
              </a:rPr>
              <a:t>Conocer el modelo de negocio de la Cámara de Comercio.</a:t>
            </a:r>
          </a:p>
          <a:p>
            <a:pPr marL="342900" indent="-342900" algn="just">
              <a:buAutoNum type="alphaUcParenR"/>
            </a:pPr>
            <a:r>
              <a:rPr lang="es-ES" sz="1400" i="1" dirty="0">
                <a:latin typeface="+mj-lt"/>
              </a:rPr>
              <a:t>Los demás requisitos que la Junta Directiva de esta Entidad, fije como requisitos y condiciones mínimas para postularse que serán publicadas durante el mes de septiembre de acuerdo con la Ley.</a:t>
            </a:r>
          </a:p>
        </p:txBody>
      </p:sp>
      <p:sp>
        <p:nvSpPr>
          <p:cNvPr id="23" name="9 CuadroTexto">
            <a:extLst>
              <a:ext uri="{FF2B5EF4-FFF2-40B4-BE49-F238E27FC236}">
                <a16:creationId xmlns:a16="http://schemas.microsoft.com/office/drawing/2014/main" id="{BB7801CB-052B-8418-9392-AFE45552FC63}"/>
              </a:ext>
            </a:extLst>
          </p:cNvPr>
          <p:cNvSpPr txBox="1"/>
          <p:nvPr/>
        </p:nvSpPr>
        <p:spPr>
          <a:xfrm>
            <a:off x="7578442" y="5534512"/>
            <a:ext cx="5625835" cy="338554"/>
          </a:xfrm>
          <a:prstGeom prst="rect">
            <a:avLst/>
          </a:prstGeom>
          <a:noFill/>
        </p:spPr>
        <p:txBody>
          <a:bodyPr wrap="square">
            <a:spAutoFit/>
          </a:bodyPr>
          <a:lstStyle>
            <a:defPPr>
              <a:defRPr lang="en-US"/>
            </a:defPPr>
            <a:lvl1pPr algn="ctr">
              <a:defRPr sz="1600" b="1" i="1">
                <a:solidFill>
                  <a:srgbClr val="006AB8"/>
                </a:solidFill>
                <a:latin typeface="Calibri Light (Títulos)"/>
                <a:cs typeface="Segoe UI" panose="020B0502040204020203" pitchFamily="34" charset="0"/>
              </a:defRPr>
            </a:lvl1pPr>
          </a:lstStyle>
          <a:p>
            <a:r>
              <a:rPr lang="es-CO" dirty="0"/>
              <a:t>PUBLICIDAD DEL PROCESO ELECTORAL DE REVISOR FISCAL</a:t>
            </a:r>
          </a:p>
        </p:txBody>
      </p:sp>
      <p:sp>
        <p:nvSpPr>
          <p:cNvPr id="24" name="10 Rectángulo">
            <a:extLst>
              <a:ext uri="{FF2B5EF4-FFF2-40B4-BE49-F238E27FC236}">
                <a16:creationId xmlns:a16="http://schemas.microsoft.com/office/drawing/2014/main" id="{E19F730A-9B45-6BE9-CBF3-B9B81CEA9A5D}"/>
              </a:ext>
            </a:extLst>
          </p:cNvPr>
          <p:cNvSpPr/>
          <p:nvPr/>
        </p:nvSpPr>
        <p:spPr>
          <a:xfrm>
            <a:off x="7578442" y="5987367"/>
            <a:ext cx="5051707" cy="2246769"/>
          </a:xfrm>
          <a:prstGeom prst="rect">
            <a:avLst/>
          </a:prstGeom>
        </p:spPr>
        <p:txBody>
          <a:bodyPr wrap="square">
            <a:spAutoFit/>
          </a:bodyPr>
          <a:lstStyle/>
          <a:p>
            <a:pPr algn="just"/>
            <a:r>
              <a:rPr lang="es-ES" sz="1400" i="1" dirty="0">
                <a:latin typeface="+mj-lt"/>
              </a:rPr>
              <a:t>El Representante Legal de la Cámara de Comercio de Barranquilla  publicará al menos una vez durante el mes de septiembre, por los mismos medios de publicidad de las elecciones de Junta Directiva, un aviso de invitación a todas las persona naturales o jurídicas interesadas en asumir la revisoría fiscal de la entidad. </a:t>
            </a:r>
          </a:p>
          <a:p>
            <a:pPr algn="just"/>
            <a:endParaRPr lang="es-ES" sz="1400" i="1" dirty="0">
              <a:latin typeface="+mj-lt"/>
            </a:endParaRPr>
          </a:p>
          <a:p>
            <a:pPr algn="just"/>
            <a:r>
              <a:rPr lang="es-ES" sz="1400" i="1">
                <a:latin typeface="+mj-lt"/>
              </a:rPr>
              <a:t>La </a:t>
            </a:r>
            <a:r>
              <a:rPr lang="es-ES" sz="1400" i="1" dirty="0">
                <a:latin typeface="+mj-lt"/>
              </a:rPr>
              <a:t>lista de candidatos que cumplan con los requisitos será publicada por una vez en la primera quincena del mes de noviembre, en los mismos medios de publicidad señalados para la elección de Junta Directiva. </a:t>
            </a:r>
            <a:endParaRPr lang="es-CO" sz="1400" i="1" dirty="0">
              <a:latin typeface="+mj-lt"/>
            </a:endParaRPr>
          </a:p>
        </p:txBody>
      </p:sp>
      <p:sp>
        <p:nvSpPr>
          <p:cNvPr id="25" name="Rectángulo 21">
            <a:extLst>
              <a:ext uri="{FF2B5EF4-FFF2-40B4-BE49-F238E27FC236}">
                <a16:creationId xmlns:a16="http://schemas.microsoft.com/office/drawing/2014/main" id="{26EAF690-8146-20EF-7958-916CBC3E36A6}"/>
              </a:ext>
            </a:extLst>
          </p:cNvPr>
          <p:cNvSpPr/>
          <p:nvPr/>
        </p:nvSpPr>
        <p:spPr>
          <a:xfrm>
            <a:off x="1085851" y="2518678"/>
            <a:ext cx="5051708" cy="358816"/>
          </a:xfrm>
          <a:prstGeom prst="rect">
            <a:avLst/>
          </a:prstGeom>
        </p:spPr>
        <p:txBody>
          <a:bodyPr wrap="square">
            <a:spAutoFit/>
          </a:bodyPr>
          <a:lstStyle/>
          <a:p>
            <a:pPr lvl="0" algn="just">
              <a:lnSpc>
                <a:spcPct val="115000"/>
              </a:lnSpc>
              <a:spcAft>
                <a:spcPts val="0"/>
              </a:spcAft>
            </a:pPr>
            <a:r>
              <a:rPr lang="es-MX" sz="1600" b="1" i="1" dirty="0">
                <a:solidFill>
                  <a:srgbClr val="006AB8"/>
                </a:solidFill>
                <a:latin typeface="+mj-lt"/>
                <a:cs typeface="Segoe UI" panose="020B0502040204020203" pitchFamily="34" charset="0"/>
              </a:rPr>
              <a:t>¿CUÁNDO SON LAS ELECCIONES DE REVISOR FISCAL?</a:t>
            </a:r>
            <a:endParaRPr lang="en-US" sz="1600" b="1" i="1" dirty="0">
              <a:solidFill>
                <a:srgbClr val="006AB8"/>
              </a:solidFill>
              <a:latin typeface="+mj-lt"/>
              <a:cs typeface="Segoe UI" panose="020B0502040204020203" pitchFamily="34" charset="0"/>
            </a:endParaRPr>
          </a:p>
        </p:txBody>
      </p:sp>
      <p:sp>
        <p:nvSpPr>
          <p:cNvPr id="26" name="Rectángulo 23">
            <a:extLst>
              <a:ext uri="{FF2B5EF4-FFF2-40B4-BE49-F238E27FC236}">
                <a16:creationId xmlns:a16="http://schemas.microsoft.com/office/drawing/2014/main" id="{A77D348C-133F-CC7D-A03A-7760E58B0A84}"/>
              </a:ext>
            </a:extLst>
          </p:cNvPr>
          <p:cNvSpPr/>
          <p:nvPr/>
        </p:nvSpPr>
        <p:spPr>
          <a:xfrm>
            <a:off x="1085850" y="3185965"/>
            <a:ext cx="5051707" cy="1169551"/>
          </a:xfrm>
          <a:prstGeom prst="rect">
            <a:avLst/>
          </a:prstGeom>
        </p:spPr>
        <p:txBody>
          <a:bodyPr wrap="square">
            <a:spAutoFit/>
          </a:bodyPr>
          <a:lstStyle/>
          <a:p>
            <a:pPr algn="just"/>
            <a:r>
              <a:rPr lang="es-MX" sz="1400" i="1" dirty="0">
                <a:latin typeface="+mj-lt"/>
                <a:cs typeface="Segoe UI" panose="020B0502040204020203" pitchFamily="34" charset="0"/>
              </a:rPr>
              <a:t>Las elecciones de revisor Fiscal de la Cámara de Comercio de Barranquilla se realizarán junto con las elecciones de su Junta Directiva, el día </a:t>
            </a:r>
            <a:r>
              <a:rPr lang="es-MX" sz="1400" i="1" u="sng" dirty="0">
                <a:latin typeface="+mj-lt"/>
                <a:cs typeface="Segoe UI" panose="020B0502040204020203" pitchFamily="34" charset="0"/>
              </a:rPr>
              <a:t>Jueves, 3 de diciembre de este año, en el horario de 8 am a 4 pm</a:t>
            </a:r>
            <a:r>
              <a:rPr lang="es-MX" sz="1400" u="sng" dirty="0"/>
              <a:t>, </a:t>
            </a:r>
            <a:r>
              <a:rPr lang="es-MX" sz="1400" dirty="0"/>
              <a:t>para un periodo de cuatro (4) años, pudiendo ser reelegido.</a:t>
            </a:r>
            <a:endParaRPr lang="en-US" sz="1400" dirty="0"/>
          </a:p>
        </p:txBody>
      </p:sp>
      <p:sp>
        <p:nvSpPr>
          <p:cNvPr id="27" name="15 CuadroTexto">
            <a:extLst>
              <a:ext uri="{FF2B5EF4-FFF2-40B4-BE49-F238E27FC236}">
                <a16:creationId xmlns:a16="http://schemas.microsoft.com/office/drawing/2014/main" id="{D582EB8D-148D-E815-A882-A65726D4516E}"/>
              </a:ext>
            </a:extLst>
          </p:cNvPr>
          <p:cNvSpPr txBox="1"/>
          <p:nvPr/>
        </p:nvSpPr>
        <p:spPr>
          <a:xfrm>
            <a:off x="1046078" y="1452589"/>
            <a:ext cx="11544300" cy="646331"/>
          </a:xfrm>
          <a:prstGeom prst="rect">
            <a:avLst/>
          </a:prstGeom>
          <a:noFill/>
        </p:spPr>
        <p:txBody>
          <a:bodyPr wrap="square" rtlCol="0">
            <a:spAutoFit/>
          </a:bodyPr>
          <a:lstStyle/>
          <a:p>
            <a:pPr algn="ctr"/>
            <a:r>
              <a:rPr lang="es-CO" b="1" i="1" dirty="0">
                <a:solidFill>
                  <a:schemeClr val="accent1">
                    <a:lumMod val="75000"/>
                  </a:schemeClr>
                </a:solidFill>
                <a:latin typeface="+mj-lt"/>
              </a:rPr>
              <a:t>Las Cámaras de Comercio tendrán un revisor fiscal, persona jurídica, con uno o varios suplentes, elegidos en la misma oportunidad de los miembros de la Junta Directiva.</a:t>
            </a:r>
          </a:p>
        </p:txBody>
      </p:sp>
      <p:sp>
        <p:nvSpPr>
          <p:cNvPr id="31" name="16 Rectángulo">
            <a:extLst>
              <a:ext uri="{FF2B5EF4-FFF2-40B4-BE49-F238E27FC236}">
                <a16:creationId xmlns:a16="http://schemas.microsoft.com/office/drawing/2014/main" id="{D39FC3FD-2139-10B7-33C6-AF7A3784DC5B}"/>
              </a:ext>
            </a:extLst>
          </p:cNvPr>
          <p:cNvSpPr/>
          <p:nvPr/>
        </p:nvSpPr>
        <p:spPr>
          <a:xfrm>
            <a:off x="7603755" y="3213140"/>
            <a:ext cx="5001079" cy="1600438"/>
          </a:xfrm>
          <a:prstGeom prst="rect">
            <a:avLst/>
          </a:prstGeom>
        </p:spPr>
        <p:txBody>
          <a:bodyPr wrap="square">
            <a:spAutoFit/>
          </a:bodyPr>
          <a:lstStyle/>
          <a:p>
            <a:pPr algn="just"/>
            <a:r>
              <a:rPr lang="es-CO" sz="1400" i="1" dirty="0">
                <a:latin typeface="Calibri Light (Títulos)"/>
                <a:cs typeface="Segoe UI" panose="020B0502040204020203" pitchFamily="34" charset="0"/>
              </a:rPr>
              <a:t>Los candidatos deberán inscribirse ante la Secretaría General de la Cámara de Comercio u oficina de Asuntos Legales ubicada en la Sede Aduana de la Cámara de Comercio de Barranquilla, </a:t>
            </a:r>
            <a:r>
              <a:rPr lang="es-ES" sz="1400" i="1" dirty="0">
                <a:latin typeface="Calibri Light (Títulos)"/>
              </a:rPr>
              <a:t>durante la primera quincena del mes de octubre, esto es </a:t>
            </a:r>
            <a:r>
              <a:rPr lang="es-CO" sz="1400" i="1" dirty="0">
                <a:latin typeface="Calibri Light (Títulos)"/>
                <a:cs typeface="Segoe UI" panose="020B0502040204020203" pitchFamily="34" charset="0"/>
              </a:rPr>
              <a:t>es decir entre el 1 al 15 de octubre del 2026.</a:t>
            </a:r>
          </a:p>
          <a:p>
            <a:pPr algn="just"/>
            <a:endParaRPr lang="es-CO" sz="1400" i="1" dirty="0">
              <a:latin typeface="Calibri Light (Títulos)"/>
              <a:cs typeface="Segoe UI" panose="020B0502040204020203" pitchFamily="34" charset="0"/>
            </a:endParaRPr>
          </a:p>
          <a:p>
            <a:pPr algn="just"/>
            <a:endParaRPr lang="es-CO" sz="1400" i="1" dirty="0">
              <a:latin typeface="Calibri Light (Títulos)"/>
              <a:cs typeface="Segoe UI" panose="020B0502040204020203" pitchFamily="34" charset="0"/>
            </a:endParaRPr>
          </a:p>
        </p:txBody>
      </p:sp>
      <p:sp>
        <p:nvSpPr>
          <p:cNvPr id="32" name="CuadroTexto 31">
            <a:extLst>
              <a:ext uri="{FF2B5EF4-FFF2-40B4-BE49-F238E27FC236}">
                <a16:creationId xmlns:a16="http://schemas.microsoft.com/office/drawing/2014/main" id="{FF6FE888-B0FB-72E2-4944-3E2D2E62BBAF}"/>
              </a:ext>
            </a:extLst>
          </p:cNvPr>
          <p:cNvSpPr txBox="1"/>
          <p:nvPr/>
        </p:nvSpPr>
        <p:spPr>
          <a:xfrm>
            <a:off x="7578443" y="2541082"/>
            <a:ext cx="5001080" cy="584775"/>
          </a:xfrm>
          <a:prstGeom prst="rect">
            <a:avLst/>
          </a:prstGeom>
          <a:noFill/>
        </p:spPr>
        <p:txBody>
          <a:bodyPr wrap="square">
            <a:spAutoFit/>
          </a:bodyPr>
          <a:lstStyle/>
          <a:p>
            <a:pPr algn="ctr"/>
            <a:r>
              <a:rPr lang="en-US" sz="1600" b="1" i="1" dirty="0">
                <a:solidFill>
                  <a:srgbClr val="006AB8"/>
                </a:solidFill>
                <a:latin typeface="Calibri Light (Títulos)"/>
                <a:cs typeface="Segoe UI" panose="020B0502040204020203" pitchFamily="34" charset="0"/>
              </a:rPr>
              <a:t>¿DÓNDE, CÓMO Y PLAZO MÁXIMO PARA INSCRIBIR  LOS CANDIDATOS A REVISOR FISCAL ?</a:t>
            </a:r>
          </a:p>
        </p:txBody>
      </p:sp>
      <p:pic>
        <p:nvPicPr>
          <p:cNvPr id="33" name="Gráfico 32" descr="megáfono1 con relleno sólido">
            <a:extLst>
              <a:ext uri="{FF2B5EF4-FFF2-40B4-BE49-F238E27FC236}">
                <a16:creationId xmlns:a16="http://schemas.microsoft.com/office/drawing/2014/main" id="{EA28E592-E839-83DA-69B9-9AF6B9E6E27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03455" y="5288450"/>
            <a:ext cx="834869" cy="834869"/>
          </a:xfrm>
          <a:prstGeom prst="rect">
            <a:avLst/>
          </a:prstGeom>
        </p:spPr>
      </p:pic>
      <p:pic>
        <p:nvPicPr>
          <p:cNvPr id="6" name="Gráfico 5" descr="Calendario mensual con relleno sólido">
            <a:extLst>
              <a:ext uri="{FF2B5EF4-FFF2-40B4-BE49-F238E27FC236}">
                <a16:creationId xmlns:a16="http://schemas.microsoft.com/office/drawing/2014/main" id="{E783DDCD-A22E-6D62-8A69-8329247EAF8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7047" y="2395639"/>
            <a:ext cx="729430" cy="729430"/>
          </a:xfrm>
          <a:prstGeom prst="rect">
            <a:avLst/>
          </a:prstGeom>
        </p:spPr>
      </p:pic>
      <p:pic>
        <p:nvPicPr>
          <p:cNvPr id="8" name="Gráfico 7" descr="Trabajadora de oficina con relleno sólido">
            <a:extLst>
              <a:ext uri="{FF2B5EF4-FFF2-40B4-BE49-F238E27FC236}">
                <a16:creationId xmlns:a16="http://schemas.microsoft.com/office/drawing/2014/main" id="{82B289D2-2CEE-7DE1-CE49-11D471A78DE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196" y="5367605"/>
            <a:ext cx="791972" cy="791972"/>
          </a:xfrm>
          <a:prstGeom prst="rect">
            <a:avLst/>
          </a:prstGeom>
        </p:spPr>
      </p:pic>
      <p:pic>
        <p:nvPicPr>
          <p:cNvPr id="10" name="Gráfico 9" descr="Trabajador de oficina con relleno sólido">
            <a:extLst>
              <a:ext uri="{FF2B5EF4-FFF2-40B4-BE49-F238E27FC236}">
                <a16:creationId xmlns:a16="http://schemas.microsoft.com/office/drawing/2014/main" id="{6CB33176-98D0-C28A-2B4F-FB4F32CFF0E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9467" y="4567245"/>
            <a:ext cx="791972" cy="791972"/>
          </a:xfrm>
          <a:prstGeom prst="rect">
            <a:avLst/>
          </a:prstGeom>
        </p:spPr>
      </p:pic>
      <p:cxnSp>
        <p:nvCxnSpPr>
          <p:cNvPr id="15" name="Conector recto 14">
            <a:extLst>
              <a:ext uri="{FF2B5EF4-FFF2-40B4-BE49-F238E27FC236}">
                <a16:creationId xmlns:a16="http://schemas.microsoft.com/office/drawing/2014/main" id="{DE007234-9EF8-8CD3-D96B-A965A4A73891}"/>
              </a:ext>
            </a:extLst>
          </p:cNvPr>
          <p:cNvCxnSpPr>
            <a:cxnSpLocks/>
          </p:cNvCxnSpPr>
          <p:nvPr/>
        </p:nvCxnSpPr>
        <p:spPr>
          <a:xfrm>
            <a:off x="445901" y="5438443"/>
            <a:ext cx="690576" cy="0"/>
          </a:xfrm>
          <a:prstGeom prst="line">
            <a:avLst/>
          </a:prstGeom>
          <a:ln>
            <a:solidFill>
              <a:schemeClr val="bg2">
                <a:lumMod val="75000"/>
              </a:schemeClr>
            </a:solidFill>
          </a:ln>
        </p:spPr>
        <p:style>
          <a:lnRef idx="3">
            <a:schemeClr val="accent1"/>
          </a:lnRef>
          <a:fillRef idx="0">
            <a:schemeClr val="accent1"/>
          </a:fillRef>
          <a:effectRef idx="2">
            <a:schemeClr val="accent1"/>
          </a:effectRef>
          <a:fontRef idx="minor">
            <a:schemeClr val="tx1"/>
          </a:fontRef>
        </p:style>
      </p:cxnSp>
      <p:pic>
        <p:nvPicPr>
          <p:cNvPr id="36" name="Gráfico 35" descr="Bandeja de entrada con relleno sólido">
            <a:extLst>
              <a:ext uri="{FF2B5EF4-FFF2-40B4-BE49-F238E27FC236}">
                <a16:creationId xmlns:a16="http://schemas.microsoft.com/office/drawing/2014/main" id="{3EFFC5F0-2BA7-E22B-8A29-3CF0C3F9E60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818228" y="2423974"/>
            <a:ext cx="825950" cy="825950"/>
          </a:xfrm>
          <a:prstGeom prst="rect">
            <a:avLst/>
          </a:prstGeom>
        </p:spPr>
      </p:pic>
      <p:pic>
        <p:nvPicPr>
          <p:cNvPr id="3" name="Imagen 2">
            <a:extLst>
              <a:ext uri="{FF2B5EF4-FFF2-40B4-BE49-F238E27FC236}">
                <a16:creationId xmlns:a16="http://schemas.microsoft.com/office/drawing/2014/main" id="{54B3558D-7DC6-2ED9-24D1-707A29811A04}"/>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9247584" y="212570"/>
            <a:ext cx="4468416" cy="964405"/>
          </a:xfrm>
          <a:prstGeom prst="rect">
            <a:avLst/>
          </a:prstGeom>
        </p:spPr>
      </p:pic>
    </p:spTree>
    <p:extLst>
      <p:ext uri="{BB962C8B-B14F-4D97-AF65-F5344CB8AC3E}">
        <p14:creationId xmlns:p14="http://schemas.microsoft.com/office/powerpoint/2010/main" val="2982835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sp>
        <p:nvSpPr>
          <p:cNvPr id="12" name="Rectángulo 11">
            <a:extLst>
              <a:ext uri="{FF2B5EF4-FFF2-40B4-BE49-F238E27FC236}">
                <a16:creationId xmlns:a16="http://schemas.microsoft.com/office/drawing/2014/main" id="{F632F5F8-6BDF-41D9-BB84-949A693796EE}"/>
              </a:ext>
            </a:extLst>
          </p:cNvPr>
          <p:cNvSpPr/>
          <p:nvPr/>
        </p:nvSpPr>
        <p:spPr>
          <a:xfrm>
            <a:off x="638708" y="252260"/>
            <a:ext cx="1750800" cy="1200329"/>
          </a:xfrm>
          <a:prstGeom prst="rect">
            <a:avLst/>
          </a:prstGeom>
        </p:spPr>
        <p:txBody>
          <a:bodyPr wrap="none">
            <a:spAutoFit/>
          </a:bodyPr>
          <a:lstStyle/>
          <a:p>
            <a:r>
              <a:rPr lang="es-MX" sz="7200" b="1" dirty="0">
                <a:solidFill>
                  <a:srgbClr val="006AB8"/>
                </a:solidFill>
                <a:ea typeface="Calibri" panose="020F0502020204030204" pitchFamily="34" charset="0"/>
                <a:cs typeface="Segoe UI" panose="020B0502040204020203" pitchFamily="34" charset="0"/>
              </a:rPr>
              <a:t>A</a:t>
            </a:r>
            <a:r>
              <a:rPr lang="es-MX" sz="7200" b="1" dirty="0">
                <a:solidFill>
                  <a:schemeClr val="bg2">
                    <a:lumMod val="25000"/>
                  </a:schemeClr>
                </a:solidFill>
                <a:ea typeface="Calibri" panose="020F0502020204030204" pitchFamily="34" charset="0"/>
                <a:cs typeface="Segoe UI" panose="020B0502040204020203" pitchFamily="34" charset="0"/>
              </a:rPr>
              <a:t>B</a:t>
            </a:r>
            <a:r>
              <a:rPr lang="es-MX" sz="7200" b="1" dirty="0">
                <a:solidFill>
                  <a:srgbClr val="006AB8"/>
                </a:solidFill>
                <a:ea typeface="Calibri" panose="020F0502020204030204" pitchFamily="34" charset="0"/>
                <a:cs typeface="Segoe UI" panose="020B0502040204020203" pitchFamily="34" charset="0"/>
              </a:rPr>
              <a:t>C</a:t>
            </a:r>
            <a:endParaRPr lang="en-US" sz="7200" dirty="0"/>
          </a:p>
        </p:txBody>
      </p:sp>
      <p:sp>
        <p:nvSpPr>
          <p:cNvPr id="13" name="Rectángulo 12">
            <a:extLst>
              <a:ext uri="{FF2B5EF4-FFF2-40B4-BE49-F238E27FC236}">
                <a16:creationId xmlns:a16="http://schemas.microsoft.com/office/drawing/2014/main" id="{3CD889B3-0099-4466-8FC1-E5735BE21F76}"/>
              </a:ext>
            </a:extLst>
          </p:cNvPr>
          <p:cNvSpPr/>
          <p:nvPr/>
        </p:nvSpPr>
        <p:spPr>
          <a:xfrm>
            <a:off x="2391070" y="464634"/>
            <a:ext cx="4669025" cy="729430"/>
          </a:xfrm>
          <a:prstGeom prst="rect">
            <a:avLst/>
          </a:prstGeom>
        </p:spPr>
        <p:txBody>
          <a:bodyPr wrap="square">
            <a:spAutoFit/>
          </a:bodyPr>
          <a:lstStyle/>
          <a:p>
            <a:pPr algn="just">
              <a:lnSpc>
                <a:spcPct val="115000"/>
              </a:lnSpc>
              <a:spcAft>
                <a:spcPts val="1000"/>
              </a:spcAft>
            </a:pPr>
            <a:r>
              <a:rPr lang="es-MX" b="1" i="1" dirty="0">
                <a:solidFill>
                  <a:schemeClr val="accent5">
                    <a:lumMod val="75000"/>
                  </a:schemeClr>
                </a:solidFill>
                <a:ea typeface="Calibri" panose="020F0502020204030204" pitchFamily="34" charset="0"/>
                <a:cs typeface="Segoe UI" panose="020B0502040204020203" pitchFamily="34" charset="0"/>
              </a:rPr>
              <a:t>ESCRUTINIO Y DECLARATORIA DE LA ELECCIÓN CÁMARA DE COMERCIO DE BARRANQUILLA 2027-2030</a:t>
            </a:r>
            <a:endParaRPr lang="en-US" b="1" i="1" dirty="0">
              <a:solidFill>
                <a:schemeClr val="accent5">
                  <a:lumMod val="75000"/>
                </a:schemeClr>
              </a:solidFill>
              <a:ea typeface="Calibri" panose="020F0502020204030204" pitchFamily="34" charset="0"/>
              <a:cs typeface="Segoe UI" panose="020B0502040204020203" pitchFamily="34" charset="0"/>
            </a:endParaRPr>
          </a:p>
        </p:txBody>
      </p:sp>
      <p:cxnSp>
        <p:nvCxnSpPr>
          <p:cNvPr id="16" name="Conector recto 15">
            <a:extLst>
              <a:ext uri="{FF2B5EF4-FFF2-40B4-BE49-F238E27FC236}">
                <a16:creationId xmlns:a16="http://schemas.microsoft.com/office/drawing/2014/main" id="{E67CB149-1082-4893-BC79-C041A590A034}"/>
              </a:ext>
            </a:extLst>
          </p:cNvPr>
          <p:cNvCxnSpPr>
            <a:cxnSpLocks/>
          </p:cNvCxnSpPr>
          <p:nvPr/>
        </p:nvCxnSpPr>
        <p:spPr>
          <a:xfrm>
            <a:off x="698355" y="1176975"/>
            <a:ext cx="5849239" cy="0"/>
          </a:xfrm>
          <a:prstGeom prst="line">
            <a:avLst/>
          </a:prstGeom>
        </p:spPr>
        <p:style>
          <a:lnRef idx="1">
            <a:schemeClr val="accent1"/>
          </a:lnRef>
          <a:fillRef idx="0">
            <a:schemeClr val="accent1"/>
          </a:fillRef>
          <a:effectRef idx="0">
            <a:schemeClr val="accent1"/>
          </a:effectRef>
          <a:fontRef idx="minor">
            <a:schemeClr val="tx1"/>
          </a:fontRef>
        </p:style>
      </p:cxnSp>
      <p:sp>
        <p:nvSpPr>
          <p:cNvPr id="21" name="7 CuadroTexto">
            <a:extLst>
              <a:ext uri="{FF2B5EF4-FFF2-40B4-BE49-F238E27FC236}">
                <a16:creationId xmlns:a16="http://schemas.microsoft.com/office/drawing/2014/main" id="{FC527BBE-D46A-B67E-EF2B-D89F07066983}"/>
              </a:ext>
            </a:extLst>
          </p:cNvPr>
          <p:cNvSpPr txBox="1"/>
          <p:nvPr/>
        </p:nvSpPr>
        <p:spPr>
          <a:xfrm>
            <a:off x="1085850" y="4595718"/>
            <a:ext cx="5051709" cy="338554"/>
          </a:xfrm>
          <a:prstGeom prst="rect">
            <a:avLst/>
          </a:prstGeom>
          <a:noFill/>
        </p:spPr>
        <p:txBody>
          <a:bodyPr wrap="square" rtlCol="0">
            <a:spAutoFit/>
          </a:bodyPr>
          <a:lstStyle/>
          <a:p>
            <a:r>
              <a:rPr lang="es-CO" sz="1600" b="1" i="1" dirty="0">
                <a:solidFill>
                  <a:srgbClr val="006AB8"/>
                </a:solidFill>
                <a:latin typeface="+mj-lt"/>
                <a:cs typeface="Segoe UI" panose="020B0502040204020203" pitchFamily="34" charset="0"/>
              </a:rPr>
              <a:t>¿QUÉ SIGUE DESPUÉS DEL ESCRUTINIO?</a:t>
            </a:r>
          </a:p>
        </p:txBody>
      </p:sp>
      <p:sp>
        <p:nvSpPr>
          <p:cNvPr id="22" name="8 Rectángulo">
            <a:extLst>
              <a:ext uri="{FF2B5EF4-FFF2-40B4-BE49-F238E27FC236}">
                <a16:creationId xmlns:a16="http://schemas.microsoft.com/office/drawing/2014/main" id="{ACB235EC-821E-8C83-D5A3-E182C81070C7}"/>
              </a:ext>
            </a:extLst>
          </p:cNvPr>
          <p:cNvSpPr/>
          <p:nvPr/>
        </p:nvSpPr>
        <p:spPr>
          <a:xfrm>
            <a:off x="1085850" y="5053069"/>
            <a:ext cx="5051708" cy="2462213"/>
          </a:xfrm>
          <a:prstGeom prst="rect">
            <a:avLst/>
          </a:prstGeom>
        </p:spPr>
        <p:txBody>
          <a:bodyPr wrap="square">
            <a:spAutoFit/>
          </a:bodyPr>
          <a:lstStyle/>
          <a:p>
            <a:pPr marL="342900" indent="-342900" algn="just">
              <a:buAutoNum type="alphaUcParenR"/>
            </a:pPr>
            <a:r>
              <a:rPr lang="es-ES" sz="1400" i="1" dirty="0">
                <a:latin typeface="+mj-lt"/>
              </a:rPr>
              <a:t>El Presidente Ejecutivo levanta el acta de escrutinio y declaratoria de la elección. </a:t>
            </a:r>
          </a:p>
          <a:p>
            <a:pPr marL="342900" indent="-342900" algn="just">
              <a:buAutoNum type="alphaUcParenR"/>
            </a:pPr>
            <a:r>
              <a:rPr lang="es-ES" sz="1400" i="1" dirty="0">
                <a:latin typeface="+mj-lt"/>
              </a:rPr>
              <a:t>Remite copia del acta a la Superintendencia de Sociedades a más tardar el 9 de diciembre de 2026. </a:t>
            </a:r>
          </a:p>
          <a:p>
            <a:pPr marL="342900" indent="-342900" algn="just">
              <a:buAutoNum type="alphaUcParenR"/>
            </a:pPr>
            <a:r>
              <a:rPr lang="es-ES" sz="1400" i="1" dirty="0">
                <a:latin typeface="+mj-lt"/>
              </a:rPr>
              <a:t>Notifica a los elegidos su designación entre el 4 y el 11 de diciembre de 2026. </a:t>
            </a:r>
          </a:p>
          <a:p>
            <a:pPr marL="342900" indent="-342900" algn="just">
              <a:buAutoNum type="alphaUcParenR"/>
            </a:pPr>
            <a:r>
              <a:rPr lang="es-ES" sz="1400" i="1" dirty="0">
                <a:latin typeface="+mj-lt"/>
              </a:rPr>
              <a:t>Los elegidos toman posesión en la reunión de Junta Directiva del mes de enero de 2027. </a:t>
            </a:r>
          </a:p>
          <a:p>
            <a:pPr marL="342900" indent="-342900" algn="just">
              <a:buAutoNum type="alphaUcParenR"/>
            </a:pPr>
            <a:r>
              <a:rPr lang="es-ES" sz="1400" i="1" dirty="0">
                <a:latin typeface="+mj-lt"/>
              </a:rPr>
              <a:t>El período institucional de 4 años inicia en el mes de enero de 2027.</a:t>
            </a:r>
          </a:p>
          <a:p>
            <a:pPr marL="342900" indent="-342900" algn="just">
              <a:buAutoNum type="alphaUcParenR"/>
            </a:pPr>
            <a:r>
              <a:rPr lang="es-ES" sz="1400" i="1" dirty="0">
                <a:latin typeface="+mj-lt"/>
              </a:rPr>
              <a:t>La presentación de una impugnación no suspende la posesión de los elegidos.</a:t>
            </a:r>
          </a:p>
        </p:txBody>
      </p:sp>
      <p:sp>
        <p:nvSpPr>
          <p:cNvPr id="23" name="9 CuadroTexto">
            <a:extLst>
              <a:ext uri="{FF2B5EF4-FFF2-40B4-BE49-F238E27FC236}">
                <a16:creationId xmlns:a16="http://schemas.microsoft.com/office/drawing/2014/main" id="{BB7801CB-052B-8418-9392-AFE45552FC63}"/>
              </a:ext>
            </a:extLst>
          </p:cNvPr>
          <p:cNvSpPr txBox="1"/>
          <p:nvPr/>
        </p:nvSpPr>
        <p:spPr>
          <a:xfrm>
            <a:off x="7578442" y="5534512"/>
            <a:ext cx="5625835" cy="338554"/>
          </a:xfrm>
          <a:prstGeom prst="rect">
            <a:avLst/>
          </a:prstGeom>
          <a:noFill/>
        </p:spPr>
        <p:txBody>
          <a:bodyPr wrap="square">
            <a:spAutoFit/>
          </a:bodyPr>
          <a:lstStyle>
            <a:defPPr>
              <a:defRPr lang="en-US"/>
            </a:defPPr>
            <a:lvl1pPr algn="ctr">
              <a:defRPr sz="1600" b="1" i="1">
                <a:solidFill>
                  <a:srgbClr val="006AB8"/>
                </a:solidFill>
                <a:latin typeface="Calibri Light (Títulos)"/>
                <a:cs typeface="Segoe UI" panose="020B0502040204020203" pitchFamily="34" charset="0"/>
              </a:defRPr>
            </a:lvl1pPr>
          </a:lstStyle>
          <a:p>
            <a:r>
              <a:rPr lang="es-CO" dirty="0"/>
              <a:t>¿SE PUEDE IMPUGNAR LA ELECCIÓN?</a:t>
            </a:r>
          </a:p>
        </p:txBody>
      </p:sp>
      <p:sp>
        <p:nvSpPr>
          <p:cNvPr id="24" name="10 Rectángulo">
            <a:extLst>
              <a:ext uri="{FF2B5EF4-FFF2-40B4-BE49-F238E27FC236}">
                <a16:creationId xmlns:a16="http://schemas.microsoft.com/office/drawing/2014/main" id="{E19F730A-9B45-6BE9-CBF3-B9B81CEA9A5D}"/>
              </a:ext>
            </a:extLst>
          </p:cNvPr>
          <p:cNvSpPr/>
          <p:nvPr/>
        </p:nvSpPr>
        <p:spPr>
          <a:xfrm>
            <a:off x="7578442" y="5987367"/>
            <a:ext cx="5051707" cy="2246769"/>
          </a:xfrm>
          <a:prstGeom prst="rect">
            <a:avLst/>
          </a:prstGeom>
        </p:spPr>
        <p:txBody>
          <a:bodyPr wrap="square">
            <a:spAutoFit/>
          </a:bodyPr>
          <a:lstStyle/>
          <a:p>
            <a:pPr algn="just"/>
            <a:r>
              <a:rPr lang="es-ES" sz="1400" i="1" dirty="0">
                <a:latin typeface="+mj-lt"/>
              </a:rPr>
              <a:t>Sí. El afiliado que haya sufragado puede impugnar la elección ante la Superintendencia de Sociedades, entre el 4 y el 11 de diciembre de 2026, indicando las anomalías, las normas vulneradas y las pruebas correspondientes. </a:t>
            </a:r>
          </a:p>
          <a:p>
            <a:pPr algn="just"/>
            <a:endParaRPr lang="es-ES" sz="1400" i="1" dirty="0">
              <a:latin typeface="+mj-lt"/>
            </a:endParaRPr>
          </a:p>
          <a:p>
            <a:pPr algn="just"/>
            <a:r>
              <a:rPr lang="es-ES" sz="1400" i="1">
                <a:latin typeface="+mj-lt"/>
              </a:rPr>
              <a:t>La </a:t>
            </a:r>
            <a:r>
              <a:rPr lang="es-ES" sz="1400" i="1" dirty="0">
                <a:latin typeface="+mj-lt"/>
              </a:rPr>
              <a:t>impugnación no suspende la posesión de los elegidos; si prospera, las decisiones adoptadas por la Junta Directiva impugnada conservan plena validez. </a:t>
            </a:r>
            <a:endParaRPr lang="es-CO" sz="1400" i="1" dirty="0">
              <a:latin typeface="+mj-lt"/>
            </a:endParaRPr>
          </a:p>
        </p:txBody>
      </p:sp>
      <p:sp>
        <p:nvSpPr>
          <p:cNvPr id="25" name="Rectángulo 21">
            <a:extLst>
              <a:ext uri="{FF2B5EF4-FFF2-40B4-BE49-F238E27FC236}">
                <a16:creationId xmlns:a16="http://schemas.microsoft.com/office/drawing/2014/main" id="{26EAF690-8146-20EF-7958-916CBC3E36A6}"/>
              </a:ext>
            </a:extLst>
          </p:cNvPr>
          <p:cNvSpPr/>
          <p:nvPr/>
        </p:nvSpPr>
        <p:spPr>
          <a:xfrm>
            <a:off x="1085851" y="2518678"/>
            <a:ext cx="5051708" cy="358816"/>
          </a:xfrm>
          <a:prstGeom prst="rect">
            <a:avLst/>
          </a:prstGeom>
        </p:spPr>
        <p:txBody>
          <a:bodyPr wrap="square">
            <a:spAutoFit/>
          </a:bodyPr>
          <a:lstStyle/>
          <a:p>
            <a:pPr lvl="0" algn="just">
              <a:lnSpc>
                <a:spcPct val="115000"/>
              </a:lnSpc>
              <a:spcAft>
                <a:spcPts val="0"/>
              </a:spcAft>
            </a:pPr>
            <a:r>
              <a:rPr lang="es-MX" sz="1600" b="1" i="1" dirty="0">
                <a:solidFill>
                  <a:srgbClr val="006AB8"/>
                </a:solidFill>
                <a:latin typeface="+mj-lt"/>
                <a:cs typeface="Segoe UI" panose="020B0502040204020203" pitchFamily="34" charset="0"/>
              </a:rPr>
              <a:t>¿CÓMO SE REALIZA EL ESCRUTINIO?</a:t>
            </a:r>
            <a:endParaRPr lang="en-US" sz="1600" b="1" i="1" dirty="0">
              <a:solidFill>
                <a:srgbClr val="006AB8"/>
              </a:solidFill>
              <a:latin typeface="+mj-lt"/>
              <a:cs typeface="Segoe UI" panose="020B0502040204020203" pitchFamily="34" charset="0"/>
            </a:endParaRPr>
          </a:p>
        </p:txBody>
      </p:sp>
      <p:sp>
        <p:nvSpPr>
          <p:cNvPr id="26" name="Rectángulo 23">
            <a:extLst>
              <a:ext uri="{FF2B5EF4-FFF2-40B4-BE49-F238E27FC236}">
                <a16:creationId xmlns:a16="http://schemas.microsoft.com/office/drawing/2014/main" id="{A77D348C-133F-CC7D-A03A-7760E58B0A84}"/>
              </a:ext>
            </a:extLst>
          </p:cNvPr>
          <p:cNvSpPr/>
          <p:nvPr/>
        </p:nvSpPr>
        <p:spPr>
          <a:xfrm>
            <a:off x="1085850" y="3185965"/>
            <a:ext cx="5051707" cy="954107"/>
          </a:xfrm>
          <a:prstGeom prst="rect">
            <a:avLst/>
          </a:prstGeom>
        </p:spPr>
        <p:txBody>
          <a:bodyPr wrap="square">
            <a:spAutoFit/>
          </a:bodyPr>
          <a:lstStyle/>
          <a:p>
            <a:pPr algn="just"/>
            <a:r>
              <a:rPr lang="es-MX" sz="1400" i="1" dirty="0">
                <a:latin typeface="+mj-lt"/>
                <a:cs typeface="Segoe UI" panose="020B0502040204020203" pitchFamily="34" charset="0"/>
              </a:rPr>
              <a:t>Cerrada la votación a las 4:00 p.m. del </a:t>
            </a:r>
            <a:r>
              <a:rPr lang="es-MX" sz="1400" i="1" u="sng" dirty="0">
                <a:latin typeface="+mj-lt"/>
                <a:cs typeface="Segoe UI" panose="020B0502040204020203" pitchFamily="34" charset="0"/>
              </a:rPr>
              <a:t>3 de diciembre de 2026</a:t>
            </a:r>
            <a:r>
              <a:rPr lang="es-MX" sz="1400" u="sng" dirty="0"/>
              <a:t>, </a:t>
            </a:r>
            <a:r>
              <a:rPr lang="es-MX" sz="1400" dirty="0"/>
              <a:t>se cuentan los votos válidos emitidos a favor de los candidatos y en blanco. El voto que contenga tachaduras o supresiones de nombres no se tienen en cuenta y los empates se deciden a la suerte.</a:t>
            </a:r>
            <a:endParaRPr lang="en-US" sz="1400" dirty="0"/>
          </a:p>
        </p:txBody>
      </p:sp>
      <p:sp>
        <p:nvSpPr>
          <p:cNvPr id="27" name="15 CuadroTexto">
            <a:extLst>
              <a:ext uri="{FF2B5EF4-FFF2-40B4-BE49-F238E27FC236}">
                <a16:creationId xmlns:a16="http://schemas.microsoft.com/office/drawing/2014/main" id="{D582EB8D-148D-E815-A882-A65726D4516E}"/>
              </a:ext>
            </a:extLst>
          </p:cNvPr>
          <p:cNvSpPr txBox="1"/>
          <p:nvPr/>
        </p:nvSpPr>
        <p:spPr>
          <a:xfrm>
            <a:off x="1085851" y="1444849"/>
            <a:ext cx="11544300" cy="646331"/>
          </a:xfrm>
          <a:prstGeom prst="rect">
            <a:avLst/>
          </a:prstGeom>
          <a:noFill/>
        </p:spPr>
        <p:txBody>
          <a:bodyPr wrap="square" rtlCol="0">
            <a:spAutoFit/>
          </a:bodyPr>
          <a:lstStyle/>
          <a:p>
            <a:pPr algn="ctr"/>
            <a:r>
              <a:rPr lang="es-CO" b="1" i="1" dirty="0">
                <a:solidFill>
                  <a:schemeClr val="accent1">
                    <a:lumMod val="75000"/>
                  </a:schemeClr>
                </a:solidFill>
                <a:latin typeface="+mj-lt"/>
              </a:rPr>
              <a:t>Cerrada la votación, el Presidente Ejecutivo de la Cámara de Comercio realiza el escrutinio y declara la elección de Junta Directiva y Revisor Fiscal aplicando el sistema de cociente electoral.</a:t>
            </a:r>
          </a:p>
        </p:txBody>
      </p:sp>
      <p:sp>
        <p:nvSpPr>
          <p:cNvPr id="31" name="16 Rectángulo">
            <a:extLst>
              <a:ext uri="{FF2B5EF4-FFF2-40B4-BE49-F238E27FC236}">
                <a16:creationId xmlns:a16="http://schemas.microsoft.com/office/drawing/2014/main" id="{D39FC3FD-2139-10B7-33C6-AF7A3784DC5B}"/>
              </a:ext>
            </a:extLst>
          </p:cNvPr>
          <p:cNvSpPr/>
          <p:nvPr/>
        </p:nvSpPr>
        <p:spPr>
          <a:xfrm>
            <a:off x="7426094" y="3016253"/>
            <a:ext cx="5625836" cy="2462213"/>
          </a:xfrm>
          <a:prstGeom prst="rect">
            <a:avLst/>
          </a:prstGeom>
        </p:spPr>
        <p:txBody>
          <a:bodyPr wrap="square">
            <a:spAutoFit/>
          </a:bodyPr>
          <a:lstStyle/>
          <a:p>
            <a:pPr algn="just"/>
            <a:r>
              <a:rPr lang="es-CO" sz="1400" i="1" dirty="0">
                <a:latin typeface="Calibri Light (Títulos)"/>
                <a:cs typeface="Segoe UI" panose="020B0502040204020203" pitchFamily="34" charset="0"/>
              </a:rPr>
              <a:t>El cociente electoral resulta de dividir el número de votos válidos entre el número de puestos a elegir (CE = N°vv / N°pe). </a:t>
            </a:r>
            <a:r>
              <a:rPr lang="es-ES" sz="1400" i="1" dirty="0">
                <a:latin typeface="Calibri Light (Títulos)"/>
              </a:rPr>
              <a:t>El escrutinio inicia por la lista más votada y continúa en orden descendente; </a:t>
            </a:r>
            <a:r>
              <a:rPr lang="es-CO" sz="1400" i="1" dirty="0">
                <a:latin typeface="Calibri Light (Títulos)"/>
                <a:cs typeface="Segoe UI" panose="020B0502040204020203" pitchFamily="34" charset="0"/>
              </a:rPr>
              <a:t>los puestos restantes se asignan por los residuos más altos.</a:t>
            </a:r>
          </a:p>
          <a:p>
            <a:pPr algn="just"/>
            <a:endParaRPr lang="es-CO" sz="1400" i="1" dirty="0">
              <a:latin typeface="Calibri Light (Títulos)"/>
              <a:cs typeface="Segoe UI" panose="020B0502040204020203" pitchFamily="34" charset="0"/>
            </a:endParaRPr>
          </a:p>
          <a:p>
            <a:pPr algn="just"/>
            <a:r>
              <a:rPr lang="es-ES" sz="1400" i="1" dirty="0">
                <a:latin typeface="Calibri Light (Títulos)"/>
                <a:cs typeface="Segoe UI" panose="020B0502040204020203" pitchFamily="34" charset="0"/>
              </a:rPr>
              <a:t>De lo ocurrido durante la elección y el escrutinio, el Presidente Ejecutivo de la Cámara de Comercio levantará un acta, en la cuál se consignará la conformación de la Junta Directiva. Copia del acta de escrutinio y declaratoria final de elecciones deberá ser enviada a la Superintendencia de Sociedades, dentro de los tres (3) días hábiles siguientes a la fecha del escrutinio.</a:t>
            </a:r>
            <a:endParaRPr lang="es-CO" sz="1400" i="1" dirty="0">
              <a:latin typeface="Calibri Light (Títulos)"/>
              <a:cs typeface="Segoe UI" panose="020B0502040204020203" pitchFamily="34" charset="0"/>
            </a:endParaRPr>
          </a:p>
        </p:txBody>
      </p:sp>
      <p:sp>
        <p:nvSpPr>
          <p:cNvPr id="32" name="CuadroTexto 31">
            <a:extLst>
              <a:ext uri="{FF2B5EF4-FFF2-40B4-BE49-F238E27FC236}">
                <a16:creationId xmlns:a16="http://schemas.microsoft.com/office/drawing/2014/main" id="{FF6FE888-B0FB-72E2-4944-3E2D2E62BBAF}"/>
              </a:ext>
            </a:extLst>
          </p:cNvPr>
          <p:cNvSpPr txBox="1"/>
          <p:nvPr/>
        </p:nvSpPr>
        <p:spPr>
          <a:xfrm>
            <a:off x="7578443" y="2541082"/>
            <a:ext cx="5001080" cy="338554"/>
          </a:xfrm>
          <a:prstGeom prst="rect">
            <a:avLst/>
          </a:prstGeom>
          <a:noFill/>
        </p:spPr>
        <p:txBody>
          <a:bodyPr wrap="square">
            <a:spAutoFit/>
          </a:bodyPr>
          <a:lstStyle/>
          <a:p>
            <a:pPr algn="ctr"/>
            <a:r>
              <a:rPr lang="en-US" sz="1600" b="1" i="1" dirty="0">
                <a:solidFill>
                  <a:srgbClr val="006AB8"/>
                </a:solidFill>
                <a:latin typeface="Calibri Light (Títulos)"/>
                <a:cs typeface="Segoe UI" panose="020B0502040204020203" pitchFamily="34" charset="0"/>
              </a:rPr>
              <a:t>REGLAS PARA EL ESCRUTINIO</a:t>
            </a:r>
          </a:p>
        </p:txBody>
      </p:sp>
      <p:pic>
        <p:nvPicPr>
          <p:cNvPr id="33" name="Gráfico 32" descr="megáfono1 con relleno sólido">
            <a:extLst>
              <a:ext uri="{FF2B5EF4-FFF2-40B4-BE49-F238E27FC236}">
                <a16:creationId xmlns:a16="http://schemas.microsoft.com/office/drawing/2014/main" id="{EA28E592-E839-83DA-69B9-9AF6B9E6E27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920613" y="5438443"/>
            <a:ext cx="834869" cy="834869"/>
          </a:xfrm>
          <a:prstGeom prst="rect">
            <a:avLst/>
          </a:prstGeom>
        </p:spPr>
      </p:pic>
      <p:pic>
        <p:nvPicPr>
          <p:cNvPr id="6" name="Gráfico 5" descr="Calendario mensual con relleno sólido">
            <a:extLst>
              <a:ext uri="{FF2B5EF4-FFF2-40B4-BE49-F238E27FC236}">
                <a16:creationId xmlns:a16="http://schemas.microsoft.com/office/drawing/2014/main" id="{E783DDCD-A22E-6D62-8A69-8329247EAF8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7047" y="2395639"/>
            <a:ext cx="729430" cy="729430"/>
          </a:xfrm>
          <a:prstGeom prst="rect">
            <a:avLst/>
          </a:prstGeom>
        </p:spPr>
      </p:pic>
      <p:pic>
        <p:nvPicPr>
          <p:cNvPr id="8" name="Gráfico 7" descr="Trabajadora de oficina con relleno sólido">
            <a:extLst>
              <a:ext uri="{FF2B5EF4-FFF2-40B4-BE49-F238E27FC236}">
                <a16:creationId xmlns:a16="http://schemas.microsoft.com/office/drawing/2014/main" id="{82B289D2-2CEE-7DE1-CE49-11D471A78DE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196" y="5367605"/>
            <a:ext cx="791972" cy="791972"/>
          </a:xfrm>
          <a:prstGeom prst="rect">
            <a:avLst/>
          </a:prstGeom>
        </p:spPr>
      </p:pic>
      <p:pic>
        <p:nvPicPr>
          <p:cNvPr id="10" name="Gráfico 9" descr="Trabajador de oficina con relleno sólido">
            <a:extLst>
              <a:ext uri="{FF2B5EF4-FFF2-40B4-BE49-F238E27FC236}">
                <a16:creationId xmlns:a16="http://schemas.microsoft.com/office/drawing/2014/main" id="{6CB33176-98D0-C28A-2B4F-FB4F32CFF0E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9467" y="4567245"/>
            <a:ext cx="791972" cy="791972"/>
          </a:xfrm>
          <a:prstGeom prst="rect">
            <a:avLst/>
          </a:prstGeom>
        </p:spPr>
      </p:pic>
      <p:cxnSp>
        <p:nvCxnSpPr>
          <p:cNvPr id="15" name="Conector recto 14">
            <a:extLst>
              <a:ext uri="{FF2B5EF4-FFF2-40B4-BE49-F238E27FC236}">
                <a16:creationId xmlns:a16="http://schemas.microsoft.com/office/drawing/2014/main" id="{DE007234-9EF8-8CD3-D96B-A965A4A73891}"/>
              </a:ext>
            </a:extLst>
          </p:cNvPr>
          <p:cNvCxnSpPr>
            <a:cxnSpLocks/>
          </p:cNvCxnSpPr>
          <p:nvPr/>
        </p:nvCxnSpPr>
        <p:spPr>
          <a:xfrm>
            <a:off x="445901" y="5438443"/>
            <a:ext cx="690576" cy="0"/>
          </a:xfrm>
          <a:prstGeom prst="line">
            <a:avLst/>
          </a:prstGeom>
          <a:ln>
            <a:solidFill>
              <a:schemeClr val="bg2">
                <a:lumMod val="75000"/>
              </a:schemeClr>
            </a:solidFill>
          </a:ln>
        </p:spPr>
        <p:style>
          <a:lnRef idx="3">
            <a:schemeClr val="accent1"/>
          </a:lnRef>
          <a:fillRef idx="0">
            <a:schemeClr val="accent1"/>
          </a:fillRef>
          <a:effectRef idx="2">
            <a:schemeClr val="accent1"/>
          </a:effectRef>
          <a:fontRef idx="minor">
            <a:schemeClr val="tx1"/>
          </a:fontRef>
        </p:style>
      </p:cxnSp>
      <p:pic>
        <p:nvPicPr>
          <p:cNvPr id="36" name="Gráfico 35" descr="Bandeja de entrada con relleno sólido">
            <a:extLst>
              <a:ext uri="{FF2B5EF4-FFF2-40B4-BE49-F238E27FC236}">
                <a16:creationId xmlns:a16="http://schemas.microsoft.com/office/drawing/2014/main" id="{3EFFC5F0-2BA7-E22B-8A29-3CF0C3F9E60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225349" y="2134258"/>
            <a:ext cx="825950" cy="825950"/>
          </a:xfrm>
          <a:prstGeom prst="rect">
            <a:avLst/>
          </a:prstGeom>
        </p:spPr>
      </p:pic>
      <p:pic>
        <p:nvPicPr>
          <p:cNvPr id="3" name="Imagen 2">
            <a:extLst>
              <a:ext uri="{FF2B5EF4-FFF2-40B4-BE49-F238E27FC236}">
                <a16:creationId xmlns:a16="http://schemas.microsoft.com/office/drawing/2014/main" id="{F5183122-70B6-203B-23D9-47FDDD46FEF9}"/>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9247584" y="212570"/>
            <a:ext cx="4468416" cy="964405"/>
          </a:xfrm>
          <a:prstGeom prst="rect">
            <a:avLst/>
          </a:prstGeom>
        </p:spPr>
      </p:pic>
    </p:spTree>
    <p:extLst>
      <p:ext uri="{BB962C8B-B14F-4D97-AF65-F5344CB8AC3E}">
        <p14:creationId xmlns:p14="http://schemas.microsoft.com/office/powerpoint/2010/main" val="2982835671"/>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18943</TotalTime>
  <Words>3794</Words>
  <Application>Microsoft Office PowerPoint</Application>
  <PresentationFormat>Personalizado</PresentationFormat>
  <Paragraphs>210</Paragraphs>
  <Slides>9</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9</vt:i4>
      </vt:variant>
    </vt:vector>
  </HeadingPairs>
  <TitlesOfParts>
    <vt:vector size="18" baseType="lpstr">
      <vt:lpstr>ui-sans-serif</vt:lpstr>
      <vt:lpstr>Calibri Light (Títulos)</vt:lpstr>
      <vt:lpstr>Calibri</vt:lpstr>
      <vt:lpstr>Calibri Light</vt:lpstr>
      <vt:lpstr>Arial</vt:lpstr>
      <vt:lpstr>Segoe UI</vt:lpstr>
      <vt:lpstr>Wingdings</vt:lpstr>
      <vt:lpstr>Courier New</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Juan Manuel Quintero Martinez</dc:creator>
  <cp:lastModifiedBy>NESTOR DAVID MOLINA HOYOS</cp:lastModifiedBy>
  <cp:revision>85</cp:revision>
  <dcterms:created xsi:type="dcterms:W3CDTF">2018-07-31T19:44:37Z</dcterms:created>
  <dcterms:modified xsi:type="dcterms:W3CDTF">2026-08-05T13:51:16Z</dcterms:modified>
</cp:coreProperties>
</file>